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ls" ContentType="application/vnd.ms-exce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1.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97"/>
  </p:notesMasterIdLst>
  <p:handoutMasterIdLst>
    <p:handoutMasterId r:id="rId98"/>
  </p:handoutMasterIdLst>
  <p:sldIdLst>
    <p:sldId id="256" r:id="rId5"/>
    <p:sldId id="1242" r:id="rId6"/>
    <p:sldId id="1094" r:id="rId7"/>
    <p:sldId id="1221" r:id="rId8"/>
    <p:sldId id="1036" r:id="rId9"/>
    <p:sldId id="1038" r:id="rId10"/>
    <p:sldId id="1213" r:id="rId11"/>
    <p:sldId id="1207" r:id="rId12"/>
    <p:sldId id="1249" r:id="rId13"/>
    <p:sldId id="1263" r:id="rId14"/>
    <p:sldId id="1265" r:id="rId15"/>
    <p:sldId id="1266" r:id="rId16"/>
    <p:sldId id="1243" r:id="rId17"/>
    <p:sldId id="1046" r:id="rId18"/>
    <p:sldId id="1045" r:id="rId19"/>
    <p:sldId id="1222" r:id="rId20"/>
    <p:sldId id="1050" r:id="rId21"/>
    <p:sldId id="1202" r:id="rId22"/>
    <p:sldId id="1055" r:id="rId23"/>
    <p:sldId id="1168" r:id="rId24"/>
    <p:sldId id="1056" r:id="rId25"/>
    <p:sldId id="1051" r:id="rId26"/>
    <p:sldId id="1267" r:id="rId27"/>
    <p:sldId id="1058" r:id="rId28"/>
    <p:sldId id="1268" r:id="rId29"/>
    <p:sldId id="1063" r:id="rId30"/>
    <p:sldId id="1229" r:id="rId31"/>
    <p:sldId id="1253" r:id="rId32"/>
    <p:sldId id="1291" r:id="rId33"/>
    <p:sldId id="1292" r:id="rId34"/>
    <p:sldId id="1261" r:id="rId35"/>
    <p:sldId id="1241" r:id="rId36"/>
    <p:sldId id="1289" r:id="rId37"/>
    <p:sldId id="1064" r:id="rId38"/>
    <p:sldId id="1065" r:id="rId39"/>
    <p:sldId id="1066" r:id="rId40"/>
    <p:sldId id="1067" r:id="rId41"/>
    <p:sldId id="1068" r:id="rId42"/>
    <p:sldId id="1288" r:id="rId43"/>
    <p:sldId id="1069" r:id="rId44"/>
    <p:sldId id="1256" r:id="rId45"/>
    <p:sldId id="1147" r:id="rId46"/>
    <p:sldId id="1148" r:id="rId47"/>
    <p:sldId id="1179" r:id="rId48"/>
    <p:sldId id="1257" r:id="rId49"/>
    <p:sldId id="1258" r:id="rId50"/>
    <p:sldId id="1259" r:id="rId51"/>
    <p:sldId id="1290" r:id="rId52"/>
    <p:sldId id="1269" r:id="rId53"/>
    <p:sldId id="1270" r:id="rId54"/>
    <p:sldId id="1272" r:id="rId55"/>
    <p:sldId id="1273" r:id="rId56"/>
    <p:sldId id="1158" r:id="rId57"/>
    <p:sldId id="1181" r:id="rId58"/>
    <p:sldId id="1284" r:id="rId59"/>
    <p:sldId id="1283" r:id="rId60"/>
    <p:sldId id="1274" r:id="rId61"/>
    <p:sldId id="1275" r:id="rId62"/>
    <p:sldId id="1279" r:id="rId63"/>
    <p:sldId id="1277" r:id="rId64"/>
    <p:sldId id="1276" r:id="rId65"/>
    <p:sldId id="1278" r:id="rId66"/>
    <p:sldId id="1175" r:id="rId67"/>
    <p:sldId id="1280" r:id="rId68"/>
    <p:sldId id="1281" r:id="rId69"/>
    <p:sldId id="1282" r:id="rId70"/>
    <p:sldId id="1239" r:id="rId71"/>
    <p:sldId id="1082" r:id="rId72"/>
    <p:sldId id="1083" r:id="rId73"/>
    <p:sldId id="1084" r:id="rId74"/>
    <p:sldId id="1223" r:id="rId75"/>
    <p:sldId id="1090" r:id="rId76"/>
    <p:sldId id="1091" r:id="rId77"/>
    <p:sldId id="1092" r:id="rId78"/>
    <p:sldId id="1226" r:id="rId79"/>
    <p:sldId id="1043" r:id="rId80"/>
    <p:sldId id="1041" r:id="rId81"/>
    <p:sldId id="1042" r:id="rId82"/>
    <p:sldId id="1231" r:id="rId83"/>
    <p:sldId id="1097" r:id="rId84"/>
    <p:sldId id="1114" r:id="rId85"/>
    <p:sldId id="1232" r:id="rId86"/>
    <p:sldId id="1233" r:id="rId87"/>
    <p:sldId id="1235" r:id="rId88"/>
    <p:sldId id="1237" r:id="rId89"/>
    <p:sldId id="1125" r:id="rId90"/>
    <p:sldId id="1250" r:id="rId91"/>
    <p:sldId id="1285" r:id="rId92"/>
    <p:sldId id="1287" r:id="rId93"/>
    <p:sldId id="1251" r:id="rId94"/>
    <p:sldId id="1228" r:id="rId95"/>
    <p:sldId id="1157" r:id="rId96"/>
  </p:sldIdLst>
  <p:sldSz cx="7812088" cy="4392613"/>
  <p:notesSz cx="9926638" cy="6797675"/>
  <p:embeddedFontLst>
    <p:embeddedFont>
      <p:font typeface="Calibri" panose="020F0502020204030204" pitchFamily="34" charset="0"/>
      <p:regular r:id="rId99"/>
      <p:bold r:id="rId100"/>
      <p:italic r:id="rId101"/>
      <p:boldItalic r:id="rId102"/>
    </p:embeddedFont>
    <p:embeddedFont>
      <p:font typeface="fleche_rond" panose="020B0604020202020204" charset="0"/>
      <p:regular r:id="rId103"/>
      <p:bold r:id="rId104"/>
      <p:italic r:id="rId105"/>
      <p:boldItalic r:id="rId106"/>
    </p:embeddedFont>
    <p:embeddedFont>
      <p:font typeface="Open Sans" panose="020B0606030504020204" pitchFamily="34" charset="0"/>
      <p:regular r:id="rId107"/>
      <p:bold r:id="rId108"/>
      <p:italic r:id="rId109"/>
      <p:boldItalic r:id="rId110"/>
    </p:embeddedFont>
    <p:embeddedFont>
      <p:font typeface="Source Sans Pro" panose="020B0503030403020204" pitchFamily="34" charset="0"/>
      <p:regular r:id="rId111"/>
      <p:bold r:id="rId112"/>
      <p:italic r:id="rId113"/>
      <p:boldItalic r:id="rId114"/>
    </p:embeddedFont>
  </p:embeddedFontLst>
  <p:defaultTextStyle>
    <a:defPPr>
      <a:defRPr lang="fr-FR"/>
    </a:defPPr>
    <a:lvl1pPr algn="l" defTabSz="696913" rtl="0" eaLnBrk="0" fontAlgn="base" hangingPunct="0">
      <a:spcBef>
        <a:spcPct val="0"/>
      </a:spcBef>
      <a:spcAft>
        <a:spcPct val="0"/>
      </a:spcAft>
      <a:defRPr sz="1400" kern="1200">
        <a:solidFill>
          <a:schemeClr val="tx1"/>
        </a:solidFill>
        <a:latin typeface="Calibri" pitchFamily="34" charset="0"/>
        <a:ea typeface="+mn-ea"/>
        <a:cs typeface="Arial" charset="0"/>
      </a:defRPr>
    </a:lvl1pPr>
    <a:lvl2pPr marL="347663" indent="109538" algn="l" defTabSz="696913" rtl="0" eaLnBrk="0" fontAlgn="base" hangingPunct="0">
      <a:spcBef>
        <a:spcPct val="0"/>
      </a:spcBef>
      <a:spcAft>
        <a:spcPct val="0"/>
      </a:spcAft>
      <a:defRPr sz="1400" kern="1200">
        <a:solidFill>
          <a:schemeClr val="tx1"/>
        </a:solidFill>
        <a:latin typeface="Calibri" pitchFamily="34" charset="0"/>
        <a:ea typeface="+mn-ea"/>
        <a:cs typeface="Arial" charset="0"/>
      </a:defRPr>
    </a:lvl2pPr>
    <a:lvl3pPr marL="696913" indent="217488" algn="l" defTabSz="696913" rtl="0" eaLnBrk="0" fontAlgn="base" hangingPunct="0">
      <a:spcBef>
        <a:spcPct val="0"/>
      </a:spcBef>
      <a:spcAft>
        <a:spcPct val="0"/>
      </a:spcAft>
      <a:defRPr sz="1400" kern="1200">
        <a:solidFill>
          <a:schemeClr val="tx1"/>
        </a:solidFill>
        <a:latin typeface="Calibri" pitchFamily="34" charset="0"/>
        <a:ea typeface="+mn-ea"/>
        <a:cs typeface="Arial" charset="0"/>
      </a:defRPr>
    </a:lvl3pPr>
    <a:lvl4pPr marL="1044575" indent="327025" algn="l" defTabSz="696913" rtl="0" eaLnBrk="0" fontAlgn="base" hangingPunct="0">
      <a:spcBef>
        <a:spcPct val="0"/>
      </a:spcBef>
      <a:spcAft>
        <a:spcPct val="0"/>
      </a:spcAft>
      <a:defRPr sz="1400" kern="1200">
        <a:solidFill>
          <a:schemeClr val="tx1"/>
        </a:solidFill>
        <a:latin typeface="Calibri" pitchFamily="34" charset="0"/>
        <a:ea typeface="+mn-ea"/>
        <a:cs typeface="Arial" charset="0"/>
      </a:defRPr>
    </a:lvl4pPr>
    <a:lvl5pPr marL="1393825" indent="434975" algn="l" defTabSz="696913" rtl="0" eaLnBrk="0" fontAlgn="base" hangingPunct="0">
      <a:spcBef>
        <a:spcPct val="0"/>
      </a:spcBef>
      <a:spcAft>
        <a:spcPct val="0"/>
      </a:spcAft>
      <a:defRPr sz="1400" kern="1200">
        <a:solidFill>
          <a:schemeClr val="tx1"/>
        </a:solidFill>
        <a:latin typeface="Calibri" pitchFamily="34" charset="0"/>
        <a:ea typeface="+mn-ea"/>
        <a:cs typeface="Arial" charset="0"/>
      </a:defRPr>
    </a:lvl5pPr>
    <a:lvl6pPr marL="2286000" algn="l" defTabSz="914400" rtl="0" eaLnBrk="1" latinLnBrk="0" hangingPunct="1">
      <a:defRPr sz="1400" kern="1200">
        <a:solidFill>
          <a:schemeClr val="tx1"/>
        </a:solidFill>
        <a:latin typeface="Calibri" pitchFamily="34" charset="0"/>
        <a:ea typeface="+mn-ea"/>
        <a:cs typeface="Arial" charset="0"/>
      </a:defRPr>
    </a:lvl6pPr>
    <a:lvl7pPr marL="2743200" algn="l" defTabSz="914400" rtl="0" eaLnBrk="1" latinLnBrk="0" hangingPunct="1">
      <a:defRPr sz="1400" kern="1200">
        <a:solidFill>
          <a:schemeClr val="tx1"/>
        </a:solidFill>
        <a:latin typeface="Calibri" pitchFamily="34" charset="0"/>
        <a:ea typeface="+mn-ea"/>
        <a:cs typeface="Arial" charset="0"/>
      </a:defRPr>
    </a:lvl7pPr>
    <a:lvl8pPr marL="3200400" algn="l" defTabSz="914400" rtl="0" eaLnBrk="1" latinLnBrk="0" hangingPunct="1">
      <a:defRPr sz="1400" kern="1200">
        <a:solidFill>
          <a:schemeClr val="tx1"/>
        </a:solidFill>
        <a:latin typeface="Calibri" pitchFamily="34" charset="0"/>
        <a:ea typeface="+mn-ea"/>
        <a:cs typeface="Arial" charset="0"/>
      </a:defRPr>
    </a:lvl8pPr>
    <a:lvl9pPr marL="3657600" algn="l" defTabSz="914400" rtl="0" eaLnBrk="1" latinLnBrk="0" hangingPunct="1">
      <a:defRPr sz="1400"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1383">
          <p15:clr>
            <a:srgbClr val="A4A3A4"/>
          </p15:clr>
        </p15:guide>
        <p15:guide id="2" orient="horz" pos="154">
          <p15:clr>
            <a:srgbClr val="A4A3A4"/>
          </p15:clr>
        </p15:guide>
        <p15:guide id="3" orient="horz" pos="2653">
          <p15:clr>
            <a:srgbClr val="A4A3A4"/>
          </p15:clr>
        </p15:guide>
        <p15:guide id="4" orient="horz" pos="22">
          <p15:clr>
            <a:srgbClr val="A4A3A4"/>
          </p15:clr>
        </p15:guide>
        <p15:guide id="5" orient="horz" pos="2233">
          <p15:clr>
            <a:srgbClr val="A4A3A4"/>
          </p15:clr>
        </p15:guide>
        <p15:guide id="6" orient="horz" pos="657">
          <p15:clr>
            <a:srgbClr val="A4A3A4"/>
          </p15:clr>
        </p15:guide>
        <p15:guide id="7" orient="horz" pos="2426">
          <p15:clr>
            <a:srgbClr val="A4A3A4"/>
          </p15:clr>
        </p15:guide>
        <p15:guide id="8" pos="2460">
          <p15:clr>
            <a:srgbClr val="A4A3A4"/>
          </p15:clr>
        </p15:guide>
        <p15:guide id="9" pos="4819">
          <p15:clr>
            <a:srgbClr val="A4A3A4"/>
          </p15:clr>
        </p15:guide>
        <p15:guide id="10" pos="147">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AN-MAGOULES Nathalie" initials="TN" lastIdx="2" clrIdx="0">
    <p:extLst>
      <p:ext uri="{19B8F6BF-5375-455C-9EA6-DF929625EA0E}">
        <p15:presenceInfo xmlns:p15="http://schemas.microsoft.com/office/powerpoint/2012/main" userId="TRAN-MAGOULES Nathali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D0EE"/>
    <a:srgbClr val="008192"/>
    <a:srgbClr val="2A4EE6"/>
    <a:srgbClr val="00AEC6"/>
    <a:srgbClr val="005C68"/>
    <a:srgbClr val="00008F"/>
    <a:srgbClr val="9FD9B4"/>
    <a:srgbClr val="027180"/>
    <a:srgbClr val="FFFFFF"/>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2833802-FEF1-4C79-8D5D-14CF1EAF98D9}" styleName="Style léger 2 - Accentuation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6242" autoAdjust="0"/>
  </p:normalViewPr>
  <p:slideViewPr>
    <p:cSldViewPr snapToGrid="0">
      <p:cViewPr varScale="1">
        <p:scale>
          <a:sx n="156" d="100"/>
          <a:sy n="156" d="100"/>
        </p:scale>
        <p:origin x="138" y="408"/>
      </p:cViewPr>
      <p:guideLst>
        <p:guide orient="horz" pos="1383"/>
        <p:guide orient="horz" pos="154"/>
        <p:guide orient="horz" pos="2653"/>
        <p:guide orient="horz" pos="22"/>
        <p:guide orient="horz" pos="2233"/>
        <p:guide orient="horz" pos="657"/>
        <p:guide orient="horz" pos="2426"/>
        <p:guide pos="2460"/>
        <p:guide pos="4819"/>
        <p:guide pos="147"/>
      </p:guideLst>
    </p:cSldViewPr>
  </p:slideViewPr>
  <p:notesTextViewPr>
    <p:cViewPr>
      <p:scale>
        <a:sx n="1" d="1"/>
        <a:sy n="1" d="1"/>
      </p:scale>
      <p:origin x="0" y="0"/>
    </p:cViewPr>
  </p:notesTextViewPr>
  <p:notesViewPr>
    <p:cSldViewPr snapToGrid="0">
      <p:cViewPr>
        <p:scale>
          <a:sx n="1" d="2"/>
          <a:sy n="1" d="2"/>
        </p:scale>
        <p:origin x="2868" y="-2511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viewProps" Target="viewProps.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font" Target="fonts/font14.fntdata"/><Relationship Id="rId16" Type="http://schemas.openxmlformats.org/officeDocument/2006/relationships/slide" Target="slides/slide12.xml"/><Relationship Id="rId107" Type="http://schemas.openxmlformats.org/officeDocument/2006/relationships/font" Target="fonts/font9.fntdata"/><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font" Target="fonts/font4.fntdata"/><Relationship Id="rId110" Type="http://schemas.openxmlformats.org/officeDocument/2006/relationships/font" Target="fonts/font12.fntdata"/><Relationship Id="rId115"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font" Target="fonts/font2.fntdata"/><Relationship Id="rId105" Type="http://schemas.openxmlformats.org/officeDocument/2006/relationships/font" Target="fonts/font7.fntdata"/><Relationship Id="rId113" Type="http://schemas.openxmlformats.org/officeDocument/2006/relationships/font" Target="fonts/font15.fntdata"/><Relationship Id="rId118"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font" Target="fonts/font5.fntdata"/><Relationship Id="rId108" Type="http://schemas.openxmlformats.org/officeDocument/2006/relationships/font" Target="fonts/font10.fntdata"/><Relationship Id="rId11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font" Target="fonts/font8.fntdata"/><Relationship Id="rId114" Type="http://schemas.openxmlformats.org/officeDocument/2006/relationships/font" Target="fonts/font16.fntdata"/><Relationship Id="rId119"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font" Target="fonts/font1.fntdata"/><Relationship Id="rId101" Type="http://schemas.openxmlformats.org/officeDocument/2006/relationships/font" Target="fonts/font3.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font" Target="fonts/font11.fntdata"/><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notesMaster" Target="notesMasters/notesMaster1.xml"/><Relationship Id="rId104" Type="http://schemas.openxmlformats.org/officeDocument/2006/relationships/font" Target="fonts/font6.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8" y="15"/>
            <a:ext cx="6339308" cy="4739030"/>
          </a:xfrm>
          <a:prstGeom prst="rect">
            <a:avLst/>
          </a:prstGeom>
        </p:spPr>
        <p:txBody>
          <a:bodyPr vert="horz" wrap="square" lIns="311402" tIns="155702" rIns="311402" bIns="155702" numCol="1" anchor="t" anchorCtr="0" compatLnSpc="1">
            <a:prstTxWarp prst="textNoShape">
              <a:avLst/>
            </a:prstTxWarp>
          </a:bodyPr>
          <a:lstStyle>
            <a:lvl1pPr eaLnBrk="1" hangingPunct="1">
              <a:defRPr sz="4200"/>
            </a:lvl1pPr>
          </a:lstStyle>
          <a:p>
            <a:endParaRPr lang="fr-FR" dirty="0"/>
          </a:p>
        </p:txBody>
      </p:sp>
      <p:sp>
        <p:nvSpPr>
          <p:cNvPr id="3" name="Espace réservé de la date 2"/>
          <p:cNvSpPr>
            <a:spLocks noGrp="1"/>
          </p:cNvSpPr>
          <p:nvPr>
            <p:ph type="dt" sz="quarter" idx="1"/>
          </p:nvPr>
        </p:nvSpPr>
        <p:spPr>
          <a:xfrm>
            <a:off x="8288285" y="15"/>
            <a:ext cx="6342725" cy="4739030"/>
          </a:xfrm>
          <a:prstGeom prst="rect">
            <a:avLst/>
          </a:prstGeom>
        </p:spPr>
        <p:txBody>
          <a:bodyPr vert="horz" wrap="square" lIns="311402" tIns="155702" rIns="311402" bIns="155702" numCol="1" anchor="t" anchorCtr="0" compatLnSpc="1">
            <a:prstTxWarp prst="textNoShape">
              <a:avLst/>
            </a:prstTxWarp>
          </a:bodyPr>
          <a:lstStyle>
            <a:lvl1pPr algn="r" eaLnBrk="1" hangingPunct="1">
              <a:defRPr sz="4200"/>
            </a:lvl1pPr>
          </a:lstStyle>
          <a:p>
            <a:r>
              <a:rPr lang="fr-FR" dirty="0"/>
              <a:t>CONFIDENTIALITY LEVEL</a:t>
            </a:r>
          </a:p>
        </p:txBody>
      </p:sp>
      <p:sp>
        <p:nvSpPr>
          <p:cNvPr id="4" name="Espace réservé du pied de page 3"/>
          <p:cNvSpPr>
            <a:spLocks noGrp="1"/>
          </p:cNvSpPr>
          <p:nvPr>
            <p:ph type="ftr" sz="quarter" idx="2"/>
          </p:nvPr>
        </p:nvSpPr>
        <p:spPr>
          <a:xfrm>
            <a:off x="8" y="90071557"/>
            <a:ext cx="6339308" cy="4754064"/>
          </a:xfrm>
          <a:prstGeom prst="rect">
            <a:avLst/>
          </a:prstGeom>
        </p:spPr>
        <p:txBody>
          <a:bodyPr vert="horz" wrap="square" lIns="311402" tIns="155702" rIns="311402" bIns="155702" numCol="1" anchor="b" anchorCtr="0" compatLnSpc="1">
            <a:prstTxWarp prst="textNoShape">
              <a:avLst/>
            </a:prstTxWarp>
          </a:bodyPr>
          <a:lstStyle>
            <a:lvl1pPr eaLnBrk="1" hangingPunct="1">
              <a:defRPr sz="4200"/>
            </a:lvl1pPr>
          </a:lstStyle>
          <a:p>
            <a:r>
              <a:rPr lang="fr-FR" dirty="0"/>
              <a:t>Title of the presentation</a:t>
            </a:r>
          </a:p>
        </p:txBody>
      </p:sp>
      <p:sp>
        <p:nvSpPr>
          <p:cNvPr id="5" name="Espace réservé du numéro de diapositive 4"/>
          <p:cNvSpPr>
            <a:spLocks noGrp="1"/>
          </p:cNvSpPr>
          <p:nvPr>
            <p:ph type="sldNum" sz="quarter" idx="3"/>
          </p:nvPr>
        </p:nvSpPr>
        <p:spPr>
          <a:xfrm>
            <a:off x="8288285" y="90071557"/>
            <a:ext cx="6342725" cy="4754064"/>
          </a:xfrm>
          <a:prstGeom prst="rect">
            <a:avLst/>
          </a:prstGeom>
        </p:spPr>
        <p:txBody>
          <a:bodyPr vert="horz" wrap="square" lIns="311402" tIns="155702" rIns="311402" bIns="155702" numCol="1" anchor="b" anchorCtr="0" compatLnSpc="1">
            <a:prstTxWarp prst="textNoShape">
              <a:avLst/>
            </a:prstTxWarp>
          </a:bodyPr>
          <a:lstStyle>
            <a:lvl1pPr algn="r" eaLnBrk="1" hangingPunct="1">
              <a:defRPr sz="4200"/>
            </a:lvl1pPr>
          </a:lstStyle>
          <a:p>
            <a:fld id="{A45A4975-6CFE-4840-9B29-7E8FF68A7FDB}" type="slidenum">
              <a:rPr lang="fr-FR"/>
              <a:pPr/>
              <a:t>‹N°›</a:t>
            </a:fld>
            <a:endParaRPr lang="fr-FR" dirty="0"/>
          </a:p>
        </p:txBody>
      </p:sp>
    </p:spTree>
    <p:extLst>
      <p:ext uri="{BB962C8B-B14F-4D97-AF65-F5344CB8AC3E}">
        <p14:creationId xmlns:p14="http://schemas.microsoft.com/office/powerpoint/2010/main" val="220804022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8" y="15"/>
            <a:ext cx="6339308" cy="4739030"/>
          </a:xfrm>
          <a:prstGeom prst="rect">
            <a:avLst/>
          </a:prstGeom>
        </p:spPr>
        <p:txBody>
          <a:bodyPr vert="horz" wrap="square" lIns="311402" tIns="155702" rIns="311402" bIns="155702" numCol="1" anchor="t" anchorCtr="0" compatLnSpc="1">
            <a:prstTxWarp prst="textNoShape">
              <a:avLst/>
            </a:prstTxWarp>
          </a:bodyPr>
          <a:lstStyle>
            <a:lvl1pPr eaLnBrk="1" hangingPunct="1">
              <a:defRPr sz="4200"/>
            </a:lvl1pPr>
          </a:lstStyle>
          <a:p>
            <a:endParaRPr lang="fr-FR" dirty="0"/>
          </a:p>
        </p:txBody>
      </p:sp>
      <p:sp>
        <p:nvSpPr>
          <p:cNvPr id="3" name="Espace réservé de la date 2"/>
          <p:cNvSpPr>
            <a:spLocks noGrp="1"/>
          </p:cNvSpPr>
          <p:nvPr>
            <p:ph type="dt" idx="1"/>
          </p:nvPr>
        </p:nvSpPr>
        <p:spPr>
          <a:xfrm>
            <a:off x="8288285" y="15"/>
            <a:ext cx="6342725" cy="4739030"/>
          </a:xfrm>
          <a:prstGeom prst="rect">
            <a:avLst/>
          </a:prstGeom>
        </p:spPr>
        <p:txBody>
          <a:bodyPr vert="horz" wrap="square" lIns="311402" tIns="155702" rIns="311402" bIns="155702" numCol="1" anchor="t" anchorCtr="0" compatLnSpc="1">
            <a:prstTxWarp prst="textNoShape">
              <a:avLst/>
            </a:prstTxWarp>
          </a:bodyPr>
          <a:lstStyle>
            <a:lvl1pPr algn="r" eaLnBrk="1" hangingPunct="1">
              <a:defRPr sz="4200"/>
            </a:lvl1pPr>
          </a:lstStyle>
          <a:p>
            <a:r>
              <a:rPr lang="fr-FR" dirty="0"/>
              <a:t>CONFIDENTIALITY LEVEL</a:t>
            </a:r>
          </a:p>
        </p:txBody>
      </p:sp>
      <p:sp>
        <p:nvSpPr>
          <p:cNvPr id="4" name="Espace réservé de l'image des diapositives 3"/>
          <p:cNvSpPr>
            <a:spLocks noGrp="1" noRot="1" noChangeAspect="1"/>
          </p:cNvSpPr>
          <p:nvPr>
            <p:ph type="sldImg" idx="2"/>
          </p:nvPr>
        </p:nvSpPr>
        <p:spPr>
          <a:xfrm>
            <a:off x="-24304625" y="7123113"/>
            <a:ext cx="63246000" cy="35563175"/>
          </a:xfrm>
          <a:prstGeom prst="rect">
            <a:avLst/>
          </a:prstGeom>
          <a:noFill/>
          <a:ln w="12700">
            <a:solidFill>
              <a:prstClr val="black"/>
            </a:solidFill>
          </a:ln>
        </p:spPr>
        <p:txBody>
          <a:bodyPr vert="horz" lIns="311402" tIns="155702" rIns="311402" bIns="155702" rtlCol="0" anchor="ctr"/>
          <a:lstStyle/>
          <a:p>
            <a:pPr lvl="0"/>
            <a:endParaRPr lang="fr-FR" noProof="0" dirty="0"/>
          </a:p>
        </p:txBody>
      </p:sp>
      <p:sp>
        <p:nvSpPr>
          <p:cNvPr id="5" name="Espace réservé des commentaires 4"/>
          <p:cNvSpPr>
            <a:spLocks noGrp="1"/>
          </p:cNvSpPr>
          <p:nvPr>
            <p:ph type="body" sz="quarter" idx="3"/>
          </p:nvPr>
        </p:nvSpPr>
        <p:spPr>
          <a:xfrm>
            <a:off x="1463443" y="45043281"/>
            <a:ext cx="11707546" cy="42681305"/>
          </a:xfrm>
          <a:prstGeom prst="rect">
            <a:avLst/>
          </a:prstGeom>
        </p:spPr>
        <p:txBody>
          <a:bodyPr vert="horz" lIns="311402" tIns="155702" rIns="311402" bIns="155702" rtlCol="0"/>
          <a:lstStyle/>
          <a:p>
            <a:pPr lvl="0"/>
            <a:r>
              <a:rPr lang="fr-FR" noProof="0"/>
              <a:t>Modifiez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6" name="Espace réservé du pied de page 5"/>
          <p:cNvSpPr>
            <a:spLocks noGrp="1"/>
          </p:cNvSpPr>
          <p:nvPr>
            <p:ph type="ftr" sz="quarter" idx="4"/>
          </p:nvPr>
        </p:nvSpPr>
        <p:spPr>
          <a:xfrm>
            <a:off x="8" y="90071557"/>
            <a:ext cx="6339308" cy="4754064"/>
          </a:xfrm>
          <a:prstGeom prst="rect">
            <a:avLst/>
          </a:prstGeom>
        </p:spPr>
        <p:txBody>
          <a:bodyPr vert="horz" wrap="square" lIns="311402" tIns="155702" rIns="311402" bIns="155702" numCol="1" anchor="b" anchorCtr="0" compatLnSpc="1">
            <a:prstTxWarp prst="textNoShape">
              <a:avLst/>
            </a:prstTxWarp>
          </a:bodyPr>
          <a:lstStyle>
            <a:lvl1pPr eaLnBrk="1" hangingPunct="1">
              <a:defRPr sz="4200"/>
            </a:lvl1pPr>
          </a:lstStyle>
          <a:p>
            <a:r>
              <a:rPr lang="fr-FR" dirty="0"/>
              <a:t>Title of the presentation</a:t>
            </a:r>
          </a:p>
        </p:txBody>
      </p:sp>
      <p:sp>
        <p:nvSpPr>
          <p:cNvPr id="7" name="Espace réservé du numéro de diapositive 6"/>
          <p:cNvSpPr>
            <a:spLocks noGrp="1"/>
          </p:cNvSpPr>
          <p:nvPr>
            <p:ph type="sldNum" sz="quarter" idx="5"/>
          </p:nvPr>
        </p:nvSpPr>
        <p:spPr>
          <a:xfrm>
            <a:off x="8288285" y="90071557"/>
            <a:ext cx="6342725" cy="4754064"/>
          </a:xfrm>
          <a:prstGeom prst="rect">
            <a:avLst/>
          </a:prstGeom>
        </p:spPr>
        <p:txBody>
          <a:bodyPr vert="horz" wrap="square" lIns="311402" tIns="155702" rIns="311402" bIns="155702" numCol="1" anchor="b" anchorCtr="0" compatLnSpc="1">
            <a:prstTxWarp prst="textNoShape">
              <a:avLst/>
            </a:prstTxWarp>
          </a:bodyPr>
          <a:lstStyle>
            <a:lvl1pPr algn="r" eaLnBrk="1" hangingPunct="1">
              <a:defRPr sz="4200"/>
            </a:lvl1pPr>
          </a:lstStyle>
          <a:p>
            <a:fld id="{930332B2-55D9-421F-A138-9E18F33D61D4}" type="slidenum">
              <a:rPr lang="fr-FR"/>
              <a:pPr/>
              <a:t>‹N°›</a:t>
            </a:fld>
            <a:endParaRPr lang="fr-FR" dirty="0"/>
          </a:p>
        </p:txBody>
      </p:sp>
    </p:spTree>
    <p:extLst>
      <p:ext uri="{BB962C8B-B14F-4D97-AF65-F5344CB8AC3E}">
        <p14:creationId xmlns:p14="http://schemas.microsoft.com/office/powerpoint/2010/main" val="3217892981"/>
      </p:ext>
    </p:extLst>
  </p:cSld>
  <p:clrMap bg1="lt1" tx1="dk1" bg2="lt2" tx2="dk2" accent1="accent1" accent2="accent2" accent3="accent3" accent4="accent4" accent5="accent5" accent6="accent6" hlink="hlink" folHlink="folHlink"/>
  <p:hf hdr="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930332B2-55D9-421F-A138-9E18F33D61D4}" type="slidenum">
              <a:rPr lang="fr-FR" smtClean="0"/>
              <a:pPr/>
              <a:t>1</a:t>
            </a:fld>
            <a:endParaRPr lang="fr-FR" dirty="0"/>
          </a:p>
        </p:txBody>
      </p:sp>
      <p:sp>
        <p:nvSpPr>
          <p:cNvPr id="5" name="Espace réservé de la date 4"/>
          <p:cNvSpPr>
            <a:spLocks noGrp="1"/>
          </p:cNvSpPr>
          <p:nvPr>
            <p:ph type="dt" idx="11"/>
          </p:nvPr>
        </p:nvSpPr>
        <p:spPr/>
        <p:txBody>
          <a:bodyPr/>
          <a:lstStyle/>
          <a:p>
            <a:r>
              <a:rPr lang="fr-FR" dirty="0"/>
              <a:t>CONFIDENTIALITY LEVEL</a:t>
            </a:r>
          </a:p>
        </p:txBody>
      </p:sp>
      <p:sp>
        <p:nvSpPr>
          <p:cNvPr id="6" name="Espace réservé du pied de page 5"/>
          <p:cNvSpPr>
            <a:spLocks noGrp="1"/>
          </p:cNvSpPr>
          <p:nvPr>
            <p:ph type="ftr" sz="quarter" idx="12"/>
          </p:nvPr>
        </p:nvSpPr>
        <p:spPr/>
        <p:txBody>
          <a:bodyPr/>
          <a:lstStyle/>
          <a:p>
            <a:r>
              <a:rPr lang="fr-FR" dirty="0"/>
              <a:t>Title of the presentation</a:t>
            </a:r>
          </a:p>
        </p:txBody>
      </p:sp>
    </p:spTree>
    <p:extLst>
      <p:ext uri="{BB962C8B-B14F-4D97-AF65-F5344CB8AC3E}">
        <p14:creationId xmlns:p14="http://schemas.microsoft.com/office/powerpoint/2010/main" val="3345754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4228E8A5-B387-4099-9D40-EA81ADA00AF8}" type="slidenum">
              <a:rPr lang="fr-FR" smtClean="0"/>
              <a:t>42</a:t>
            </a:fld>
            <a:endParaRPr lang="fr-FR"/>
          </a:p>
        </p:txBody>
      </p:sp>
    </p:spTree>
    <p:extLst>
      <p:ext uri="{BB962C8B-B14F-4D97-AF65-F5344CB8AC3E}">
        <p14:creationId xmlns:p14="http://schemas.microsoft.com/office/powerpoint/2010/main" val="1091659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304213" y="2984500"/>
            <a:ext cx="26535063" cy="14920913"/>
          </a:xfrm>
        </p:spPr>
      </p:sp>
      <p:sp>
        <p:nvSpPr>
          <p:cNvPr id="3" name="Espace réservé des commentaires 2"/>
          <p:cNvSpPr>
            <a:spLocks noGrp="1"/>
          </p:cNvSpPr>
          <p:nvPr>
            <p:ph type="body" idx="1"/>
          </p:nvPr>
        </p:nvSpPr>
        <p:spPr/>
        <p:txBody>
          <a:bodyPr>
            <a:normAutofit/>
          </a:bodyPr>
          <a:lstStyle/>
          <a:p>
            <a:pPr defTabSz="1786396">
              <a:defRPr/>
            </a:pPr>
            <a:r>
              <a:rPr lang="en-US" b="1" noProof="0">
                <a:solidFill>
                  <a:srgbClr val="FF0000"/>
                </a:solidFill>
              </a:rPr>
              <a:t>WARNING</a:t>
            </a:r>
            <a:r>
              <a:rPr lang="en-US" noProof="0"/>
              <a:t>:</a:t>
            </a:r>
            <a:r>
              <a:rPr lang="en-US" baseline="0" noProof="0"/>
              <a:t> if you try to copy/paste </a:t>
            </a:r>
            <a:r>
              <a:rPr lang="en-US" b="1" baseline="0" noProof="0"/>
              <a:t>slides</a:t>
            </a:r>
            <a:r>
              <a:rPr lang="en-US" baseline="0" noProof="0"/>
              <a:t> from a PPT presentation that doesn’t have this layout, you will probably face some technical issues. </a:t>
            </a:r>
            <a:br>
              <a:rPr lang="en-US" baseline="0" noProof="0"/>
            </a:br>
            <a:r>
              <a:rPr lang="en-US" baseline="0" noProof="0"/>
              <a:t>To avoid such thing, you can click on ‘new slide’ in the top menu of this presentation and copy/paste the </a:t>
            </a:r>
            <a:r>
              <a:rPr lang="en-US" b="1" baseline="0" noProof="0"/>
              <a:t>elements</a:t>
            </a:r>
            <a:r>
              <a:rPr lang="en-US" baseline="0" noProof="0"/>
              <a:t> from your former slide onto the new one (but not the slide itself). </a:t>
            </a:r>
            <a:endParaRPr lang="en-US" noProof="0"/>
          </a:p>
          <a:p>
            <a:pPr defTabSz="1786396">
              <a:defRPr/>
            </a:pPr>
            <a:endParaRPr lang="en-US" noProof="0"/>
          </a:p>
        </p:txBody>
      </p:sp>
      <p:sp>
        <p:nvSpPr>
          <p:cNvPr id="4" name="Espace réservé de la date 3"/>
          <p:cNvSpPr>
            <a:spLocks noGrp="1"/>
          </p:cNvSpPr>
          <p:nvPr>
            <p:ph type="dt" idx="10"/>
          </p:nvPr>
        </p:nvSpPr>
        <p:spPr/>
        <p:txBody>
          <a:bodyPr/>
          <a:lstStyle/>
          <a:p>
            <a:pPr defTabSz="1816181" fontAlgn="auto">
              <a:spcBef>
                <a:spcPts val="0"/>
              </a:spcBef>
              <a:spcAft>
                <a:spcPts val="0"/>
              </a:spcAft>
              <a:defRPr/>
            </a:pPr>
            <a:r>
              <a:rPr lang="fr-FR" sz="2400">
                <a:solidFill>
                  <a:prstClr val="black"/>
                </a:solidFill>
                <a:latin typeface="Calibri"/>
              </a:rPr>
              <a:t>CONFIDENTIALITY LEVEL</a:t>
            </a:r>
          </a:p>
        </p:txBody>
      </p:sp>
      <p:sp>
        <p:nvSpPr>
          <p:cNvPr id="6" name="Espace réservé du numéro de diapositive 5"/>
          <p:cNvSpPr>
            <a:spLocks noGrp="1"/>
          </p:cNvSpPr>
          <p:nvPr>
            <p:ph type="sldNum" sz="quarter" idx="12"/>
          </p:nvPr>
        </p:nvSpPr>
        <p:spPr/>
        <p:txBody>
          <a:bodyPr/>
          <a:lstStyle/>
          <a:p>
            <a:pPr defTabSz="1816181" fontAlgn="auto">
              <a:spcBef>
                <a:spcPts val="0"/>
              </a:spcBef>
              <a:spcAft>
                <a:spcPts val="0"/>
              </a:spcAft>
              <a:defRPr/>
            </a:pPr>
            <a:fld id="{930332B2-55D9-421F-A138-9E18F33D61D4}" type="slidenum">
              <a:rPr lang="fr-FR" sz="2400">
                <a:solidFill>
                  <a:prstClr val="black"/>
                </a:solidFill>
                <a:latin typeface="Calibri"/>
              </a:rPr>
              <a:pPr defTabSz="1816181" fontAlgn="auto">
                <a:spcBef>
                  <a:spcPts val="0"/>
                </a:spcBef>
                <a:spcAft>
                  <a:spcPts val="0"/>
                </a:spcAft>
                <a:defRPr/>
              </a:pPr>
              <a:t>49</a:t>
            </a:fld>
            <a:endParaRPr lang="fr-FR" sz="2400">
              <a:solidFill>
                <a:prstClr val="black"/>
              </a:solidFill>
              <a:latin typeface="Calibri"/>
            </a:endParaRPr>
          </a:p>
        </p:txBody>
      </p:sp>
    </p:spTree>
    <p:extLst>
      <p:ext uri="{BB962C8B-B14F-4D97-AF65-F5344CB8AC3E}">
        <p14:creationId xmlns:p14="http://schemas.microsoft.com/office/powerpoint/2010/main" val="24392131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4228E8A5-B387-4099-9D40-EA81ADA00AF8}" type="slidenum">
              <a:rPr lang="fr-FR" smtClean="0"/>
              <a:t>50</a:t>
            </a:fld>
            <a:endParaRPr lang="fr-FR"/>
          </a:p>
        </p:txBody>
      </p:sp>
    </p:spTree>
    <p:extLst>
      <p:ext uri="{BB962C8B-B14F-4D97-AF65-F5344CB8AC3E}">
        <p14:creationId xmlns:p14="http://schemas.microsoft.com/office/powerpoint/2010/main" val="17595233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4228E8A5-B387-4099-9D40-EA81ADA00AF8}" type="slidenum">
              <a:rPr lang="fr-FR" smtClean="0"/>
              <a:t>51</a:t>
            </a:fld>
            <a:endParaRPr lang="fr-FR"/>
          </a:p>
        </p:txBody>
      </p:sp>
    </p:spTree>
    <p:extLst>
      <p:ext uri="{BB962C8B-B14F-4D97-AF65-F5344CB8AC3E}">
        <p14:creationId xmlns:p14="http://schemas.microsoft.com/office/powerpoint/2010/main" val="3902287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4228E8A5-B387-4099-9D40-EA81ADA00AF8}" type="slidenum">
              <a:rPr lang="fr-FR" smtClean="0"/>
              <a:t>52</a:t>
            </a:fld>
            <a:endParaRPr lang="fr-FR"/>
          </a:p>
        </p:txBody>
      </p:sp>
    </p:spTree>
    <p:extLst>
      <p:ext uri="{BB962C8B-B14F-4D97-AF65-F5344CB8AC3E}">
        <p14:creationId xmlns:p14="http://schemas.microsoft.com/office/powerpoint/2010/main" val="6498497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buFont typeface="Arial" panose="020B0604020202020204" pitchFamily="34" charset="0"/>
              <a:buChar char="•"/>
            </a:pPr>
            <a:r>
              <a:rPr lang="fr-FR">
                <a:latin typeface="+mn-lt"/>
              </a:rPr>
              <a:t>Un même test est exécuté plusieurs fois avec différents paramètres</a:t>
            </a:r>
          </a:p>
          <a:p>
            <a:pPr>
              <a:buFont typeface="Arial" panose="020B0604020202020204" pitchFamily="34" charset="0"/>
              <a:buChar char="•"/>
            </a:pPr>
            <a:r>
              <a:rPr lang="fr-FR">
                <a:latin typeface="+mn-lt"/>
              </a:rPr>
              <a:t>Les paramètres sont les variables d’entrée (et/ou de sortie) qui changent à chaque execution</a:t>
            </a:r>
          </a:p>
          <a:p>
            <a:pPr marL="0" marR="0" lvl="0" indent="0" algn="l" defTabSz="914400" rtl="0" eaLnBrk="1" fontAlgn="auto" latinLnBrk="0" hangingPunct="1">
              <a:lnSpc>
                <a:spcPct val="100000"/>
              </a:lnSpc>
              <a:spcBef>
                <a:spcPts val="0"/>
              </a:spcBef>
              <a:spcAft>
                <a:spcPts val="0"/>
              </a:spcAft>
              <a:buClrTx/>
              <a:buSzTx/>
              <a:buFontTx/>
              <a:buNone/>
              <a:tabLst/>
              <a:defRPr/>
            </a:pPr>
            <a:r>
              <a:rPr lang="fr-FR">
                <a:sym typeface="Wingdings" panose="05000000000000000000" pitchFamily="2" charset="2"/>
              </a:rPr>
              <a:t>Champ « Valeur de jeu de données » dans la recherche de ticket</a:t>
            </a:r>
          </a:p>
          <a:p>
            <a:endParaRPr lang="fr-FR"/>
          </a:p>
        </p:txBody>
      </p:sp>
      <p:sp>
        <p:nvSpPr>
          <p:cNvPr id="4" name="Espace réservé du numéro de diapositive 3"/>
          <p:cNvSpPr>
            <a:spLocks noGrp="1"/>
          </p:cNvSpPr>
          <p:nvPr>
            <p:ph type="sldNum" sz="quarter" idx="5"/>
          </p:nvPr>
        </p:nvSpPr>
        <p:spPr/>
        <p:txBody>
          <a:bodyPr/>
          <a:lstStyle/>
          <a:p>
            <a:fld id="{4228E8A5-B387-4099-9D40-EA81ADA00AF8}" type="slidenum">
              <a:rPr lang="fr-FR" smtClean="0"/>
              <a:t>53</a:t>
            </a:fld>
            <a:endParaRPr lang="fr-FR"/>
          </a:p>
        </p:txBody>
      </p:sp>
    </p:spTree>
    <p:extLst>
      <p:ext uri="{BB962C8B-B14F-4D97-AF65-F5344CB8AC3E}">
        <p14:creationId xmlns:p14="http://schemas.microsoft.com/office/powerpoint/2010/main" val="1676825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a:latin typeface="+mn-lt"/>
              </a:rPr>
              <a:t>Créer les paramètres avant de concevoir le cas de test</a:t>
            </a:r>
          </a:p>
          <a:p>
            <a:endParaRPr lang="fr-FR"/>
          </a:p>
        </p:txBody>
      </p:sp>
      <p:sp>
        <p:nvSpPr>
          <p:cNvPr id="4" name="Espace réservé du numéro de diapositive 3"/>
          <p:cNvSpPr>
            <a:spLocks noGrp="1"/>
          </p:cNvSpPr>
          <p:nvPr>
            <p:ph type="sldNum" sz="quarter" idx="5"/>
          </p:nvPr>
        </p:nvSpPr>
        <p:spPr/>
        <p:txBody>
          <a:bodyPr/>
          <a:lstStyle/>
          <a:p>
            <a:fld id="{4228E8A5-B387-4099-9D40-EA81ADA00AF8}" type="slidenum">
              <a:rPr lang="fr-FR" smtClean="0"/>
              <a:t>54</a:t>
            </a:fld>
            <a:endParaRPr lang="fr-FR"/>
          </a:p>
        </p:txBody>
      </p:sp>
    </p:spTree>
    <p:extLst>
      <p:ext uri="{BB962C8B-B14F-4D97-AF65-F5344CB8AC3E}">
        <p14:creationId xmlns:p14="http://schemas.microsoft.com/office/powerpoint/2010/main" val="27481350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a:latin typeface="+mn-lt"/>
              </a:rPr>
              <a:t>Créer les paramètres avant de concevoir le cas de test</a:t>
            </a:r>
          </a:p>
          <a:p>
            <a:endParaRPr lang="fr-FR"/>
          </a:p>
        </p:txBody>
      </p:sp>
      <p:sp>
        <p:nvSpPr>
          <p:cNvPr id="4" name="Espace réservé du numéro de diapositive 3"/>
          <p:cNvSpPr>
            <a:spLocks noGrp="1"/>
          </p:cNvSpPr>
          <p:nvPr>
            <p:ph type="sldNum" sz="quarter" idx="5"/>
          </p:nvPr>
        </p:nvSpPr>
        <p:spPr/>
        <p:txBody>
          <a:bodyPr/>
          <a:lstStyle/>
          <a:p>
            <a:fld id="{4228E8A5-B387-4099-9D40-EA81ADA00AF8}" type="slidenum">
              <a:rPr lang="fr-FR" smtClean="0"/>
              <a:t>55</a:t>
            </a:fld>
            <a:endParaRPr lang="fr-FR"/>
          </a:p>
        </p:txBody>
      </p:sp>
    </p:spTree>
    <p:extLst>
      <p:ext uri="{BB962C8B-B14F-4D97-AF65-F5344CB8AC3E}">
        <p14:creationId xmlns:p14="http://schemas.microsoft.com/office/powerpoint/2010/main" val="28390370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4228E8A5-B387-4099-9D40-EA81ADA00AF8}" type="slidenum">
              <a:rPr lang="fr-FR" smtClean="0"/>
              <a:t>57</a:t>
            </a:fld>
            <a:endParaRPr lang="fr-FR"/>
          </a:p>
        </p:txBody>
      </p:sp>
    </p:spTree>
    <p:extLst>
      <p:ext uri="{BB962C8B-B14F-4D97-AF65-F5344CB8AC3E}">
        <p14:creationId xmlns:p14="http://schemas.microsoft.com/office/powerpoint/2010/main" val="3598647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4228E8A5-B387-4099-9D40-EA81ADA00AF8}" type="slidenum">
              <a:rPr lang="fr-FR" smtClean="0"/>
              <a:t>58</a:t>
            </a:fld>
            <a:endParaRPr lang="fr-FR"/>
          </a:p>
        </p:txBody>
      </p:sp>
    </p:spTree>
    <p:extLst>
      <p:ext uri="{BB962C8B-B14F-4D97-AF65-F5344CB8AC3E}">
        <p14:creationId xmlns:p14="http://schemas.microsoft.com/office/powerpoint/2010/main" val="2275806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304213" y="2984500"/>
            <a:ext cx="26535063" cy="14920913"/>
          </a:xfrm>
        </p:spPr>
      </p:sp>
      <p:sp>
        <p:nvSpPr>
          <p:cNvPr id="3" name="Espace réservé des commentaires 2"/>
          <p:cNvSpPr>
            <a:spLocks noGrp="1"/>
          </p:cNvSpPr>
          <p:nvPr>
            <p:ph type="body" idx="1"/>
          </p:nvPr>
        </p:nvSpPr>
        <p:spPr/>
        <p:txBody>
          <a:bodyPr>
            <a:normAutofit/>
          </a:bodyPr>
          <a:lstStyle/>
          <a:p>
            <a:pPr defTabSz="1786396">
              <a:defRPr/>
            </a:pPr>
            <a:r>
              <a:rPr lang="en-US" b="1" noProof="0" dirty="0">
                <a:solidFill>
                  <a:srgbClr val="FF0000"/>
                </a:solidFill>
              </a:rPr>
              <a:t>WARNING</a:t>
            </a:r>
            <a:r>
              <a:rPr lang="en-US" noProof="0" dirty="0"/>
              <a:t>:</a:t>
            </a:r>
            <a:r>
              <a:rPr lang="en-US" baseline="0" noProof="0" dirty="0"/>
              <a:t> if you try to copy/paste </a:t>
            </a:r>
            <a:r>
              <a:rPr lang="en-US" b="1" baseline="0" noProof="0" dirty="0"/>
              <a:t>slides</a:t>
            </a:r>
            <a:r>
              <a:rPr lang="en-US" baseline="0" noProof="0" dirty="0"/>
              <a:t> from a PPT presentation that doesn’t have this layout, you will probably face some technical issues. </a:t>
            </a:r>
            <a:br>
              <a:rPr lang="en-US" baseline="0" noProof="0" dirty="0"/>
            </a:br>
            <a:r>
              <a:rPr lang="en-US" baseline="0" noProof="0" dirty="0"/>
              <a:t>To avoid such thing, you can click on ‘new slide’ in the top menu of this presentation and copy/paste the </a:t>
            </a:r>
            <a:r>
              <a:rPr lang="en-US" b="1" baseline="0" noProof="0" dirty="0"/>
              <a:t>elements</a:t>
            </a:r>
            <a:r>
              <a:rPr lang="en-US" baseline="0" noProof="0" dirty="0"/>
              <a:t> from your former slide onto the new one (but not the slide itself). </a:t>
            </a:r>
            <a:endParaRPr lang="en-US" noProof="0" dirty="0"/>
          </a:p>
          <a:p>
            <a:pPr defTabSz="1786396">
              <a:defRPr/>
            </a:pPr>
            <a:endParaRPr lang="en-US" noProof="0" dirty="0"/>
          </a:p>
        </p:txBody>
      </p:sp>
      <p:sp>
        <p:nvSpPr>
          <p:cNvPr id="4" name="Espace réservé de la date 3"/>
          <p:cNvSpPr>
            <a:spLocks noGrp="1"/>
          </p:cNvSpPr>
          <p:nvPr>
            <p:ph type="dt" idx="10"/>
          </p:nvPr>
        </p:nvSpPr>
        <p:spPr/>
        <p:txBody>
          <a:bodyPr/>
          <a:lstStyle/>
          <a:p>
            <a:pPr defTabSz="1816181" fontAlgn="auto">
              <a:spcBef>
                <a:spcPts val="0"/>
              </a:spcBef>
              <a:spcAft>
                <a:spcPts val="0"/>
              </a:spcAft>
              <a:defRPr/>
            </a:pPr>
            <a:r>
              <a:rPr lang="fr-FR" sz="2400" dirty="0">
                <a:solidFill>
                  <a:prstClr val="black"/>
                </a:solidFill>
                <a:latin typeface="Calibri"/>
              </a:rPr>
              <a:t>CONFIDENTIALITY LEVEL</a:t>
            </a:r>
          </a:p>
        </p:txBody>
      </p:sp>
      <p:sp>
        <p:nvSpPr>
          <p:cNvPr id="6" name="Espace réservé du numéro de diapositive 5"/>
          <p:cNvSpPr>
            <a:spLocks noGrp="1"/>
          </p:cNvSpPr>
          <p:nvPr>
            <p:ph type="sldNum" sz="quarter" idx="12"/>
          </p:nvPr>
        </p:nvSpPr>
        <p:spPr/>
        <p:txBody>
          <a:bodyPr/>
          <a:lstStyle/>
          <a:p>
            <a:pPr defTabSz="1816181" fontAlgn="auto">
              <a:spcBef>
                <a:spcPts val="0"/>
              </a:spcBef>
              <a:spcAft>
                <a:spcPts val="0"/>
              </a:spcAft>
              <a:defRPr/>
            </a:pPr>
            <a:fld id="{930332B2-55D9-421F-A138-9E18F33D61D4}" type="slidenum">
              <a:rPr lang="fr-FR" sz="2400">
                <a:solidFill>
                  <a:prstClr val="black"/>
                </a:solidFill>
                <a:latin typeface="Calibri"/>
              </a:rPr>
              <a:pPr defTabSz="1816181" fontAlgn="auto">
                <a:spcBef>
                  <a:spcPts val="0"/>
                </a:spcBef>
                <a:spcAft>
                  <a:spcPts val="0"/>
                </a:spcAft>
                <a:defRPr/>
              </a:pPr>
              <a:t>4</a:t>
            </a:fld>
            <a:endParaRPr lang="fr-FR" sz="2400" dirty="0">
              <a:solidFill>
                <a:prstClr val="black"/>
              </a:solidFill>
              <a:latin typeface="Calibri"/>
            </a:endParaRPr>
          </a:p>
        </p:txBody>
      </p:sp>
    </p:spTree>
    <p:extLst>
      <p:ext uri="{BB962C8B-B14F-4D97-AF65-F5344CB8AC3E}">
        <p14:creationId xmlns:p14="http://schemas.microsoft.com/office/powerpoint/2010/main" val="4049425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4228E8A5-B387-4099-9D40-EA81ADA00AF8}" type="slidenum">
              <a:rPr lang="fr-FR" smtClean="0"/>
              <a:t>59</a:t>
            </a:fld>
            <a:endParaRPr lang="fr-FR"/>
          </a:p>
        </p:txBody>
      </p:sp>
    </p:spTree>
    <p:extLst>
      <p:ext uri="{BB962C8B-B14F-4D97-AF65-F5344CB8AC3E}">
        <p14:creationId xmlns:p14="http://schemas.microsoft.com/office/powerpoint/2010/main" val="990117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4228E8A5-B387-4099-9D40-EA81ADA00AF8}" type="slidenum">
              <a:rPr lang="fr-FR" smtClean="0"/>
              <a:t>60</a:t>
            </a:fld>
            <a:endParaRPr lang="fr-FR"/>
          </a:p>
        </p:txBody>
      </p:sp>
    </p:spTree>
    <p:extLst>
      <p:ext uri="{BB962C8B-B14F-4D97-AF65-F5344CB8AC3E}">
        <p14:creationId xmlns:p14="http://schemas.microsoft.com/office/powerpoint/2010/main" val="25423855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4228E8A5-B387-4099-9D40-EA81ADA00AF8}" type="slidenum">
              <a:rPr lang="fr-FR" smtClean="0"/>
              <a:t>61</a:t>
            </a:fld>
            <a:endParaRPr lang="fr-FR"/>
          </a:p>
        </p:txBody>
      </p:sp>
    </p:spTree>
    <p:extLst>
      <p:ext uri="{BB962C8B-B14F-4D97-AF65-F5344CB8AC3E}">
        <p14:creationId xmlns:p14="http://schemas.microsoft.com/office/powerpoint/2010/main" val="13351268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4228E8A5-B387-4099-9D40-EA81ADA00AF8}" type="slidenum">
              <a:rPr lang="fr-FR" smtClean="0"/>
              <a:t>62</a:t>
            </a:fld>
            <a:endParaRPr lang="fr-FR"/>
          </a:p>
        </p:txBody>
      </p:sp>
    </p:spTree>
    <p:extLst>
      <p:ext uri="{BB962C8B-B14F-4D97-AF65-F5344CB8AC3E}">
        <p14:creationId xmlns:p14="http://schemas.microsoft.com/office/powerpoint/2010/main" val="3071694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buFont typeface="Arial" panose="020B0604020202020204" pitchFamily="34" charset="0"/>
              <a:buChar char="•"/>
            </a:pPr>
            <a:r>
              <a:rPr lang="fr-FR">
                <a:latin typeface="+mn-lt"/>
              </a:rPr>
              <a:t>Un même test est exécuté plusieurs fois avec différents paramètres</a:t>
            </a:r>
          </a:p>
          <a:p>
            <a:pPr>
              <a:buFont typeface="Arial" panose="020B0604020202020204" pitchFamily="34" charset="0"/>
              <a:buChar char="•"/>
            </a:pPr>
            <a:r>
              <a:rPr lang="fr-FR">
                <a:latin typeface="+mn-lt"/>
              </a:rPr>
              <a:t>Les paramètres sont les variables d’entrée (et/ou de sortie) qui changent à chaque execution</a:t>
            </a:r>
          </a:p>
          <a:p>
            <a:pPr marL="0" marR="0" lvl="0" indent="0" algn="l" defTabSz="914400" rtl="0" eaLnBrk="1" fontAlgn="auto" latinLnBrk="0" hangingPunct="1">
              <a:lnSpc>
                <a:spcPct val="100000"/>
              </a:lnSpc>
              <a:spcBef>
                <a:spcPts val="0"/>
              </a:spcBef>
              <a:spcAft>
                <a:spcPts val="0"/>
              </a:spcAft>
              <a:buClrTx/>
              <a:buSzTx/>
              <a:buFontTx/>
              <a:buNone/>
              <a:tabLst/>
              <a:defRPr/>
            </a:pPr>
            <a:r>
              <a:rPr lang="fr-FR">
                <a:sym typeface="Wingdings" panose="05000000000000000000" pitchFamily="2" charset="2"/>
              </a:rPr>
              <a:t>Champ « Valeur de jeu de données » dans la recherche de ticket</a:t>
            </a:r>
          </a:p>
          <a:p>
            <a:endParaRPr lang="fr-FR"/>
          </a:p>
        </p:txBody>
      </p:sp>
      <p:sp>
        <p:nvSpPr>
          <p:cNvPr id="4" name="Espace réservé du numéro de diapositive 3"/>
          <p:cNvSpPr>
            <a:spLocks noGrp="1"/>
          </p:cNvSpPr>
          <p:nvPr>
            <p:ph type="sldNum" sz="quarter" idx="5"/>
          </p:nvPr>
        </p:nvSpPr>
        <p:spPr/>
        <p:txBody>
          <a:bodyPr/>
          <a:lstStyle/>
          <a:p>
            <a:fld id="{4228E8A5-B387-4099-9D40-EA81ADA00AF8}" type="slidenum">
              <a:rPr lang="fr-FR" smtClean="0"/>
              <a:t>64</a:t>
            </a:fld>
            <a:endParaRPr lang="fr-FR"/>
          </a:p>
        </p:txBody>
      </p:sp>
    </p:spTree>
    <p:extLst>
      <p:ext uri="{BB962C8B-B14F-4D97-AF65-F5344CB8AC3E}">
        <p14:creationId xmlns:p14="http://schemas.microsoft.com/office/powerpoint/2010/main" val="20272527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buFont typeface="Arial" panose="020B0604020202020204" pitchFamily="34" charset="0"/>
              <a:buChar char="•"/>
            </a:pPr>
            <a:r>
              <a:rPr lang="fr-FR">
                <a:latin typeface="+mn-lt"/>
              </a:rPr>
              <a:t>Un même test est exécuté plusieurs fois avec différents paramètres</a:t>
            </a:r>
          </a:p>
          <a:p>
            <a:pPr>
              <a:buFont typeface="Arial" panose="020B0604020202020204" pitchFamily="34" charset="0"/>
              <a:buChar char="•"/>
            </a:pPr>
            <a:r>
              <a:rPr lang="fr-FR">
                <a:latin typeface="+mn-lt"/>
              </a:rPr>
              <a:t>Les paramètres sont les variables d’entrée (et/ou de sortie) qui changent à chaque execution</a:t>
            </a:r>
          </a:p>
          <a:p>
            <a:pPr marL="0" marR="0" lvl="0" indent="0" algn="l" defTabSz="914400" rtl="0" eaLnBrk="1" fontAlgn="auto" latinLnBrk="0" hangingPunct="1">
              <a:lnSpc>
                <a:spcPct val="100000"/>
              </a:lnSpc>
              <a:spcBef>
                <a:spcPts val="0"/>
              </a:spcBef>
              <a:spcAft>
                <a:spcPts val="0"/>
              </a:spcAft>
              <a:buClrTx/>
              <a:buSzTx/>
              <a:buFontTx/>
              <a:buNone/>
              <a:tabLst/>
              <a:defRPr/>
            </a:pPr>
            <a:r>
              <a:rPr lang="fr-FR">
                <a:sym typeface="Wingdings" panose="05000000000000000000" pitchFamily="2" charset="2"/>
              </a:rPr>
              <a:t>Champ « Valeur de jeu de données » dans la recherche de ticket</a:t>
            </a:r>
          </a:p>
          <a:p>
            <a:endParaRPr lang="fr-FR"/>
          </a:p>
        </p:txBody>
      </p:sp>
      <p:sp>
        <p:nvSpPr>
          <p:cNvPr id="4" name="Espace réservé du numéro de diapositive 3"/>
          <p:cNvSpPr>
            <a:spLocks noGrp="1"/>
          </p:cNvSpPr>
          <p:nvPr>
            <p:ph type="sldNum" sz="quarter" idx="5"/>
          </p:nvPr>
        </p:nvSpPr>
        <p:spPr/>
        <p:txBody>
          <a:bodyPr/>
          <a:lstStyle/>
          <a:p>
            <a:fld id="{4228E8A5-B387-4099-9D40-EA81ADA00AF8}" type="slidenum">
              <a:rPr lang="fr-FR" smtClean="0"/>
              <a:t>65</a:t>
            </a:fld>
            <a:endParaRPr lang="fr-FR"/>
          </a:p>
        </p:txBody>
      </p:sp>
    </p:spTree>
    <p:extLst>
      <p:ext uri="{BB962C8B-B14F-4D97-AF65-F5344CB8AC3E}">
        <p14:creationId xmlns:p14="http://schemas.microsoft.com/office/powerpoint/2010/main" val="32503018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buFont typeface="Arial" panose="020B0604020202020204" pitchFamily="34" charset="0"/>
              <a:buChar char="•"/>
            </a:pPr>
            <a:r>
              <a:rPr lang="fr-FR">
                <a:latin typeface="+mn-lt"/>
              </a:rPr>
              <a:t>Un même test est exécuté plusieurs fois avec différents paramètres</a:t>
            </a:r>
          </a:p>
          <a:p>
            <a:pPr>
              <a:buFont typeface="Arial" panose="020B0604020202020204" pitchFamily="34" charset="0"/>
              <a:buChar char="•"/>
            </a:pPr>
            <a:r>
              <a:rPr lang="fr-FR">
                <a:latin typeface="+mn-lt"/>
              </a:rPr>
              <a:t>Les paramètres sont les variables d’entrée (et/ou de sortie) qui changent à chaque execution</a:t>
            </a:r>
          </a:p>
          <a:p>
            <a:pPr marL="0" marR="0" lvl="0" indent="0" algn="l" defTabSz="914400" rtl="0" eaLnBrk="1" fontAlgn="auto" latinLnBrk="0" hangingPunct="1">
              <a:lnSpc>
                <a:spcPct val="100000"/>
              </a:lnSpc>
              <a:spcBef>
                <a:spcPts val="0"/>
              </a:spcBef>
              <a:spcAft>
                <a:spcPts val="0"/>
              </a:spcAft>
              <a:buClrTx/>
              <a:buSzTx/>
              <a:buFontTx/>
              <a:buNone/>
              <a:tabLst/>
              <a:defRPr/>
            </a:pPr>
            <a:r>
              <a:rPr lang="fr-FR">
                <a:sym typeface="Wingdings" panose="05000000000000000000" pitchFamily="2" charset="2"/>
              </a:rPr>
              <a:t>Champ « Valeur de jeu de données » dans la recherche de ticket</a:t>
            </a:r>
          </a:p>
          <a:p>
            <a:endParaRPr lang="fr-FR"/>
          </a:p>
        </p:txBody>
      </p:sp>
      <p:sp>
        <p:nvSpPr>
          <p:cNvPr id="4" name="Espace réservé du numéro de diapositive 3"/>
          <p:cNvSpPr>
            <a:spLocks noGrp="1"/>
          </p:cNvSpPr>
          <p:nvPr>
            <p:ph type="sldNum" sz="quarter" idx="5"/>
          </p:nvPr>
        </p:nvSpPr>
        <p:spPr/>
        <p:txBody>
          <a:bodyPr/>
          <a:lstStyle/>
          <a:p>
            <a:fld id="{4228E8A5-B387-4099-9D40-EA81ADA00AF8}" type="slidenum">
              <a:rPr lang="fr-FR" smtClean="0"/>
              <a:t>66</a:t>
            </a:fld>
            <a:endParaRPr lang="fr-FR"/>
          </a:p>
        </p:txBody>
      </p:sp>
    </p:spTree>
    <p:extLst>
      <p:ext uri="{BB962C8B-B14F-4D97-AF65-F5344CB8AC3E}">
        <p14:creationId xmlns:p14="http://schemas.microsoft.com/office/powerpoint/2010/main" val="10863982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304213" y="2984500"/>
            <a:ext cx="26535063" cy="14920913"/>
          </a:xfrm>
        </p:spPr>
      </p:sp>
      <p:sp>
        <p:nvSpPr>
          <p:cNvPr id="3" name="Espace réservé des commentaires 2"/>
          <p:cNvSpPr>
            <a:spLocks noGrp="1"/>
          </p:cNvSpPr>
          <p:nvPr>
            <p:ph type="body" idx="1"/>
          </p:nvPr>
        </p:nvSpPr>
        <p:spPr/>
        <p:txBody>
          <a:bodyPr>
            <a:normAutofit/>
          </a:bodyPr>
          <a:lstStyle/>
          <a:p>
            <a:pPr defTabSz="1786396">
              <a:defRPr/>
            </a:pPr>
            <a:r>
              <a:rPr lang="en-US" b="1" noProof="0" dirty="0">
                <a:solidFill>
                  <a:srgbClr val="FF0000"/>
                </a:solidFill>
              </a:rPr>
              <a:t>WARNING</a:t>
            </a:r>
            <a:r>
              <a:rPr lang="en-US" noProof="0" dirty="0"/>
              <a:t>:</a:t>
            </a:r>
            <a:r>
              <a:rPr lang="en-US" baseline="0" noProof="0" dirty="0"/>
              <a:t> if you try to copy/paste </a:t>
            </a:r>
            <a:r>
              <a:rPr lang="en-US" b="1" baseline="0" noProof="0" dirty="0"/>
              <a:t>slides</a:t>
            </a:r>
            <a:r>
              <a:rPr lang="en-US" baseline="0" noProof="0" dirty="0"/>
              <a:t> from a PPT presentation that doesn’t have this layout, you will probably face some technical issues. </a:t>
            </a:r>
            <a:br>
              <a:rPr lang="en-US" baseline="0" noProof="0" dirty="0"/>
            </a:br>
            <a:r>
              <a:rPr lang="en-US" baseline="0" noProof="0" dirty="0"/>
              <a:t>To avoid such thing, you can click on ‘new slide’ in the top menu of this presentation and copy/paste the </a:t>
            </a:r>
            <a:r>
              <a:rPr lang="en-US" b="1" baseline="0" noProof="0" dirty="0"/>
              <a:t>elements</a:t>
            </a:r>
            <a:r>
              <a:rPr lang="en-US" baseline="0" noProof="0" dirty="0"/>
              <a:t> from your former slide onto the new one (but not the slide itself). </a:t>
            </a:r>
            <a:endParaRPr lang="en-US" noProof="0" dirty="0"/>
          </a:p>
          <a:p>
            <a:pPr defTabSz="1786396">
              <a:defRPr/>
            </a:pPr>
            <a:endParaRPr lang="en-US" noProof="0" dirty="0"/>
          </a:p>
        </p:txBody>
      </p:sp>
      <p:sp>
        <p:nvSpPr>
          <p:cNvPr id="4" name="Espace réservé de la date 3"/>
          <p:cNvSpPr>
            <a:spLocks noGrp="1"/>
          </p:cNvSpPr>
          <p:nvPr>
            <p:ph type="dt" idx="10"/>
          </p:nvPr>
        </p:nvSpPr>
        <p:spPr/>
        <p:txBody>
          <a:bodyPr/>
          <a:lstStyle/>
          <a:p>
            <a:pPr defTabSz="1816181" fontAlgn="auto">
              <a:spcBef>
                <a:spcPts val="0"/>
              </a:spcBef>
              <a:spcAft>
                <a:spcPts val="0"/>
              </a:spcAft>
              <a:defRPr/>
            </a:pPr>
            <a:r>
              <a:rPr lang="fr-FR" sz="2400" dirty="0">
                <a:solidFill>
                  <a:prstClr val="black"/>
                </a:solidFill>
                <a:latin typeface="Calibri"/>
              </a:rPr>
              <a:t>CONFIDENTIALITY LEVEL</a:t>
            </a:r>
          </a:p>
        </p:txBody>
      </p:sp>
      <p:sp>
        <p:nvSpPr>
          <p:cNvPr id="6" name="Espace réservé du numéro de diapositive 5"/>
          <p:cNvSpPr>
            <a:spLocks noGrp="1"/>
          </p:cNvSpPr>
          <p:nvPr>
            <p:ph type="sldNum" sz="quarter" idx="12"/>
          </p:nvPr>
        </p:nvSpPr>
        <p:spPr/>
        <p:txBody>
          <a:bodyPr/>
          <a:lstStyle/>
          <a:p>
            <a:pPr defTabSz="1816181" fontAlgn="auto">
              <a:spcBef>
                <a:spcPts val="0"/>
              </a:spcBef>
              <a:spcAft>
                <a:spcPts val="0"/>
              </a:spcAft>
              <a:defRPr/>
            </a:pPr>
            <a:fld id="{930332B2-55D9-421F-A138-9E18F33D61D4}" type="slidenum">
              <a:rPr lang="fr-FR" sz="2400">
                <a:solidFill>
                  <a:prstClr val="black"/>
                </a:solidFill>
                <a:latin typeface="Calibri"/>
              </a:rPr>
              <a:pPr defTabSz="1816181" fontAlgn="auto">
                <a:spcBef>
                  <a:spcPts val="0"/>
                </a:spcBef>
                <a:spcAft>
                  <a:spcPts val="0"/>
                </a:spcAft>
                <a:defRPr/>
              </a:pPr>
              <a:t>67</a:t>
            </a:fld>
            <a:endParaRPr lang="fr-FR" sz="2400" dirty="0">
              <a:solidFill>
                <a:prstClr val="black"/>
              </a:solidFill>
              <a:latin typeface="Calibri"/>
            </a:endParaRPr>
          </a:p>
        </p:txBody>
      </p:sp>
    </p:spTree>
    <p:extLst>
      <p:ext uri="{BB962C8B-B14F-4D97-AF65-F5344CB8AC3E}">
        <p14:creationId xmlns:p14="http://schemas.microsoft.com/office/powerpoint/2010/main" val="19613634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304213" y="2984500"/>
            <a:ext cx="26535063" cy="14920913"/>
          </a:xfrm>
        </p:spPr>
      </p:sp>
      <p:sp>
        <p:nvSpPr>
          <p:cNvPr id="3" name="Espace réservé des commentaires 2"/>
          <p:cNvSpPr>
            <a:spLocks noGrp="1"/>
          </p:cNvSpPr>
          <p:nvPr>
            <p:ph type="body" idx="1"/>
          </p:nvPr>
        </p:nvSpPr>
        <p:spPr/>
        <p:txBody>
          <a:bodyPr>
            <a:normAutofit/>
          </a:bodyPr>
          <a:lstStyle/>
          <a:p>
            <a:pPr defTabSz="1786396">
              <a:defRPr/>
            </a:pPr>
            <a:r>
              <a:rPr lang="en-US" b="1" noProof="0" dirty="0">
                <a:solidFill>
                  <a:srgbClr val="FF0000"/>
                </a:solidFill>
              </a:rPr>
              <a:t>WARNING</a:t>
            </a:r>
            <a:r>
              <a:rPr lang="en-US" noProof="0" dirty="0"/>
              <a:t>:</a:t>
            </a:r>
            <a:r>
              <a:rPr lang="en-US" baseline="0" noProof="0" dirty="0"/>
              <a:t> if you try to copy/paste </a:t>
            </a:r>
            <a:r>
              <a:rPr lang="en-US" b="1" baseline="0" noProof="0" dirty="0"/>
              <a:t>slides</a:t>
            </a:r>
            <a:r>
              <a:rPr lang="en-US" baseline="0" noProof="0" dirty="0"/>
              <a:t> from a PPT presentation that doesn’t have this layout, you will probably face some technical issues. </a:t>
            </a:r>
            <a:br>
              <a:rPr lang="en-US" baseline="0" noProof="0" dirty="0"/>
            </a:br>
            <a:r>
              <a:rPr lang="en-US" baseline="0" noProof="0" dirty="0"/>
              <a:t>To avoid such thing, you can click on ‘new slide’ in the top menu of this presentation and copy/paste the </a:t>
            </a:r>
            <a:r>
              <a:rPr lang="en-US" b="1" baseline="0" noProof="0" dirty="0"/>
              <a:t>elements</a:t>
            </a:r>
            <a:r>
              <a:rPr lang="en-US" baseline="0" noProof="0" dirty="0"/>
              <a:t> from your former slide onto the new one (but not the slide itself). </a:t>
            </a:r>
            <a:endParaRPr lang="en-US" noProof="0" dirty="0"/>
          </a:p>
          <a:p>
            <a:pPr defTabSz="1786396">
              <a:defRPr/>
            </a:pPr>
            <a:endParaRPr lang="en-US" noProof="0" dirty="0"/>
          </a:p>
        </p:txBody>
      </p:sp>
      <p:sp>
        <p:nvSpPr>
          <p:cNvPr id="4" name="Espace réservé de la date 3"/>
          <p:cNvSpPr>
            <a:spLocks noGrp="1"/>
          </p:cNvSpPr>
          <p:nvPr>
            <p:ph type="dt" idx="10"/>
          </p:nvPr>
        </p:nvSpPr>
        <p:spPr/>
        <p:txBody>
          <a:bodyPr/>
          <a:lstStyle/>
          <a:p>
            <a:pPr defTabSz="1816181" fontAlgn="auto">
              <a:spcBef>
                <a:spcPts val="0"/>
              </a:spcBef>
              <a:spcAft>
                <a:spcPts val="0"/>
              </a:spcAft>
              <a:defRPr/>
            </a:pPr>
            <a:r>
              <a:rPr lang="fr-FR" sz="2400" dirty="0">
                <a:solidFill>
                  <a:prstClr val="black"/>
                </a:solidFill>
                <a:latin typeface="Calibri"/>
              </a:rPr>
              <a:t>CONFIDENTIALITY LEVEL</a:t>
            </a:r>
          </a:p>
        </p:txBody>
      </p:sp>
      <p:sp>
        <p:nvSpPr>
          <p:cNvPr id="6" name="Espace réservé du numéro de diapositive 5"/>
          <p:cNvSpPr>
            <a:spLocks noGrp="1"/>
          </p:cNvSpPr>
          <p:nvPr>
            <p:ph type="sldNum" sz="quarter" idx="12"/>
          </p:nvPr>
        </p:nvSpPr>
        <p:spPr/>
        <p:txBody>
          <a:bodyPr/>
          <a:lstStyle/>
          <a:p>
            <a:pPr defTabSz="1816181" fontAlgn="auto">
              <a:spcBef>
                <a:spcPts val="0"/>
              </a:spcBef>
              <a:spcAft>
                <a:spcPts val="0"/>
              </a:spcAft>
              <a:defRPr/>
            </a:pPr>
            <a:fld id="{930332B2-55D9-421F-A138-9E18F33D61D4}" type="slidenum">
              <a:rPr lang="fr-FR" sz="2400">
                <a:solidFill>
                  <a:prstClr val="black"/>
                </a:solidFill>
                <a:latin typeface="Calibri"/>
              </a:rPr>
              <a:pPr defTabSz="1816181" fontAlgn="auto">
                <a:spcBef>
                  <a:spcPts val="0"/>
                </a:spcBef>
                <a:spcAft>
                  <a:spcPts val="0"/>
                </a:spcAft>
                <a:defRPr/>
              </a:pPr>
              <a:t>71</a:t>
            </a:fld>
            <a:endParaRPr lang="fr-FR" sz="2400" dirty="0">
              <a:solidFill>
                <a:prstClr val="black"/>
              </a:solidFill>
              <a:latin typeface="Calibri"/>
            </a:endParaRPr>
          </a:p>
        </p:txBody>
      </p:sp>
    </p:spTree>
    <p:extLst>
      <p:ext uri="{BB962C8B-B14F-4D97-AF65-F5344CB8AC3E}">
        <p14:creationId xmlns:p14="http://schemas.microsoft.com/office/powerpoint/2010/main" val="34353078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304213" y="2984500"/>
            <a:ext cx="26535063" cy="14920913"/>
          </a:xfrm>
        </p:spPr>
      </p:sp>
      <p:sp>
        <p:nvSpPr>
          <p:cNvPr id="3" name="Espace réservé des commentaires 2"/>
          <p:cNvSpPr>
            <a:spLocks noGrp="1"/>
          </p:cNvSpPr>
          <p:nvPr>
            <p:ph type="body" idx="1"/>
          </p:nvPr>
        </p:nvSpPr>
        <p:spPr/>
        <p:txBody>
          <a:bodyPr>
            <a:normAutofit/>
          </a:bodyPr>
          <a:lstStyle/>
          <a:p>
            <a:pPr defTabSz="1786396">
              <a:defRPr/>
            </a:pPr>
            <a:r>
              <a:rPr lang="en-US" b="1" noProof="0" dirty="0">
                <a:solidFill>
                  <a:srgbClr val="FF0000"/>
                </a:solidFill>
              </a:rPr>
              <a:t>WARNING</a:t>
            </a:r>
            <a:r>
              <a:rPr lang="en-US" noProof="0" dirty="0"/>
              <a:t>:</a:t>
            </a:r>
            <a:r>
              <a:rPr lang="en-US" baseline="0" noProof="0" dirty="0"/>
              <a:t> if you try to copy/paste </a:t>
            </a:r>
            <a:r>
              <a:rPr lang="en-US" b="1" baseline="0" noProof="0" dirty="0"/>
              <a:t>slides</a:t>
            </a:r>
            <a:r>
              <a:rPr lang="en-US" baseline="0" noProof="0" dirty="0"/>
              <a:t> from a PPT presentation that doesn’t have this layout, you will probably face some technical issues. </a:t>
            </a:r>
            <a:br>
              <a:rPr lang="en-US" baseline="0" noProof="0" dirty="0"/>
            </a:br>
            <a:r>
              <a:rPr lang="en-US" baseline="0" noProof="0" dirty="0"/>
              <a:t>To avoid such thing, you can click on ‘new slide’ in the top menu of this presentation and copy/paste the </a:t>
            </a:r>
            <a:r>
              <a:rPr lang="en-US" b="1" baseline="0" noProof="0" dirty="0"/>
              <a:t>elements</a:t>
            </a:r>
            <a:r>
              <a:rPr lang="en-US" baseline="0" noProof="0" dirty="0"/>
              <a:t> from your former slide onto the new one (but not the slide itself). </a:t>
            </a:r>
            <a:endParaRPr lang="en-US" noProof="0" dirty="0"/>
          </a:p>
          <a:p>
            <a:pPr defTabSz="1786396">
              <a:defRPr/>
            </a:pPr>
            <a:endParaRPr lang="en-US" noProof="0" dirty="0"/>
          </a:p>
        </p:txBody>
      </p:sp>
      <p:sp>
        <p:nvSpPr>
          <p:cNvPr id="4" name="Espace réservé de la date 3"/>
          <p:cNvSpPr>
            <a:spLocks noGrp="1"/>
          </p:cNvSpPr>
          <p:nvPr>
            <p:ph type="dt" idx="10"/>
          </p:nvPr>
        </p:nvSpPr>
        <p:spPr/>
        <p:txBody>
          <a:bodyPr/>
          <a:lstStyle/>
          <a:p>
            <a:pPr defTabSz="1816181" fontAlgn="auto">
              <a:spcBef>
                <a:spcPts val="0"/>
              </a:spcBef>
              <a:spcAft>
                <a:spcPts val="0"/>
              </a:spcAft>
              <a:defRPr/>
            </a:pPr>
            <a:r>
              <a:rPr lang="fr-FR" sz="2400" dirty="0">
                <a:solidFill>
                  <a:prstClr val="black"/>
                </a:solidFill>
                <a:latin typeface="Calibri"/>
              </a:rPr>
              <a:t>CONFIDENTIALITY LEVEL</a:t>
            </a:r>
          </a:p>
        </p:txBody>
      </p:sp>
      <p:sp>
        <p:nvSpPr>
          <p:cNvPr id="6" name="Espace réservé du numéro de diapositive 5"/>
          <p:cNvSpPr>
            <a:spLocks noGrp="1"/>
          </p:cNvSpPr>
          <p:nvPr>
            <p:ph type="sldNum" sz="quarter" idx="12"/>
          </p:nvPr>
        </p:nvSpPr>
        <p:spPr/>
        <p:txBody>
          <a:bodyPr/>
          <a:lstStyle/>
          <a:p>
            <a:pPr defTabSz="1816181" fontAlgn="auto">
              <a:spcBef>
                <a:spcPts val="0"/>
              </a:spcBef>
              <a:spcAft>
                <a:spcPts val="0"/>
              </a:spcAft>
              <a:defRPr/>
            </a:pPr>
            <a:fld id="{930332B2-55D9-421F-A138-9E18F33D61D4}" type="slidenum">
              <a:rPr lang="fr-FR" sz="2400">
                <a:solidFill>
                  <a:prstClr val="black"/>
                </a:solidFill>
                <a:latin typeface="Calibri"/>
              </a:rPr>
              <a:pPr defTabSz="1816181" fontAlgn="auto">
                <a:spcBef>
                  <a:spcPts val="0"/>
                </a:spcBef>
                <a:spcAft>
                  <a:spcPts val="0"/>
                </a:spcAft>
                <a:defRPr/>
              </a:pPr>
              <a:t>75</a:t>
            </a:fld>
            <a:endParaRPr lang="fr-FR" sz="2400" dirty="0">
              <a:solidFill>
                <a:prstClr val="black"/>
              </a:solidFill>
              <a:latin typeface="Calibri"/>
            </a:endParaRPr>
          </a:p>
        </p:txBody>
      </p:sp>
    </p:spTree>
    <p:extLst>
      <p:ext uri="{BB962C8B-B14F-4D97-AF65-F5344CB8AC3E}">
        <p14:creationId xmlns:p14="http://schemas.microsoft.com/office/powerpoint/2010/main" val="1902414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304213" y="2984500"/>
            <a:ext cx="26535063" cy="14920913"/>
          </a:xfrm>
        </p:spPr>
      </p:sp>
      <p:sp>
        <p:nvSpPr>
          <p:cNvPr id="3" name="Espace réservé des commentaires 2"/>
          <p:cNvSpPr>
            <a:spLocks noGrp="1"/>
          </p:cNvSpPr>
          <p:nvPr>
            <p:ph type="body" idx="1"/>
          </p:nvPr>
        </p:nvSpPr>
        <p:spPr/>
        <p:txBody>
          <a:bodyPr>
            <a:normAutofit/>
          </a:bodyPr>
          <a:lstStyle/>
          <a:p>
            <a:pPr defTabSz="1786396">
              <a:defRPr/>
            </a:pPr>
            <a:r>
              <a:rPr lang="en-US" b="1" noProof="0">
                <a:solidFill>
                  <a:srgbClr val="FF0000"/>
                </a:solidFill>
              </a:rPr>
              <a:t>WARNING</a:t>
            </a:r>
            <a:r>
              <a:rPr lang="en-US" noProof="0"/>
              <a:t>:</a:t>
            </a:r>
            <a:r>
              <a:rPr lang="en-US" baseline="0" noProof="0"/>
              <a:t> if you try to copy/paste </a:t>
            </a:r>
            <a:r>
              <a:rPr lang="en-US" b="1" baseline="0" noProof="0"/>
              <a:t>slides</a:t>
            </a:r>
            <a:r>
              <a:rPr lang="en-US" baseline="0" noProof="0"/>
              <a:t> from a PPT presentation that doesn’t have this layout, you will probably face some technical issues. </a:t>
            </a:r>
            <a:br>
              <a:rPr lang="en-US" baseline="0" noProof="0"/>
            </a:br>
            <a:r>
              <a:rPr lang="en-US" baseline="0" noProof="0"/>
              <a:t>To avoid such thing, you can click on ‘new slide’ in the top menu of this presentation and copy/paste the </a:t>
            </a:r>
            <a:r>
              <a:rPr lang="en-US" b="1" baseline="0" noProof="0"/>
              <a:t>elements</a:t>
            </a:r>
            <a:r>
              <a:rPr lang="en-US" baseline="0" noProof="0"/>
              <a:t> from your former slide onto the new one (but not the slide itself). </a:t>
            </a:r>
            <a:endParaRPr lang="en-US" noProof="0"/>
          </a:p>
          <a:p>
            <a:pPr defTabSz="1786396">
              <a:defRPr/>
            </a:pPr>
            <a:endParaRPr lang="en-US" noProof="0"/>
          </a:p>
        </p:txBody>
      </p:sp>
      <p:sp>
        <p:nvSpPr>
          <p:cNvPr id="4" name="Espace réservé de la date 3"/>
          <p:cNvSpPr>
            <a:spLocks noGrp="1"/>
          </p:cNvSpPr>
          <p:nvPr>
            <p:ph type="dt" idx="10"/>
          </p:nvPr>
        </p:nvSpPr>
        <p:spPr/>
        <p:txBody>
          <a:bodyPr/>
          <a:lstStyle/>
          <a:p>
            <a:pPr defTabSz="1816181" fontAlgn="auto">
              <a:spcBef>
                <a:spcPts val="0"/>
              </a:spcBef>
              <a:spcAft>
                <a:spcPts val="0"/>
              </a:spcAft>
              <a:defRPr/>
            </a:pPr>
            <a:r>
              <a:rPr lang="fr-FR" sz="2400">
                <a:solidFill>
                  <a:prstClr val="black"/>
                </a:solidFill>
                <a:latin typeface="Calibri"/>
              </a:rPr>
              <a:t>CONFIDENTIALITY LEVEL</a:t>
            </a:r>
          </a:p>
        </p:txBody>
      </p:sp>
      <p:sp>
        <p:nvSpPr>
          <p:cNvPr id="5" name="Espace réservé du pied de page 4"/>
          <p:cNvSpPr>
            <a:spLocks noGrp="1"/>
          </p:cNvSpPr>
          <p:nvPr>
            <p:ph type="ftr" sz="quarter" idx="11"/>
          </p:nvPr>
        </p:nvSpPr>
        <p:spPr/>
        <p:txBody>
          <a:bodyPr/>
          <a:lstStyle/>
          <a:p>
            <a:pPr defTabSz="1816181" fontAlgn="auto">
              <a:spcBef>
                <a:spcPts val="0"/>
              </a:spcBef>
              <a:spcAft>
                <a:spcPts val="0"/>
              </a:spcAft>
              <a:defRPr/>
            </a:pPr>
            <a:r>
              <a:rPr lang="fr-FR" sz="2400">
                <a:solidFill>
                  <a:prstClr val="black"/>
                </a:solidFill>
                <a:latin typeface="Calibri"/>
              </a:rPr>
              <a:t>Title of the presentation</a:t>
            </a:r>
          </a:p>
        </p:txBody>
      </p:sp>
      <p:sp>
        <p:nvSpPr>
          <p:cNvPr id="6" name="Espace réservé du numéro de diapositive 5"/>
          <p:cNvSpPr>
            <a:spLocks noGrp="1"/>
          </p:cNvSpPr>
          <p:nvPr>
            <p:ph type="sldNum" sz="quarter" idx="12"/>
          </p:nvPr>
        </p:nvSpPr>
        <p:spPr/>
        <p:txBody>
          <a:bodyPr/>
          <a:lstStyle/>
          <a:p>
            <a:pPr defTabSz="1816181" fontAlgn="auto">
              <a:spcBef>
                <a:spcPts val="0"/>
              </a:spcBef>
              <a:spcAft>
                <a:spcPts val="0"/>
              </a:spcAft>
              <a:defRPr/>
            </a:pPr>
            <a:fld id="{930332B2-55D9-421F-A138-9E18F33D61D4}" type="slidenum">
              <a:rPr lang="fr-FR" sz="2400">
                <a:solidFill>
                  <a:prstClr val="black"/>
                </a:solidFill>
                <a:latin typeface="Calibri"/>
              </a:rPr>
              <a:pPr defTabSz="1816181" fontAlgn="auto">
                <a:spcBef>
                  <a:spcPts val="0"/>
                </a:spcBef>
                <a:spcAft>
                  <a:spcPts val="0"/>
                </a:spcAft>
                <a:defRPr/>
              </a:pPr>
              <a:t>7</a:t>
            </a:fld>
            <a:endParaRPr lang="fr-FR" sz="2400">
              <a:solidFill>
                <a:prstClr val="black"/>
              </a:solidFill>
              <a:latin typeface="Calibri"/>
            </a:endParaRPr>
          </a:p>
        </p:txBody>
      </p:sp>
    </p:spTree>
    <p:extLst>
      <p:ext uri="{BB962C8B-B14F-4D97-AF65-F5344CB8AC3E}">
        <p14:creationId xmlns:p14="http://schemas.microsoft.com/office/powerpoint/2010/main" val="14762550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304213" y="2984500"/>
            <a:ext cx="26535063" cy="14920913"/>
          </a:xfrm>
        </p:spPr>
      </p:sp>
      <p:sp>
        <p:nvSpPr>
          <p:cNvPr id="3" name="Espace réservé des commentaires 2"/>
          <p:cNvSpPr>
            <a:spLocks noGrp="1"/>
          </p:cNvSpPr>
          <p:nvPr>
            <p:ph type="body" idx="1"/>
          </p:nvPr>
        </p:nvSpPr>
        <p:spPr/>
        <p:txBody>
          <a:bodyPr>
            <a:normAutofit/>
          </a:bodyPr>
          <a:lstStyle/>
          <a:p>
            <a:pPr defTabSz="1786396">
              <a:defRPr/>
            </a:pPr>
            <a:r>
              <a:rPr lang="en-US" b="1" noProof="0" dirty="0">
                <a:solidFill>
                  <a:srgbClr val="FF0000"/>
                </a:solidFill>
              </a:rPr>
              <a:t>WARNING</a:t>
            </a:r>
            <a:r>
              <a:rPr lang="en-US" noProof="0" dirty="0"/>
              <a:t>:</a:t>
            </a:r>
            <a:r>
              <a:rPr lang="en-US" baseline="0" noProof="0" dirty="0"/>
              <a:t> if you try to copy/paste </a:t>
            </a:r>
            <a:r>
              <a:rPr lang="en-US" b="1" baseline="0" noProof="0" dirty="0"/>
              <a:t>slides</a:t>
            </a:r>
            <a:r>
              <a:rPr lang="en-US" baseline="0" noProof="0" dirty="0"/>
              <a:t> from a PPT presentation that doesn’t have this layout, you will probably face some technical issues. </a:t>
            </a:r>
            <a:br>
              <a:rPr lang="en-US" baseline="0" noProof="0" dirty="0"/>
            </a:br>
            <a:r>
              <a:rPr lang="en-US" baseline="0" noProof="0" dirty="0"/>
              <a:t>To avoid such thing, you can click on ‘new slide’ in the top menu of this presentation and copy/paste the </a:t>
            </a:r>
            <a:r>
              <a:rPr lang="en-US" b="1" baseline="0" noProof="0" dirty="0"/>
              <a:t>elements</a:t>
            </a:r>
            <a:r>
              <a:rPr lang="en-US" baseline="0" noProof="0" dirty="0"/>
              <a:t> from your former slide onto the new one (but not the slide itself). </a:t>
            </a:r>
            <a:endParaRPr lang="en-US" noProof="0" dirty="0"/>
          </a:p>
          <a:p>
            <a:pPr defTabSz="1786396">
              <a:defRPr/>
            </a:pPr>
            <a:endParaRPr lang="en-US" noProof="0" dirty="0"/>
          </a:p>
        </p:txBody>
      </p:sp>
      <p:sp>
        <p:nvSpPr>
          <p:cNvPr id="4" name="Espace réservé de la date 3"/>
          <p:cNvSpPr>
            <a:spLocks noGrp="1"/>
          </p:cNvSpPr>
          <p:nvPr>
            <p:ph type="dt" idx="10"/>
          </p:nvPr>
        </p:nvSpPr>
        <p:spPr/>
        <p:txBody>
          <a:bodyPr/>
          <a:lstStyle/>
          <a:p>
            <a:pPr defTabSz="1816181" fontAlgn="auto">
              <a:spcBef>
                <a:spcPts val="0"/>
              </a:spcBef>
              <a:spcAft>
                <a:spcPts val="0"/>
              </a:spcAft>
              <a:defRPr/>
            </a:pPr>
            <a:r>
              <a:rPr lang="fr-FR" sz="2400" dirty="0">
                <a:solidFill>
                  <a:prstClr val="black"/>
                </a:solidFill>
                <a:latin typeface="Calibri"/>
              </a:rPr>
              <a:t>CONFIDENTIALITY LEVEL</a:t>
            </a:r>
          </a:p>
        </p:txBody>
      </p:sp>
      <p:sp>
        <p:nvSpPr>
          <p:cNvPr id="6" name="Espace réservé du numéro de diapositive 5"/>
          <p:cNvSpPr>
            <a:spLocks noGrp="1"/>
          </p:cNvSpPr>
          <p:nvPr>
            <p:ph type="sldNum" sz="quarter" idx="12"/>
          </p:nvPr>
        </p:nvSpPr>
        <p:spPr/>
        <p:txBody>
          <a:bodyPr/>
          <a:lstStyle/>
          <a:p>
            <a:pPr defTabSz="1816181" fontAlgn="auto">
              <a:spcBef>
                <a:spcPts val="0"/>
              </a:spcBef>
              <a:spcAft>
                <a:spcPts val="0"/>
              </a:spcAft>
              <a:defRPr/>
            </a:pPr>
            <a:fld id="{930332B2-55D9-421F-A138-9E18F33D61D4}" type="slidenum">
              <a:rPr lang="fr-FR" sz="2400">
                <a:solidFill>
                  <a:prstClr val="black"/>
                </a:solidFill>
                <a:latin typeface="Calibri"/>
              </a:rPr>
              <a:pPr defTabSz="1816181" fontAlgn="auto">
                <a:spcBef>
                  <a:spcPts val="0"/>
                </a:spcBef>
                <a:spcAft>
                  <a:spcPts val="0"/>
                </a:spcAft>
                <a:defRPr/>
              </a:pPr>
              <a:t>79</a:t>
            </a:fld>
            <a:endParaRPr lang="fr-FR" sz="2400" dirty="0">
              <a:solidFill>
                <a:prstClr val="black"/>
              </a:solidFill>
              <a:latin typeface="Calibri"/>
            </a:endParaRPr>
          </a:p>
        </p:txBody>
      </p:sp>
    </p:spTree>
    <p:extLst>
      <p:ext uri="{BB962C8B-B14F-4D97-AF65-F5344CB8AC3E}">
        <p14:creationId xmlns:p14="http://schemas.microsoft.com/office/powerpoint/2010/main" val="17559588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304213" y="2984500"/>
            <a:ext cx="26535063" cy="14920913"/>
          </a:xfrm>
        </p:spPr>
      </p:sp>
      <p:sp>
        <p:nvSpPr>
          <p:cNvPr id="3" name="Espace réservé des commentaires 2"/>
          <p:cNvSpPr>
            <a:spLocks noGrp="1"/>
          </p:cNvSpPr>
          <p:nvPr>
            <p:ph type="body" idx="1"/>
          </p:nvPr>
        </p:nvSpPr>
        <p:spPr/>
        <p:txBody>
          <a:bodyPr>
            <a:normAutofit/>
          </a:bodyPr>
          <a:lstStyle/>
          <a:p>
            <a:pPr defTabSz="1786396">
              <a:defRPr/>
            </a:pPr>
            <a:r>
              <a:rPr lang="en-US" b="1" noProof="0" dirty="0">
                <a:solidFill>
                  <a:srgbClr val="FF0000"/>
                </a:solidFill>
              </a:rPr>
              <a:t>WARNING</a:t>
            </a:r>
            <a:r>
              <a:rPr lang="en-US" noProof="0" dirty="0"/>
              <a:t>:</a:t>
            </a:r>
            <a:r>
              <a:rPr lang="en-US" baseline="0" noProof="0" dirty="0"/>
              <a:t> if you try to copy/paste </a:t>
            </a:r>
            <a:r>
              <a:rPr lang="en-US" b="1" baseline="0" noProof="0" dirty="0"/>
              <a:t>slides</a:t>
            </a:r>
            <a:r>
              <a:rPr lang="en-US" baseline="0" noProof="0" dirty="0"/>
              <a:t> from a PPT presentation that doesn’t have this layout, you will probably face some technical issues. </a:t>
            </a:r>
            <a:br>
              <a:rPr lang="en-US" baseline="0" noProof="0" dirty="0"/>
            </a:br>
            <a:r>
              <a:rPr lang="en-US" baseline="0" noProof="0" dirty="0"/>
              <a:t>To avoid such thing, you can click on ‘new slide’ in the top menu of this presentation and copy/paste the </a:t>
            </a:r>
            <a:r>
              <a:rPr lang="en-US" b="1" baseline="0" noProof="0" dirty="0"/>
              <a:t>elements</a:t>
            </a:r>
            <a:r>
              <a:rPr lang="en-US" baseline="0" noProof="0" dirty="0"/>
              <a:t> from your former slide onto the new one (but not the slide itself). </a:t>
            </a:r>
            <a:endParaRPr lang="en-US" noProof="0" dirty="0"/>
          </a:p>
          <a:p>
            <a:pPr defTabSz="1786396">
              <a:defRPr/>
            </a:pPr>
            <a:endParaRPr lang="en-US" noProof="0" dirty="0"/>
          </a:p>
        </p:txBody>
      </p:sp>
      <p:sp>
        <p:nvSpPr>
          <p:cNvPr id="4" name="Espace réservé de la date 3"/>
          <p:cNvSpPr>
            <a:spLocks noGrp="1"/>
          </p:cNvSpPr>
          <p:nvPr>
            <p:ph type="dt" idx="10"/>
          </p:nvPr>
        </p:nvSpPr>
        <p:spPr/>
        <p:txBody>
          <a:bodyPr/>
          <a:lstStyle/>
          <a:p>
            <a:pPr defTabSz="1816181" fontAlgn="auto">
              <a:spcBef>
                <a:spcPts val="0"/>
              </a:spcBef>
              <a:spcAft>
                <a:spcPts val="0"/>
              </a:spcAft>
              <a:defRPr/>
            </a:pPr>
            <a:r>
              <a:rPr lang="fr-FR" sz="2400" dirty="0">
                <a:solidFill>
                  <a:prstClr val="black"/>
                </a:solidFill>
                <a:latin typeface="Calibri"/>
              </a:rPr>
              <a:t>CONFIDENTIALITY LEVEL</a:t>
            </a:r>
          </a:p>
        </p:txBody>
      </p:sp>
      <p:sp>
        <p:nvSpPr>
          <p:cNvPr id="6" name="Espace réservé du numéro de diapositive 5"/>
          <p:cNvSpPr>
            <a:spLocks noGrp="1"/>
          </p:cNvSpPr>
          <p:nvPr>
            <p:ph type="sldNum" sz="quarter" idx="12"/>
          </p:nvPr>
        </p:nvSpPr>
        <p:spPr/>
        <p:txBody>
          <a:bodyPr/>
          <a:lstStyle/>
          <a:p>
            <a:pPr defTabSz="1816181" fontAlgn="auto">
              <a:spcBef>
                <a:spcPts val="0"/>
              </a:spcBef>
              <a:spcAft>
                <a:spcPts val="0"/>
              </a:spcAft>
              <a:defRPr/>
            </a:pPr>
            <a:fld id="{930332B2-55D9-421F-A138-9E18F33D61D4}" type="slidenum">
              <a:rPr lang="fr-FR" sz="2400">
                <a:solidFill>
                  <a:prstClr val="black"/>
                </a:solidFill>
                <a:latin typeface="Calibri"/>
              </a:rPr>
              <a:pPr defTabSz="1816181" fontAlgn="auto">
                <a:spcBef>
                  <a:spcPts val="0"/>
                </a:spcBef>
                <a:spcAft>
                  <a:spcPts val="0"/>
                </a:spcAft>
                <a:defRPr/>
              </a:pPr>
              <a:t>83</a:t>
            </a:fld>
            <a:endParaRPr lang="fr-FR" sz="2400" dirty="0">
              <a:solidFill>
                <a:prstClr val="black"/>
              </a:solidFill>
              <a:latin typeface="Calibri"/>
            </a:endParaRPr>
          </a:p>
        </p:txBody>
      </p:sp>
    </p:spTree>
    <p:extLst>
      <p:ext uri="{BB962C8B-B14F-4D97-AF65-F5344CB8AC3E}">
        <p14:creationId xmlns:p14="http://schemas.microsoft.com/office/powerpoint/2010/main" val="34496372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304213" y="2984500"/>
            <a:ext cx="26535063" cy="14920913"/>
          </a:xfrm>
        </p:spPr>
      </p:sp>
      <p:sp>
        <p:nvSpPr>
          <p:cNvPr id="3" name="Espace réservé des commentaires 2"/>
          <p:cNvSpPr>
            <a:spLocks noGrp="1"/>
          </p:cNvSpPr>
          <p:nvPr>
            <p:ph type="body" idx="1"/>
          </p:nvPr>
        </p:nvSpPr>
        <p:spPr/>
        <p:txBody>
          <a:bodyPr>
            <a:normAutofit/>
          </a:bodyPr>
          <a:lstStyle/>
          <a:p>
            <a:pPr defTabSz="1786396">
              <a:defRPr/>
            </a:pPr>
            <a:r>
              <a:rPr lang="en-US" b="1" noProof="0" dirty="0">
                <a:solidFill>
                  <a:srgbClr val="FF0000"/>
                </a:solidFill>
              </a:rPr>
              <a:t>WARNING</a:t>
            </a:r>
            <a:r>
              <a:rPr lang="en-US" noProof="0" dirty="0"/>
              <a:t>:</a:t>
            </a:r>
            <a:r>
              <a:rPr lang="en-US" baseline="0" noProof="0" dirty="0"/>
              <a:t> if you try to copy/paste </a:t>
            </a:r>
            <a:r>
              <a:rPr lang="en-US" b="1" baseline="0" noProof="0" dirty="0"/>
              <a:t>slides</a:t>
            </a:r>
            <a:r>
              <a:rPr lang="en-US" baseline="0" noProof="0" dirty="0"/>
              <a:t> from a PPT presentation that doesn’t have this layout, you will probably face some technical issues. </a:t>
            </a:r>
            <a:br>
              <a:rPr lang="en-US" baseline="0" noProof="0" dirty="0"/>
            </a:br>
            <a:r>
              <a:rPr lang="en-US" baseline="0" noProof="0" dirty="0"/>
              <a:t>To avoid such thing, you can click on ‘new slide’ in the top menu of this presentation and copy/paste the </a:t>
            </a:r>
            <a:r>
              <a:rPr lang="en-US" b="1" baseline="0" noProof="0" dirty="0"/>
              <a:t>elements</a:t>
            </a:r>
            <a:r>
              <a:rPr lang="en-US" baseline="0" noProof="0" dirty="0"/>
              <a:t> from your former slide onto the new one (but not the slide itself). </a:t>
            </a:r>
            <a:endParaRPr lang="en-US" noProof="0" dirty="0"/>
          </a:p>
          <a:p>
            <a:pPr defTabSz="1786396">
              <a:defRPr/>
            </a:pPr>
            <a:endParaRPr lang="en-US" noProof="0" dirty="0"/>
          </a:p>
        </p:txBody>
      </p:sp>
      <p:sp>
        <p:nvSpPr>
          <p:cNvPr id="4" name="Espace réservé de la date 3"/>
          <p:cNvSpPr>
            <a:spLocks noGrp="1"/>
          </p:cNvSpPr>
          <p:nvPr>
            <p:ph type="dt" idx="10"/>
          </p:nvPr>
        </p:nvSpPr>
        <p:spPr/>
        <p:txBody>
          <a:bodyPr/>
          <a:lstStyle/>
          <a:p>
            <a:pPr defTabSz="1816181" fontAlgn="auto">
              <a:spcBef>
                <a:spcPts val="0"/>
              </a:spcBef>
              <a:spcAft>
                <a:spcPts val="0"/>
              </a:spcAft>
              <a:defRPr/>
            </a:pPr>
            <a:r>
              <a:rPr lang="fr-FR" sz="2400" dirty="0">
                <a:solidFill>
                  <a:prstClr val="black"/>
                </a:solidFill>
                <a:latin typeface="Calibri"/>
              </a:rPr>
              <a:t>CONFIDENTIALITY LEVEL</a:t>
            </a:r>
          </a:p>
        </p:txBody>
      </p:sp>
      <p:sp>
        <p:nvSpPr>
          <p:cNvPr id="6" name="Espace réservé du numéro de diapositive 5"/>
          <p:cNvSpPr>
            <a:spLocks noGrp="1"/>
          </p:cNvSpPr>
          <p:nvPr>
            <p:ph type="sldNum" sz="quarter" idx="12"/>
          </p:nvPr>
        </p:nvSpPr>
        <p:spPr/>
        <p:txBody>
          <a:bodyPr/>
          <a:lstStyle/>
          <a:p>
            <a:pPr defTabSz="1816181" fontAlgn="auto">
              <a:spcBef>
                <a:spcPts val="0"/>
              </a:spcBef>
              <a:spcAft>
                <a:spcPts val="0"/>
              </a:spcAft>
              <a:defRPr/>
            </a:pPr>
            <a:fld id="{930332B2-55D9-421F-A138-9E18F33D61D4}" type="slidenum">
              <a:rPr lang="fr-FR" sz="2400">
                <a:solidFill>
                  <a:prstClr val="black"/>
                </a:solidFill>
                <a:latin typeface="Calibri"/>
              </a:rPr>
              <a:pPr defTabSz="1816181" fontAlgn="auto">
                <a:spcBef>
                  <a:spcPts val="0"/>
                </a:spcBef>
                <a:spcAft>
                  <a:spcPts val="0"/>
                </a:spcAft>
                <a:defRPr/>
              </a:pPr>
              <a:t>87</a:t>
            </a:fld>
            <a:endParaRPr lang="fr-FR" sz="2400" dirty="0">
              <a:solidFill>
                <a:prstClr val="black"/>
              </a:solidFill>
              <a:latin typeface="Calibri"/>
            </a:endParaRPr>
          </a:p>
        </p:txBody>
      </p:sp>
    </p:spTree>
    <p:extLst>
      <p:ext uri="{BB962C8B-B14F-4D97-AF65-F5344CB8AC3E}">
        <p14:creationId xmlns:p14="http://schemas.microsoft.com/office/powerpoint/2010/main" val="12109073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a:latin typeface="+mn-lt"/>
              </a:rPr>
              <a:t>Créer les paramètres avant de concevoir le cas de test</a:t>
            </a:r>
          </a:p>
          <a:p>
            <a:endParaRPr lang="fr-FR"/>
          </a:p>
        </p:txBody>
      </p:sp>
      <p:sp>
        <p:nvSpPr>
          <p:cNvPr id="4" name="Espace réservé du numéro de diapositive 3"/>
          <p:cNvSpPr>
            <a:spLocks noGrp="1"/>
          </p:cNvSpPr>
          <p:nvPr>
            <p:ph type="sldNum" sz="quarter" idx="5"/>
          </p:nvPr>
        </p:nvSpPr>
        <p:spPr/>
        <p:txBody>
          <a:bodyPr/>
          <a:lstStyle/>
          <a:p>
            <a:fld id="{4228E8A5-B387-4099-9D40-EA81ADA00AF8}" type="slidenum">
              <a:rPr lang="fr-FR" smtClean="0"/>
              <a:t>88</a:t>
            </a:fld>
            <a:endParaRPr lang="fr-FR"/>
          </a:p>
        </p:txBody>
      </p:sp>
    </p:spTree>
    <p:extLst>
      <p:ext uri="{BB962C8B-B14F-4D97-AF65-F5344CB8AC3E}">
        <p14:creationId xmlns:p14="http://schemas.microsoft.com/office/powerpoint/2010/main" val="22985947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304213" y="2984500"/>
            <a:ext cx="26535063" cy="14920913"/>
          </a:xfrm>
        </p:spPr>
      </p:sp>
      <p:sp>
        <p:nvSpPr>
          <p:cNvPr id="3" name="Espace réservé des commentaires 2"/>
          <p:cNvSpPr>
            <a:spLocks noGrp="1"/>
          </p:cNvSpPr>
          <p:nvPr>
            <p:ph type="body" idx="1"/>
          </p:nvPr>
        </p:nvSpPr>
        <p:spPr/>
        <p:txBody>
          <a:bodyPr>
            <a:normAutofit/>
          </a:bodyPr>
          <a:lstStyle/>
          <a:p>
            <a:pPr defTabSz="1786396">
              <a:defRPr/>
            </a:pPr>
            <a:r>
              <a:rPr lang="en-US" b="1" noProof="0" dirty="0">
                <a:solidFill>
                  <a:srgbClr val="FF0000"/>
                </a:solidFill>
              </a:rPr>
              <a:t>WARNING</a:t>
            </a:r>
            <a:r>
              <a:rPr lang="en-US" noProof="0" dirty="0"/>
              <a:t>:</a:t>
            </a:r>
            <a:r>
              <a:rPr lang="en-US" baseline="0" noProof="0" dirty="0"/>
              <a:t> if you try to copy/paste </a:t>
            </a:r>
            <a:r>
              <a:rPr lang="en-US" b="1" baseline="0" noProof="0" dirty="0"/>
              <a:t>slides</a:t>
            </a:r>
            <a:r>
              <a:rPr lang="en-US" baseline="0" noProof="0" dirty="0"/>
              <a:t> from a PPT presentation that doesn’t have this layout, you will probably face some technical issues. </a:t>
            </a:r>
            <a:br>
              <a:rPr lang="en-US" baseline="0" noProof="0" dirty="0"/>
            </a:br>
            <a:r>
              <a:rPr lang="en-US" baseline="0" noProof="0" dirty="0"/>
              <a:t>To avoid such thing, you can click on ‘new slide’ in the top menu of this presentation and copy/paste the </a:t>
            </a:r>
            <a:r>
              <a:rPr lang="en-US" b="1" baseline="0" noProof="0" dirty="0"/>
              <a:t>elements</a:t>
            </a:r>
            <a:r>
              <a:rPr lang="en-US" baseline="0" noProof="0" dirty="0"/>
              <a:t> from your former slide onto the new one (but not the slide itself). </a:t>
            </a:r>
            <a:endParaRPr lang="en-US" noProof="0" dirty="0"/>
          </a:p>
          <a:p>
            <a:pPr defTabSz="1786396">
              <a:defRPr/>
            </a:pPr>
            <a:endParaRPr lang="en-US" noProof="0" dirty="0"/>
          </a:p>
        </p:txBody>
      </p:sp>
      <p:sp>
        <p:nvSpPr>
          <p:cNvPr id="4" name="Espace réservé de la date 3"/>
          <p:cNvSpPr>
            <a:spLocks noGrp="1"/>
          </p:cNvSpPr>
          <p:nvPr>
            <p:ph type="dt" idx="10"/>
          </p:nvPr>
        </p:nvSpPr>
        <p:spPr/>
        <p:txBody>
          <a:bodyPr/>
          <a:lstStyle/>
          <a:p>
            <a:pPr defTabSz="1816181" fontAlgn="auto">
              <a:spcBef>
                <a:spcPts val="0"/>
              </a:spcBef>
              <a:spcAft>
                <a:spcPts val="0"/>
              </a:spcAft>
              <a:defRPr/>
            </a:pPr>
            <a:r>
              <a:rPr lang="fr-FR" sz="2400" dirty="0">
                <a:solidFill>
                  <a:prstClr val="black"/>
                </a:solidFill>
                <a:latin typeface="Calibri"/>
              </a:rPr>
              <a:t>CONFIDENTIALITY LEVEL</a:t>
            </a:r>
          </a:p>
        </p:txBody>
      </p:sp>
      <p:sp>
        <p:nvSpPr>
          <p:cNvPr id="6" name="Espace réservé du numéro de diapositive 5"/>
          <p:cNvSpPr>
            <a:spLocks noGrp="1"/>
          </p:cNvSpPr>
          <p:nvPr>
            <p:ph type="sldNum" sz="quarter" idx="12"/>
          </p:nvPr>
        </p:nvSpPr>
        <p:spPr/>
        <p:txBody>
          <a:bodyPr/>
          <a:lstStyle/>
          <a:p>
            <a:pPr defTabSz="1816181" fontAlgn="auto">
              <a:spcBef>
                <a:spcPts val="0"/>
              </a:spcBef>
              <a:spcAft>
                <a:spcPts val="0"/>
              </a:spcAft>
              <a:defRPr/>
            </a:pPr>
            <a:fld id="{930332B2-55D9-421F-A138-9E18F33D61D4}" type="slidenum">
              <a:rPr lang="fr-FR" sz="2400">
                <a:solidFill>
                  <a:prstClr val="black"/>
                </a:solidFill>
                <a:latin typeface="Calibri"/>
              </a:rPr>
              <a:pPr defTabSz="1816181" fontAlgn="auto">
                <a:spcBef>
                  <a:spcPts val="0"/>
                </a:spcBef>
                <a:spcAft>
                  <a:spcPts val="0"/>
                </a:spcAft>
                <a:defRPr/>
              </a:pPr>
              <a:t>91</a:t>
            </a:fld>
            <a:endParaRPr lang="fr-FR" sz="2400" dirty="0">
              <a:solidFill>
                <a:prstClr val="black"/>
              </a:solidFill>
              <a:latin typeface="Calibri"/>
            </a:endParaRPr>
          </a:p>
        </p:txBody>
      </p:sp>
    </p:spTree>
    <p:extLst>
      <p:ext uri="{BB962C8B-B14F-4D97-AF65-F5344CB8AC3E}">
        <p14:creationId xmlns:p14="http://schemas.microsoft.com/office/powerpoint/2010/main" val="2693721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304213" y="2984500"/>
            <a:ext cx="26535063" cy="14920913"/>
          </a:xfrm>
        </p:spPr>
      </p:sp>
      <p:sp>
        <p:nvSpPr>
          <p:cNvPr id="3" name="Espace réservé des commentaires 2"/>
          <p:cNvSpPr>
            <a:spLocks noGrp="1"/>
          </p:cNvSpPr>
          <p:nvPr>
            <p:ph type="body" idx="1"/>
          </p:nvPr>
        </p:nvSpPr>
        <p:spPr/>
        <p:txBody>
          <a:bodyPr>
            <a:normAutofit/>
          </a:bodyPr>
          <a:lstStyle/>
          <a:p>
            <a:pPr defTabSz="1786396">
              <a:defRPr/>
            </a:pPr>
            <a:r>
              <a:rPr lang="en-US" b="1" noProof="0" dirty="0">
                <a:solidFill>
                  <a:srgbClr val="FF0000"/>
                </a:solidFill>
              </a:rPr>
              <a:t>WARNING</a:t>
            </a:r>
            <a:r>
              <a:rPr lang="en-US" noProof="0" dirty="0"/>
              <a:t>:</a:t>
            </a:r>
            <a:r>
              <a:rPr lang="en-US" baseline="0" noProof="0" dirty="0"/>
              <a:t> if you try to copy/paste </a:t>
            </a:r>
            <a:r>
              <a:rPr lang="en-US" b="1" baseline="0" noProof="0" dirty="0"/>
              <a:t>slides</a:t>
            </a:r>
            <a:r>
              <a:rPr lang="en-US" baseline="0" noProof="0" dirty="0"/>
              <a:t> from a PPT presentation that doesn’t have this layout, you will probably face some technical issues. </a:t>
            </a:r>
            <a:br>
              <a:rPr lang="en-US" baseline="0" noProof="0" dirty="0"/>
            </a:br>
            <a:r>
              <a:rPr lang="en-US" baseline="0" noProof="0" dirty="0"/>
              <a:t>To avoid such thing, you can click on ‘new slide’ in the top menu of this presentation and copy/paste the </a:t>
            </a:r>
            <a:r>
              <a:rPr lang="en-US" b="1" baseline="0" noProof="0" dirty="0"/>
              <a:t>elements</a:t>
            </a:r>
            <a:r>
              <a:rPr lang="en-US" baseline="0" noProof="0" dirty="0"/>
              <a:t> from your former slide onto the new one (but not the slide itself). </a:t>
            </a:r>
            <a:endParaRPr lang="en-US" noProof="0" dirty="0"/>
          </a:p>
          <a:p>
            <a:pPr defTabSz="1786396">
              <a:defRPr/>
            </a:pPr>
            <a:endParaRPr lang="en-US" noProof="0" dirty="0"/>
          </a:p>
        </p:txBody>
      </p:sp>
      <p:sp>
        <p:nvSpPr>
          <p:cNvPr id="4" name="Espace réservé de la date 3"/>
          <p:cNvSpPr>
            <a:spLocks noGrp="1"/>
          </p:cNvSpPr>
          <p:nvPr>
            <p:ph type="dt" idx="10"/>
          </p:nvPr>
        </p:nvSpPr>
        <p:spPr/>
        <p:txBody>
          <a:bodyPr/>
          <a:lstStyle/>
          <a:p>
            <a:pPr defTabSz="1816181" fontAlgn="auto">
              <a:spcBef>
                <a:spcPts val="0"/>
              </a:spcBef>
              <a:spcAft>
                <a:spcPts val="0"/>
              </a:spcAft>
              <a:defRPr/>
            </a:pPr>
            <a:r>
              <a:rPr lang="fr-FR" sz="2400" dirty="0">
                <a:solidFill>
                  <a:prstClr val="black"/>
                </a:solidFill>
                <a:latin typeface="Calibri"/>
              </a:rPr>
              <a:t>CONFIDENTIALITY LEVEL</a:t>
            </a:r>
          </a:p>
        </p:txBody>
      </p:sp>
      <p:sp>
        <p:nvSpPr>
          <p:cNvPr id="6" name="Espace réservé du numéro de diapositive 5"/>
          <p:cNvSpPr>
            <a:spLocks noGrp="1"/>
          </p:cNvSpPr>
          <p:nvPr>
            <p:ph type="sldNum" sz="quarter" idx="12"/>
          </p:nvPr>
        </p:nvSpPr>
        <p:spPr/>
        <p:txBody>
          <a:bodyPr/>
          <a:lstStyle/>
          <a:p>
            <a:pPr defTabSz="1816181" fontAlgn="auto">
              <a:spcBef>
                <a:spcPts val="0"/>
              </a:spcBef>
              <a:spcAft>
                <a:spcPts val="0"/>
              </a:spcAft>
              <a:defRPr/>
            </a:pPr>
            <a:fld id="{930332B2-55D9-421F-A138-9E18F33D61D4}" type="slidenum">
              <a:rPr lang="fr-FR" sz="2400">
                <a:solidFill>
                  <a:prstClr val="black"/>
                </a:solidFill>
                <a:latin typeface="Calibri"/>
              </a:rPr>
              <a:pPr defTabSz="1816181" fontAlgn="auto">
                <a:spcBef>
                  <a:spcPts val="0"/>
                </a:spcBef>
                <a:spcAft>
                  <a:spcPts val="0"/>
                </a:spcAft>
                <a:defRPr/>
              </a:pPr>
              <a:t>16</a:t>
            </a:fld>
            <a:endParaRPr lang="fr-FR" sz="2400" dirty="0">
              <a:solidFill>
                <a:prstClr val="black"/>
              </a:solidFill>
              <a:latin typeface="Calibri"/>
            </a:endParaRPr>
          </a:p>
        </p:txBody>
      </p:sp>
    </p:spTree>
    <p:extLst>
      <p:ext uri="{BB962C8B-B14F-4D97-AF65-F5344CB8AC3E}">
        <p14:creationId xmlns:p14="http://schemas.microsoft.com/office/powerpoint/2010/main" val="2269082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a date 3"/>
          <p:cNvSpPr>
            <a:spLocks noGrp="1"/>
          </p:cNvSpPr>
          <p:nvPr>
            <p:ph type="dt" idx="1"/>
          </p:nvPr>
        </p:nvSpPr>
        <p:spPr/>
        <p:txBody>
          <a:bodyPr/>
          <a:lstStyle/>
          <a:p>
            <a:r>
              <a:rPr lang="fr-FR" dirty="0"/>
              <a:t>CONFIDENTIALITY LEVEL</a:t>
            </a:r>
          </a:p>
        </p:txBody>
      </p:sp>
      <p:sp>
        <p:nvSpPr>
          <p:cNvPr id="5" name="Espace réservé du pied de page 4"/>
          <p:cNvSpPr>
            <a:spLocks noGrp="1"/>
          </p:cNvSpPr>
          <p:nvPr>
            <p:ph type="ftr" sz="quarter" idx="4"/>
          </p:nvPr>
        </p:nvSpPr>
        <p:spPr/>
        <p:txBody>
          <a:bodyPr/>
          <a:lstStyle/>
          <a:p>
            <a:r>
              <a:rPr lang="fr-FR" dirty="0"/>
              <a:t>Title of the presentation</a:t>
            </a:r>
          </a:p>
        </p:txBody>
      </p:sp>
      <p:sp>
        <p:nvSpPr>
          <p:cNvPr id="6" name="Espace réservé du numéro de diapositive 5"/>
          <p:cNvSpPr>
            <a:spLocks noGrp="1"/>
          </p:cNvSpPr>
          <p:nvPr>
            <p:ph type="sldNum" sz="quarter" idx="5"/>
          </p:nvPr>
        </p:nvSpPr>
        <p:spPr/>
        <p:txBody>
          <a:bodyPr/>
          <a:lstStyle/>
          <a:p>
            <a:fld id="{930332B2-55D9-421F-A138-9E18F33D61D4}" type="slidenum">
              <a:rPr lang="fr-FR" smtClean="0"/>
              <a:pPr/>
              <a:t>21</a:t>
            </a:fld>
            <a:endParaRPr lang="fr-FR" dirty="0"/>
          </a:p>
        </p:txBody>
      </p:sp>
    </p:spTree>
    <p:extLst>
      <p:ext uri="{BB962C8B-B14F-4D97-AF65-F5344CB8AC3E}">
        <p14:creationId xmlns:p14="http://schemas.microsoft.com/office/powerpoint/2010/main" val="4065096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a date 3"/>
          <p:cNvSpPr>
            <a:spLocks noGrp="1"/>
          </p:cNvSpPr>
          <p:nvPr>
            <p:ph type="dt" idx="1"/>
          </p:nvPr>
        </p:nvSpPr>
        <p:spPr/>
        <p:txBody>
          <a:bodyPr/>
          <a:lstStyle/>
          <a:p>
            <a:r>
              <a:rPr lang="fr-FR" dirty="0"/>
              <a:t>CONFIDENTIALITY LEVEL</a:t>
            </a:r>
          </a:p>
        </p:txBody>
      </p:sp>
      <p:sp>
        <p:nvSpPr>
          <p:cNvPr id="5" name="Espace réservé du pied de page 4"/>
          <p:cNvSpPr>
            <a:spLocks noGrp="1"/>
          </p:cNvSpPr>
          <p:nvPr>
            <p:ph type="ftr" sz="quarter" idx="4"/>
          </p:nvPr>
        </p:nvSpPr>
        <p:spPr/>
        <p:txBody>
          <a:bodyPr/>
          <a:lstStyle/>
          <a:p>
            <a:r>
              <a:rPr lang="fr-FR" dirty="0"/>
              <a:t>Title of the presentation</a:t>
            </a:r>
          </a:p>
        </p:txBody>
      </p:sp>
      <p:sp>
        <p:nvSpPr>
          <p:cNvPr id="6" name="Espace réservé du numéro de diapositive 5"/>
          <p:cNvSpPr>
            <a:spLocks noGrp="1"/>
          </p:cNvSpPr>
          <p:nvPr>
            <p:ph type="sldNum" sz="quarter" idx="5"/>
          </p:nvPr>
        </p:nvSpPr>
        <p:spPr/>
        <p:txBody>
          <a:bodyPr/>
          <a:lstStyle/>
          <a:p>
            <a:fld id="{930332B2-55D9-421F-A138-9E18F33D61D4}" type="slidenum">
              <a:rPr lang="fr-FR" smtClean="0"/>
              <a:pPr/>
              <a:t>24</a:t>
            </a:fld>
            <a:endParaRPr lang="fr-FR" dirty="0"/>
          </a:p>
        </p:txBody>
      </p:sp>
    </p:spTree>
    <p:extLst>
      <p:ext uri="{BB962C8B-B14F-4D97-AF65-F5344CB8AC3E}">
        <p14:creationId xmlns:p14="http://schemas.microsoft.com/office/powerpoint/2010/main" val="973156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a date 3"/>
          <p:cNvSpPr>
            <a:spLocks noGrp="1"/>
          </p:cNvSpPr>
          <p:nvPr>
            <p:ph type="dt" idx="1"/>
          </p:nvPr>
        </p:nvSpPr>
        <p:spPr/>
        <p:txBody>
          <a:bodyPr/>
          <a:lstStyle/>
          <a:p>
            <a:r>
              <a:rPr lang="fr-FR" dirty="0"/>
              <a:t>CONFIDENTIALITY LEVEL</a:t>
            </a:r>
          </a:p>
        </p:txBody>
      </p:sp>
      <p:sp>
        <p:nvSpPr>
          <p:cNvPr id="5" name="Espace réservé du pied de page 4"/>
          <p:cNvSpPr>
            <a:spLocks noGrp="1"/>
          </p:cNvSpPr>
          <p:nvPr>
            <p:ph type="ftr" sz="quarter" idx="4"/>
          </p:nvPr>
        </p:nvSpPr>
        <p:spPr/>
        <p:txBody>
          <a:bodyPr/>
          <a:lstStyle/>
          <a:p>
            <a:r>
              <a:rPr lang="fr-FR" dirty="0"/>
              <a:t>Title of the presentation</a:t>
            </a:r>
          </a:p>
        </p:txBody>
      </p:sp>
      <p:sp>
        <p:nvSpPr>
          <p:cNvPr id="6" name="Espace réservé du numéro de diapositive 5"/>
          <p:cNvSpPr>
            <a:spLocks noGrp="1"/>
          </p:cNvSpPr>
          <p:nvPr>
            <p:ph type="sldNum" sz="quarter" idx="5"/>
          </p:nvPr>
        </p:nvSpPr>
        <p:spPr/>
        <p:txBody>
          <a:bodyPr/>
          <a:lstStyle/>
          <a:p>
            <a:fld id="{930332B2-55D9-421F-A138-9E18F33D61D4}" type="slidenum">
              <a:rPr lang="fr-FR" smtClean="0"/>
              <a:pPr/>
              <a:t>25</a:t>
            </a:fld>
            <a:endParaRPr lang="fr-FR" dirty="0"/>
          </a:p>
        </p:txBody>
      </p:sp>
    </p:spTree>
    <p:extLst>
      <p:ext uri="{BB962C8B-B14F-4D97-AF65-F5344CB8AC3E}">
        <p14:creationId xmlns:p14="http://schemas.microsoft.com/office/powerpoint/2010/main" val="3942446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304213" y="2984500"/>
            <a:ext cx="26535063" cy="14920913"/>
          </a:xfrm>
        </p:spPr>
      </p:sp>
      <p:sp>
        <p:nvSpPr>
          <p:cNvPr id="3" name="Espace réservé des commentaires 2"/>
          <p:cNvSpPr>
            <a:spLocks noGrp="1"/>
          </p:cNvSpPr>
          <p:nvPr>
            <p:ph type="body" idx="1"/>
          </p:nvPr>
        </p:nvSpPr>
        <p:spPr/>
        <p:txBody>
          <a:bodyPr>
            <a:normAutofit/>
          </a:bodyPr>
          <a:lstStyle/>
          <a:p>
            <a:pPr defTabSz="1786396">
              <a:defRPr/>
            </a:pPr>
            <a:r>
              <a:rPr lang="en-US" b="1" noProof="0" dirty="0">
                <a:solidFill>
                  <a:srgbClr val="FF0000"/>
                </a:solidFill>
              </a:rPr>
              <a:t>WARNING</a:t>
            </a:r>
            <a:r>
              <a:rPr lang="en-US" noProof="0" dirty="0"/>
              <a:t>:</a:t>
            </a:r>
            <a:r>
              <a:rPr lang="en-US" baseline="0" noProof="0" dirty="0"/>
              <a:t> if you try to copy/paste </a:t>
            </a:r>
            <a:r>
              <a:rPr lang="en-US" b="1" baseline="0" noProof="0" dirty="0"/>
              <a:t>slides</a:t>
            </a:r>
            <a:r>
              <a:rPr lang="en-US" baseline="0" noProof="0" dirty="0"/>
              <a:t> from a PPT presentation that doesn’t have this layout, you will probably face some technical issues. </a:t>
            </a:r>
            <a:br>
              <a:rPr lang="en-US" baseline="0" noProof="0" dirty="0"/>
            </a:br>
            <a:r>
              <a:rPr lang="en-US" baseline="0" noProof="0" dirty="0"/>
              <a:t>To avoid such thing, you can click on ‘new slide’ in the top menu of this presentation and copy/paste the </a:t>
            </a:r>
            <a:r>
              <a:rPr lang="en-US" b="1" baseline="0" noProof="0" dirty="0"/>
              <a:t>elements</a:t>
            </a:r>
            <a:r>
              <a:rPr lang="en-US" baseline="0" noProof="0" dirty="0"/>
              <a:t> from your former slide onto the new one (but not the slide itself). </a:t>
            </a:r>
            <a:endParaRPr lang="en-US" noProof="0" dirty="0"/>
          </a:p>
          <a:p>
            <a:pPr defTabSz="1786396">
              <a:defRPr/>
            </a:pPr>
            <a:endParaRPr lang="en-US" noProof="0" dirty="0"/>
          </a:p>
        </p:txBody>
      </p:sp>
      <p:sp>
        <p:nvSpPr>
          <p:cNvPr id="4" name="Espace réservé de la date 3"/>
          <p:cNvSpPr>
            <a:spLocks noGrp="1"/>
          </p:cNvSpPr>
          <p:nvPr>
            <p:ph type="dt" idx="10"/>
          </p:nvPr>
        </p:nvSpPr>
        <p:spPr/>
        <p:txBody>
          <a:bodyPr/>
          <a:lstStyle/>
          <a:p>
            <a:pPr defTabSz="1816181" fontAlgn="auto">
              <a:spcBef>
                <a:spcPts val="0"/>
              </a:spcBef>
              <a:spcAft>
                <a:spcPts val="0"/>
              </a:spcAft>
              <a:defRPr/>
            </a:pPr>
            <a:r>
              <a:rPr lang="fr-FR" sz="2400" dirty="0">
                <a:solidFill>
                  <a:prstClr val="black"/>
                </a:solidFill>
                <a:latin typeface="Calibri"/>
              </a:rPr>
              <a:t>CONFIDENTIALITY LEVEL</a:t>
            </a:r>
          </a:p>
        </p:txBody>
      </p:sp>
      <p:sp>
        <p:nvSpPr>
          <p:cNvPr id="6" name="Espace réservé du numéro de diapositive 5"/>
          <p:cNvSpPr>
            <a:spLocks noGrp="1"/>
          </p:cNvSpPr>
          <p:nvPr>
            <p:ph type="sldNum" sz="quarter" idx="12"/>
          </p:nvPr>
        </p:nvSpPr>
        <p:spPr/>
        <p:txBody>
          <a:bodyPr/>
          <a:lstStyle/>
          <a:p>
            <a:pPr defTabSz="1816181" fontAlgn="auto">
              <a:spcBef>
                <a:spcPts val="0"/>
              </a:spcBef>
              <a:spcAft>
                <a:spcPts val="0"/>
              </a:spcAft>
              <a:defRPr/>
            </a:pPr>
            <a:fld id="{930332B2-55D9-421F-A138-9E18F33D61D4}" type="slidenum">
              <a:rPr lang="fr-FR" sz="2400">
                <a:solidFill>
                  <a:prstClr val="black"/>
                </a:solidFill>
                <a:latin typeface="Calibri"/>
              </a:rPr>
              <a:pPr defTabSz="1816181" fontAlgn="auto">
                <a:spcBef>
                  <a:spcPts val="0"/>
                </a:spcBef>
                <a:spcAft>
                  <a:spcPts val="0"/>
                </a:spcAft>
                <a:defRPr/>
              </a:pPr>
              <a:t>27</a:t>
            </a:fld>
            <a:endParaRPr lang="fr-FR" sz="2400" dirty="0">
              <a:solidFill>
                <a:prstClr val="black"/>
              </a:solidFill>
              <a:latin typeface="Calibri"/>
            </a:endParaRPr>
          </a:p>
        </p:txBody>
      </p:sp>
    </p:spTree>
    <p:extLst>
      <p:ext uri="{BB962C8B-B14F-4D97-AF65-F5344CB8AC3E}">
        <p14:creationId xmlns:p14="http://schemas.microsoft.com/office/powerpoint/2010/main" val="408420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304213" y="2984500"/>
            <a:ext cx="26535063" cy="14920913"/>
          </a:xfrm>
        </p:spPr>
      </p:sp>
      <p:sp>
        <p:nvSpPr>
          <p:cNvPr id="3" name="Espace réservé des commentaires 2"/>
          <p:cNvSpPr>
            <a:spLocks noGrp="1"/>
          </p:cNvSpPr>
          <p:nvPr>
            <p:ph type="body" idx="1"/>
          </p:nvPr>
        </p:nvSpPr>
        <p:spPr/>
        <p:txBody>
          <a:bodyPr>
            <a:normAutofit/>
          </a:bodyPr>
          <a:lstStyle/>
          <a:p>
            <a:pPr defTabSz="1786396">
              <a:defRPr/>
            </a:pPr>
            <a:r>
              <a:rPr lang="en-US" b="1" noProof="0">
                <a:solidFill>
                  <a:srgbClr val="FF0000"/>
                </a:solidFill>
              </a:rPr>
              <a:t>WARNING</a:t>
            </a:r>
            <a:r>
              <a:rPr lang="en-US" noProof="0"/>
              <a:t>:</a:t>
            </a:r>
            <a:r>
              <a:rPr lang="en-US" baseline="0" noProof="0"/>
              <a:t> if you try to copy/paste </a:t>
            </a:r>
            <a:r>
              <a:rPr lang="en-US" b="1" baseline="0" noProof="0"/>
              <a:t>slides</a:t>
            </a:r>
            <a:r>
              <a:rPr lang="en-US" baseline="0" noProof="0"/>
              <a:t> from a PPT presentation that doesn’t have this layout, you will probably face some technical issues. </a:t>
            </a:r>
            <a:br>
              <a:rPr lang="en-US" baseline="0" noProof="0"/>
            </a:br>
            <a:r>
              <a:rPr lang="en-US" baseline="0" noProof="0"/>
              <a:t>To avoid such thing, you can click on ‘new slide’ in the top menu of this presentation and copy/paste the </a:t>
            </a:r>
            <a:r>
              <a:rPr lang="en-US" b="1" baseline="0" noProof="0"/>
              <a:t>elements</a:t>
            </a:r>
            <a:r>
              <a:rPr lang="en-US" baseline="0" noProof="0"/>
              <a:t> from your former slide onto the new one (but not the slide itself). </a:t>
            </a:r>
            <a:endParaRPr lang="en-US" noProof="0"/>
          </a:p>
          <a:p>
            <a:pPr defTabSz="1786396">
              <a:defRPr/>
            </a:pPr>
            <a:endParaRPr lang="en-US" noProof="0"/>
          </a:p>
        </p:txBody>
      </p:sp>
      <p:sp>
        <p:nvSpPr>
          <p:cNvPr id="4" name="Espace réservé de la date 3"/>
          <p:cNvSpPr>
            <a:spLocks noGrp="1"/>
          </p:cNvSpPr>
          <p:nvPr>
            <p:ph type="dt" idx="10"/>
          </p:nvPr>
        </p:nvSpPr>
        <p:spPr/>
        <p:txBody>
          <a:bodyPr/>
          <a:lstStyle/>
          <a:p>
            <a:pPr defTabSz="1816181" fontAlgn="auto">
              <a:spcBef>
                <a:spcPts val="0"/>
              </a:spcBef>
              <a:spcAft>
                <a:spcPts val="0"/>
              </a:spcAft>
              <a:defRPr/>
            </a:pPr>
            <a:r>
              <a:rPr lang="fr-FR" sz="2400">
                <a:solidFill>
                  <a:prstClr val="black"/>
                </a:solidFill>
                <a:latin typeface="Calibri"/>
              </a:rPr>
              <a:t>CONFIDENTIALITY LEVEL</a:t>
            </a:r>
          </a:p>
        </p:txBody>
      </p:sp>
      <p:sp>
        <p:nvSpPr>
          <p:cNvPr id="6" name="Espace réservé du numéro de diapositive 5"/>
          <p:cNvSpPr>
            <a:spLocks noGrp="1"/>
          </p:cNvSpPr>
          <p:nvPr>
            <p:ph type="sldNum" sz="quarter" idx="12"/>
          </p:nvPr>
        </p:nvSpPr>
        <p:spPr/>
        <p:txBody>
          <a:bodyPr/>
          <a:lstStyle/>
          <a:p>
            <a:pPr defTabSz="1816181" fontAlgn="auto">
              <a:spcBef>
                <a:spcPts val="0"/>
              </a:spcBef>
              <a:spcAft>
                <a:spcPts val="0"/>
              </a:spcAft>
              <a:defRPr/>
            </a:pPr>
            <a:fld id="{930332B2-55D9-421F-A138-9E18F33D61D4}" type="slidenum">
              <a:rPr lang="fr-FR" sz="2400">
                <a:solidFill>
                  <a:prstClr val="black"/>
                </a:solidFill>
                <a:latin typeface="Calibri"/>
              </a:rPr>
              <a:pPr defTabSz="1816181" fontAlgn="auto">
                <a:spcBef>
                  <a:spcPts val="0"/>
                </a:spcBef>
                <a:spcAft>
                  <a:spcPts val="0"/>
                </a:spcAft>
                <a:defRPr/>
              </a:pPr>
              <a:t>41</a:t>
            </a:fld>
            <a:endParaRPr lang="fr-FR" sz="2400">
              <a:solidFill>
                <a:prstClr val="black"/>
              </a:solidFill>
              <a:latin typeface="Calibri"/>
            </a:endParaRPr>
          </a:p>
        </p:txBody>
      </p:sp>
    </p:spTree>
    <p:extLst>
      <p:ext uri="{BB962C8B-B14F-4D97-AF65-F5344CB8AC3E}">
        <p14:creationId xmlns:p14="http://schemas.microsoft.com/office/powerpoint/2010/main" val="33566787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bg>
      <p:bgRef idx="1001">
        <a:schemeClr val="bg1"/>
      </p:bgRef>
    </p:bg>
    <p:spTree>
      <p:nvGrpSpPr>
        <p:cNvPr id="1" name=""/>
        <p:cNvGrpSpPr/>
        <p:nvPr/>
      </p:nvGrpSpPr>
      <p:grpSpPr>
        <a:xfrm>
          <a:off x="0" y="0"/>
          <a:ext cx="0" cy="0"/>
          <a:chOff x="0" y="0"/>
          <a:chExt cx="0" cy="0"/>
        </a:xfrm>
      </p:grpSpPr>
      <p:sp>
        <p:nvSpPr>
          <p:cNvPr id="12" name="Sommaire"/>
          <p:cNvSpPr>
            <a:spLocks noGrp="1"/>
          </p:cNvSpPr>
          <p:nvPr>
            <p:ph type="title" hasCustomPrompt="1"/>
          </p:nvPr>
        </p:nvSpPr>
        <p:spPr>
          <a:xfrm>
            <a:off x="234000" y="274638"/>
            <a:ext cx="7344088" cy="288000"/>
          </a:xfrm>
          <a:prstGeom prst="rect">
            <a:avLst/>
          </a:prstGeom>
        </p:spPr>
        <p:txBody>
          <a:bodyPr lIns="0" tIns="0" rIns="0" bIns="0" anchor="t"/>
          <a:lstStyle>
            <a:lvl1pPr algn="l">
              <a:defRPr sz="1900">
                <a:solidFill>
                  <a:srgbClr val="00008F"/>
                </a:solidFill>
                <a:latin typeface="+mj-lt"/>
              </a:defRPr>
            </a:lvl1pPr>
          </a:lstStyle>
          <a:p>
            <a:r>
              <a:rPr lang="en-GB" noProof="0"/>
              <a:t>Click to edit Master title style</a:t>
            </a:r>
          </a:p>
        </p:txBody>
      </p:sp>
      <p:sp>
        <p:nvSpPr>
          <p:cNvPr id="14" name="Espace réservé du texte 4"/>
          <p:cNvSpPr>
            <a:spLocks noGrp="1"/>
          </p:cNvSpPr>
          <p:nvPr>
            <p:ph type="body" sz="quarter" idx="11" hasCustomPrompt="1"/>
          </p:nvPr>
        </p:nvSpPr>
        <p:spPr>
          <a:xfrm>
            <a:off x="234000" y="576000"/>
            <a:ext cx="7344000" cy="216000"/>
          </a:xfrm>
          <a:prstGeom prst="rect">
            <a:avLst/>
          </a:prstGeom>
        </p:spPr>
        <p:txBody>
          <a:bodyPr lIns="0" tIns="0" rIns="0" bIns="0" anchor="t"/>
          <a:lstStyle>
            <a:lvl1pPr marL="0" indent="0">
              <a:buNone/>
              <a:defRPr sz="1500">
                <a:solidFill>
                  <a:srgbClr val="027180"/>
                </a:solidFill>
                <a:latin typeface="+mj-lt"/>
              </a:defRPr>
            </a:lvl1pPr>
          </a:lstStyle>
          <a:p>
            <a:pPr lvl="0"/>
            <a:r>
              <a:rPr lang="en-GB" noProof="0"/>
              <a:t>Click to edit Master text styles</a:t>
            </a:r>
          </a:p>
        </p:txBody>
      </p:sp>
      <p:sp>
        <p:nvSpPr>
          <p:cNvPr id="10" name="Espace réservé du numéro de diapositive 4">
            <a:extLst>
              <a:ext uri="{FF2B5EF4-FFF2-40B4-BE49-F238E27FC236}">
                <a16:creationId xmlns:a16="http://schemas.microsoft.com/office/drawing/2014/main" id="{24416B42-2165-4115-A033-B2F640F88E27}"/>
              </a:ext>
            </a:extLst>
          </p:cNvPr>
          <p:cNvSpPr>
            <a:spLocks noGrp="1"/>
          </p:cNvSpPr>
          <p:nvPr>
            <p:ph type="sldNum" sz="quarter" idx="4"/>
          </p:nvPr>
        </p:nvSpPr>
        <p:spPr>
          <a:xfrm>
            <a:off x="7174997" y="4113152"/>
            <a:ext cx="215900" cy="144462"/>
          </a:xfrm>
          <a:prstGeom prst="rect">
            <a:avLst/>
          </a:prstGeom>
        </p:spPr>
        <p:txBody>
          <a:bodyPr vert="horz" wrap="square" lIns="0" tIns="0" rIns="0" bIns="0" numCol="1" anchor="b" anchorCtr="0" compatLnSpc="1">
            <a:prstTxWarp prst="textNoShape">
              <a:avLst/>
            </a:prstTxWarp>
          </a:bodyPr>
          <a:lstStyle>
            <a:lvl1pPr>
              <a:defRPr sz="800">
                <a:solidFill>
                  <a:srgbClr val="000000"/>
                </a:solidFill>
                <a:latin typeface="+mj-lt"/>
              </a:defRPr>
            </a:lvl1pPr>
          </a:lstStyle>
          <a:p>
            <a:fld id="{AB4D0077-BF62-4615-B421-B126B085B149}" type="slidenum">
              <a:rPr lang="en-GB" smtClean="0"/>
              <a:pPr/>
              <a:t>‹N°›</a:t>
            </a:fld>
            <a:endParaRPr lang="en-GB" dirty="0"/>
          </a:p>
        </p:txBody>
      </p:sp>
      <p:pic>
        <p:nvPicPr>
          <p:cNvPr id="16" name="Logo AXA" descr="\\Mac\AllFiles\Volumes\DOSSIERS EN COURS\17_1098 AXA_Creation_gabarits\elements\png\new_logo_axa_rgb.png">
            <a:extLst>
              <a:ext uri="{FF2B5EF4-FFF2-40B4-BE49-F238E27FC236}">
                <a16:creationId xmlns:a16="http://schemas.microsoft.com/office/drawing/2014/main" id="{2024B562-E7C9-4320-916C-658D326F0C87}"/>
              </a:ext>
            </a:extLst>
          </p:cNvPr>
          <p:cNvPicPr>
            <a:picLocks noChangeAspect="1" noChangeArrowheads="1"/>
          </p:cNvPicPr>
          <p:nvPr userDrawn="1"/>
        </p:nvPicPr>
        <p:blipFill>
          <a:blip r:embed="rId2" cstate="print"/>
          <a:srcRect/>
          <a:stretch>
            <a:fillRect/>
          </a:stretch>
        </p:blipFill>
        <p:spPr bwMode="auto">
          <a:xfrm>
            <a:off x="7456488" y="4037013"/>
            <a:ext cx="179387" cy="179387"/>
          </a:xfrm>
          <a:prstGeom prst="rect">
            <a:avLst/>
          </a:prstGeom>
          <a:noFill/>
          <a:ln w="9525">
            <a:noFill/>
            <a:miter lim="800000"/>
            <a:headEnd/>
            <a:tailEnd/>
          </a:ln>
        </p:spPr>
      </p:pic>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9" name="bk object 16"/>
          <p:cNvSpPr>
            <a:spLocks/>
          </p:cNvSpPr>
          <p:nvPr userDrawn="1"/>
        </p:nvSpPr>
        <p:spPr bwMode="auto">
          <a:xfrm>
            <a:off x="0" y="1"/>
            <a:ext cx="7812088" cy="4392613"/>
          </a:xfrm>
          <a:custGeom>
            <a:avLst/>
            <a:gdLst>
              <a:gd name="T0" fmla="*/ 0 w 10692130"/>
              <a:gd name="T1" fmla="*/ 28 h 7560309"/>
              <a:gd name="T2" fmla="*/ 7838 w 10692130"/>
              <a:gd name="T3" fmla="*/ 28 h 7560309"/>
              <a:gd name="T4" fmla="*/ 7838 w 10692130"/>
              <a:gd name="T5" fmla="*/ 0 h 7560309"/>
              <a:gd name="T6" fmla="*/ 0 w 10692130"/>
              <a:gd name="T7" fmla="*/ 0 h 7560309"/>
              <a:gd name="T8" fmla="*/ 0 w 10692130"/>
              <a:gd name="T9" fmla="*/ 28 h 75603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692130" h="7560309">
                <a:moveTo>
                  <a:pt x="0" y="7559992"/>
                </a:moveTo>
                <a:lnTo>
                  <a:pt x="10692003" y="7559992"/>
                </a:lnTo>
                <a:lnTo>
                  <a:pt x="10692003" y="0"/>
                </a:lnTo>
                <a:lnTo>
                  <a:pt x="0" y="0"/>
                </a:lnTo>
                <a:lnTo>
                  <a:pt x="0" y="7559992"/>
                </a:lnTo>
                <a:close/>
              </a:path>
            </a:pathLst>
          </a:custGeom>
          <a:solidFill>
            <a:srgbClr val="0A7380"/>
          </a:solidFill>
          <a:ln w="9525">
            <a:noFill/>
            <a:round/>
            <a:headEnd/>
            <a:tailEnd/>
          </a:ln>
        </p:spPr>
        <p:txBody>
          <a:bodyPr lIns="0" tIns="0" rIns="0" bIns="0"/>
          <a:lstStyle/>
          <a:p>
            <a:endParaRPr lang="fr-FR" sz="1196" dirty="0">
              <a:latin typeface="+mj-lt"/>
            </a:endParaRPr>
          </a:p>
        </p:txBody>
      </p:sp>
      <p:pic>
        <p:nvPicPr>
          <p:cNvPr id="16" name="Picture 5"/>
          <p:cNvPicPr>
            <a:picLocks noChangeAspect="1" noChangeArrowheads="1"/>
          </p:cNvPicPr>
          <p:nvPr userDrawn="1"/>
        </p:nvPicPr>
        <p:blipFill rotWithShape="1">
          <a:blip r:embed="rId2" cstate="email"/>
          <a:srcRect/>
          <a:stretch/>
        </p:blipFill>
        <p:spPr bwMode="auto">
          <a:xfrm>
            <a:off x="4" y="1103898"/>
            <a:ext cx="3905250" cy="3288715"/>
          </a:xfrm>
          <a:prstGeom prst="rect">
            <a:avLst/>
          </a:prstGeom>
          <a:noFill/>
          <a:ln w="9525">
            <a:noFill/>
            <a:miter lim="800000"/>
            <a:headEnd/>
            <a:tailEnd/>
          </a:ln>
        </p:spPr>
      </p:pic>
      <p:sp>
        <p:nvSpPr>
          <p:cNvPr id="12" name="Titre 11"/>
          <p:cNvSpPr>
            <a:spLocks noGrp="1"/>
          </p:cNvSpPr>
          <p:nvPr>
            <p:ph type="title" hasCustomPrompt="1"/>
          </p:nvPr>
        </p:nvSpPr>
        <p:spPr>
          <a:xfrm>
            <a:off x="1172313" y="1644141"/>
            <a:ext cx="6536704" cy="1910542"/>
          </a:xfrm>
          <a:prstGeom prst="rect">
            <a:avLst/>
          </a:prstGeom>
        </p:spPr>
        <p:txBody>
          <a:bodyPr lIns="81628" tIns="40814" rIns="81628" bIns="40814"/>
          <a:lstStyle>
            <a:lvl1pPr marL="0" indent="885906" algn="l">
              <a:defRPr sz="4270" b="1">
                <a:solidFill>
                  <a:schemeClr val="bg1"/>
                </a:solidFill>
                <a:latin typeface="Source Sans Pro" pitchFamily="34" charset="0"/>
              </a:defRPr>
            </a:lvl1pPr>
          </a:lstStyle>
          <a:p>
            <a:r>
              <a:rPr lang="en-US" noProof="0"/>
              <a:t>Insert title of the       presentation in bold here</a:t>
            </a:r>
          </a:p>
        </p:txBody>
      </p:sp>
      <p:sp>
        <p:nvSpPr>
          <p:cNvPr id="14" name="Sous-titre 2"/>
          <p:cNvSpPr>
            <a:spLocks noGrp="1"/>
          </p:cNvSpPr>
          <p:nvPr>
            <p:ph type="subTitle" idx="1" hasCustomPrompt="1"/>
          </p:nvPr>
        </p:nvSpPr>
        <p:spPr>
          <a:xfrm>
            <a:off x="5347051" y="4059854"/>
            <a:ext cx="2303643" cy="236185"/>
          </a:xfrm>
          <a:prstGeom prst="rect">
            <a:avLst/>
          </a:prstGeom>
        </p:spPr>
        <p:txBody>
          <a:bodyPr wrap="square" lIns="81628" tIns="40814" rIns="81628" bIns="40814" anchor="ctr">
            <a:spAutoFit/>
          </a:bodyPr>
          <a:lstStyle>
            <a:lvl1pPr marL="0" indent="0" algn="r">
              <a:lnSpc>
                <a:spcPct val="90000"/>
              </a:lnSpc>
              <a:buNone/>
              <a:defRPr sz="1110" b="0">
                <a:solidFill>
                  <a:schemeClr val="bg1"/>
                </a:solidFill>
              </a:defRPr>
            </a:lvl1pPr>
            <a:lvl2pPr marL="261415" indent="0" algn="ctr">
              <a:buNone/>
              <a:defRPr sz="1110"/>
            </a:lvl2pPr>
            <a:lvl3pPr marL="522830" indent="0" algn="ctr">
              <a:buNone/>
              <a:defRPr sz="1025"/>
            </a:lvl3pPr>
            <a:lvl4pPr marL="784245" indent="0" algn="ctr">
              <a:buNone/>
              <a:defRPr sz="939"/>
            </a:lvl4pPr>
            <a:lvl5pPr marL="1045661" indent="0" algn="ctr">
              <a:buNone/>
              <a:defRPr sz="939"/>
            </a:lvl5pPr>
            <a:lvl6pPr marL="1307076" indent="0" algn="ctr">
              <a:buNone/>
              <a:defRPr sz="939"/>
            </a:lvl6pPr>
            <a:lvl7pPr marL="1568491" indent="0" algn="ctr">
              <a:buNone/>
              <a:defRPr sz="939"/>
            </a:lvl7pPr>
            <a:lvl8pPr marL="1829906" indent="0" algn="ctr">
              <a:buNone/>
              <a:defRPr sz="939"/>
            </a:lvl8pPr>
            <a:lvl9pPr marL="2091320" indent="0" algn="ctr">
              <a:buNone/>
              <a:defRPr sz="939"/>
            </a:lvl9pPr>
          </a:lstStyle>
          <a:p>
            <a:r>
              <a:rPr lang="en-US" noProof="0"/>
              <a:t>Date - Place</a:t>
            </a:r>
          </a:p>
        </p:txBody>
      </p:sp>
      <p:sp>
        <p:nvSpPr>
          <p:cNvPr id="11" name="Espace réservé du contenu 10"/>
          <p:cNvSpPr>
            <a:spLocks noGrp="1"/>
          </p:cNvSpPr>
          <p:nvPr>
            <p:ph sz="quarter" idx="12" hasCustomPrompt="1"/>
          </p:nvPr>
        </p:nvSpPr>
        <p:spPr>
          <a:xfrm>
            <a:off x="5347051" y="3851671"/>
            <a:ext cx="2303643" cy="225972"/>
          </a:xfrm>
          <a:prstGeom prst="rect">
            <a:avLst/>
          </a:prstGeom>
        </p:spPr>
        <p:txBody>
          <a:bodyPr lIns="81628" tIns="40814" rIns="81628" bIns="40814" anchor="ctr"/>
          <a:lstStyle>
            <a:lvl1pPr marL="0" indent="0" algn="r">
              <a:buNone/>
              <a:defRPr sz="1110">
                <a:solidFill>
                  <a:schemeClr val="bg1"/>
                </a:solidFill>
              </a:defRPr>
            </a:lvl1pPr>
          </a:lstStyle>
          <a:p>
            <a:pPr lvl="0"/>
            <a:r>
              <a:rPr lang="en-US" noProof="0"/>
              <a:t>Speaker/Team/Other</a:t>
            </a:r>
          </a:p>
        </p:txBody>
      </p:sp>
      <p:pic>
        <p:nvPicPr>
          <p:cNvPr id="1026" name="Picture 2" descr="C:\_Clients\PPT\cdg-ppt\docs-client\axa_logo_open_white_rgb.emf"/>
          <p:cNvPicPr>
            <a:picLocks noChangeAspect="1" noChangeArrowheads="1"/>
          </p:cNvPicPr>
          <p:nvPr userDrawn="1"/>
        </p:nvPicPr>
        <p:blipFill>
          <a:blip r:embed="rId3" cstate="print"/>
          <a:srcRect/>
          <a:stretch>
            <a:fillRect/>
          </a:stretch>
        </p:blipFill>
        <p:spPr bwMode="auto">
          <a:xfrm>
            <a:off x="217002" y="226410"/>
            <a:ext cx="445966" cy="445794"/>
          </a:xfrm>
          <a:prstGeom prst="rect">
            <a:avLst/>
          </a:prstGeom>
          <a:noFill/>
        </p:spPr>
      </p:pic>
    </p:spTree>
    <p:extLst>
      <p:ext uri="{BB962C8B-B14F-4D97-AF65-F5344CB8AC3E}">
        <p14:creationId xmlns:p14="http://schemas.microsoft.com/office/powerpoint/2010/main" val="1836414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e de titre + texte puces">
    <p:bg>
      <p:bgRef idx="1001">
        <a:schemeClr val="bg1"/>
      </p:bgRef>
    </p:bg>
    <p:spTree>
      <p:nvGrpSpPr>
        <p:cNvPr id="1" name=""/>
        <p:cNvGrpSpPr/>
        <p:nvPr/>
      </p:nvGrpSpPr>
      <p:grpSpPr>
        <a:xfrm>
          <a:off x="0" y="0"/>
          <a:ext cx="0" cy="0"/>
          <a:chOff x="0" y="0"/>
          <a:chExt cx="0" cy="0"/>
        </a:xfrm>
      </p:grpSpPr>
      <p:sp>
        <p:nvSpPr>
          <p:cNvPr id="12" name="Sommaire"/>
          <p:cNvSpPr>
            <a:spLocks noGrp="1"/>
          </p:cNvSpPr>
          <p:nvPr>
            <p:ph type="title" hasCustomPrompt="1"/>
          </p:nvPr>
        </p:nvSpPr>
        <p:spPr>
          <a:xfrm>
            <a:off x="234000" y="274638"/>
            <a:ext cx="7344088" cy="288000"/>
          </a:xfrm>
          <a:prstGeom prst="rect">
            <a:avLst/>
          </a:prstGeom>
        </p:spPr>
        <p:txBody>
          <a:bodyPr lIns="0" tIns="0" rIns="0" bIns="0" anchor="t"/>
          <a:lstStyle>
            <a:lvl1pPr algn="l">
              <a:defRPr sz="1900">
                <a:solidFill>
                  <a:srgbClr val="00008F"/>
                </a:solidFill>
                <a:latin typeface="+mj-lt"/>
              </a:defRPr>
            </a:lvl1pPr>
          </a:lstStyle>
          <a:p>
            <a:r>
              <a:rPr lang="en-GB" noProof="0"/>
              <a:t>Click to edit Master title style</a:t>
            </a:r>
          </a:p>
        </p:txBody>
      </p:sp>
      <p:sp>
        <p:nvSpPr>
          <p:cNvPr id="14" name="Espace réservé du texte 4"/>
          <p:cNvSpPr>
            <a:spLocks noGrp="1"/>
          </p:cNvSpPr>
          <p:nvPr>
            <p:ph type="body" sz="quarter" idx="11" hasCustomPrompt="1"/>
          </p:nvPr>
        </p:nvSpPr>
        <p:spPr>
          <a:xfrm>
            <a:off x="234000" y="576000"/>
            <a:ext cx="7344000" cy="216000"/>
          </a:xfrm>
          <a:prstGeom prst="rect">
            <a:avLst/>
          </a:prstGeom>
        </p:spPr>
        <p:txBody>
          <a:bodyPr lIns="0" tIns="0" rIns="0" bIns="0" anchor="t"/>
          <a:lstStyle>
            <a:lvl1pPr marL="0" indent="0">
              <a:buNone/>
              <a:defRPr sz="1500">
                <a:solidFill>
                  <a:srgbClr val="027180"/>
                </a:solidFill>
                <a:latin typeface="+mj-lt"/>
              </a:defRPr>
            </a:lvl1pPr>
          </a:lstStyle>
          <a:p>
            <a:pPr lvl="0"/>
            <a:r>
              <a:rPr lang="en-GB" noProof="0"/>
              <a:t>Click to edit Master text styles</a:t>
            </a:r>
          </a:p>
        </p:txBody>
      </p:sp>
      <p:sp>
        <p:nvSpPr>
          <p:cNvPr id="9" name="Espace réservé du contenu 8"/>
          <p:cNvSpPr>
            <a:spLocks noGrp="1"/>
          </p:cNvSpPr>
          <p:nvPr>
            <p:ph sz="quarter" idx="13" hasCustomPrompt="1"/>
          </p:nvPr>
        </p:nvSpPr>
        <p:spPr>
          <a:xfrm>
            <a:off x="195384" y="968375"/>
            <a:ext cx="7309818" cy="2914650"/>
          </a:xfrm>
          <a:prstGeom prst="rect">
            <a:avLst/>
          </a:prstGeom>
        </p:spPr>
        <p:txBody>
          <a:bodyPr/>
          <a:lstStyle>
            <a:lvl1pPr>
              <a:lnSpc>
                <a:spcPct val="100000"/>
              </a:lnSpc>
              <a:buClr>
                <a:srgbClr val="027180"/>
              </a:buClr>
              <a:buSzPct val="85000"/>
              <a:buFont typeface="fleche_rond" pitchFamily="2" charset="0"/>
              <a:buChar char=""/>
              <a:defRPr sz="1400">
                <a:latin typeface="+mj-lt"/>
              </a:defRPr>
            </a:lvl1pPr>
            <a:lvl2pPr>
              <a:lnSpc>
                <a:spcPct val="100000"/>
              </a:lnSpc>
              <a:buClr>
                <a:srgbClr val="027180"/>
              </a:buClr>
              <a:buSzPct val="85000"/>
              <a:buFont typeface="fleche_rond" pitchFamily="2" charset="0"/>
              <a:buChar char=""/>
              <a:defRPr sz="1200">
                <a:latin typeface="+mj-lt"/>
              </a:defRPr>
            </a:lvl2pPr>
            <a:lvl3pPr marL="808038" indent="-179388">
              <a:lnSpc>
                <a:spcPct val="100000"/>
              </a:lnSpc>
              <a:buFont typeface="Source Sans Pro" pitchFamily="34" charset="0"/>
              <a:buChar char="–"/>
              <a:defRPr sz="1000">
                <a:latin typeface="+mj-lt"/>
              </a:defRPr>
            </a:lvl3pPr>
            <a:lvl4pPr marL="896938" indent="-88900">
              <a:lnSpc>
                <a:spcPct val="100000"/>
              </a:lnSpc>
              <a:buFont typeface="Source Sans Pro" pitchFamily="34" charset="0"/>
              <a:buChar char="•"/>
              <a:defRPr sz="800">
                <a:latin typeface="+mj-lt"/>
              </a:defRPr>
            </a:lvl4pPr>
            <a:lvl5pPr marL="1074738" indent="-88900">
              <a:lnSpc>
                <a:spcPct val="100000"/>
              </a:lnSpc>
              <a:buFont typeface="Source Sans Pro" pitchFamily="34" charset="0"/>
              <a:buChar char="&gt;"/>
              <a:defRPr sz="600">
                <a:latin typeface="+mj-lt"/>
              </a:defRPr>
            </a:lvl5pPr>
          </a:lstStyle>
          <a:p>
            <a:pPr lvl="0"/>
            <a:r>
              <a:rPr lang="en-GB" noProof="0"/>
              <a:t>Click to edit Master text styles</a:t>
            </a:r>
          </a:p>
          <a:p>
            <a:pPr lvl="1"/>
            <a:r>
              <a:rPr lang="en-GB" noProof="0"/>
              <a:t>Second level </a:t>
            </a:r>
          </a:p>
          <a:p>
            <a:pPr lvl="2"/>
            <a:r>
              <a:rPr lang="en-GB" noProof="0"/>
              <a:t>Third level</a:t>
            </a:r>
          </a:p>
          <a:p>
            <a:pPr lvl="3"/>
            <a:r>
              <a:rPr lang="en-GB" noProof="0"/>
              <a:t>Fourth level</a:t>
            </a:r>
          </a:p>
          <a:p>
            <a:pPr lvl="4"/>
            <a:r>
              <a:rPr lang="en-GB" noProof="0"/>
              <a:t>Fifth level</a:t>
            </a:r>
          </a:p>
        </p:txBody>
      </p:sp>
      <p:sp>
        <p:nvSpPr>
          <p:cNvPr id="11" name="Espace réservé du numéro de diapositive 4">
            <a:extLst>
              <a:ext uri="{FF2B5EF4-FFF2-40B4-BE49-F238E27FC236}">
                <a16:creationId xmlns:a16="http://schemas.microsoft.com/office/drawing/2014/main" id="{F3FA8932-CC8A-4602-A1B8-5D6DFC3F0D6E}"/>
              </a:ext>
            </a:extLst>
          </p:cNvPr>
          <p:cNvSpPr>
            <a:spLocks noGrp="1"/>
          </p:cNvSpPr>
          <p:nvPr>
            <p:ph type="sldNum" sz="quarter" idx="4"/>
          </p:nvPr>
        </p:nvSpPr>
        <p:spPr>
          <a:xfrm>
            <a:off x="7174997" y="4127268"/>
            <a:ext cx="215900" cy="144462"/>
          </a:xfrm>
          <a:prstGeom prst="rect">
            <a:avLst/>
          </a:prstGeom>
        </p:spPr>
        <p:txBody>
          <a:bodyPr vert="horz" wrap="square" lIns="0" tIns="0" rIns="0" bIns="0" numCol="1" anchor="b" anchorCtr="0" compatLnSpc="1">
            <a:prstTxWarp prst="textNoShape">
              <a:avLst/>
            </a:prstTxWarp>
          </a:bodyPr>
          <a:lstStyle>
            <a:lvl1pPr>
              <a:defRPr sz="800">
                <a:solidFill>
                  <a:srgbClr val="000000"/>
                </a:solidFill>
                <a:latin typeface="+mj-lt"/>
              </a:defRPr>
            </a:lvl1pPr>
          </a:lstStyle>
          <a:p>
            <a:fld id="{AB4D0077-BF62-4615-B421-B126B085B149}" type="slidenum">
              <a:rPr lang="en-GB" smtClean="0"/>
              <a:pPr/>
              <a:t>‹N°›</a:t>
            </a:fld>
            <a:endParaRPr lang="en-GB" dirty="0"/>
          </a:p>
        </p:txBody>
      </p:sp>
      <p:pic>
        <p:nvPicPr>
          <p:cNvPr id="16" name="Logo AXA" descr="\\Mac\AllFiles\Volumes\DOSSIERS EN COURS\17_1098 AXA_Creation_gabarits\elements\png\new_logo_axa_rgb.png">
            <a:extLst>
              <a:ext uri="{FF2B5EF4-FFF2-40B4-BE49-F238E27FC236}">
                <a16:creationId xmlns:a16="http://schemas.microsoft.com/office/drawing/2014/main" id="{A35269C4-0361-4382-9CF2-7BEFFDF2A36D}"/>
              </a:ext>
            </a:extLst>
          </p:cNvPr>
          <p:cNvPicPr>
            <a:picLocks noChangeAspect="1" noChangeArrowheads="1"/>
          </p:cNvPicPr>
          <p:nvPr userDrawn="1"/>
        </p:nvPicPr>
        <p:blipFill>
          <a:blip r:embed="rId2" cstate="print"/>
          <a:srcRect/>
          <a:stretch>
            <a:fillRect/>
          </a:stretch>
        </p:blipFill>
        <p:spPr bwMode="auto">
          <a:xfrm>
            <a:off x="7456488" y="4109501"/>
            <a:ext cx="179387" cy="179387"/>
          </a:xfrm>
          <a:prstGeom prst="rect">
            <a:avLst/>
          </a:prstGeom>
          <a:noFill/>
          <a:ln w="9525">
            <a:noFill/>
            <a:miter lim="800000"/>
            <a:headEnd/>
            <a:tailEnd/>
          </a:ln>
        </p:spPr>
      </p:pic>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13" name="Sommaire"/>
          <p:cNvSpPr>
            <a:spLocks noGrp="1"/>
          </p:cNvSpPr>
          <p:nvPr>
            <p:ph type="title" hasCustomPrompt="1"/>
          </p:nvPr>
        </p:nvSpPr>
        <p:spPr>
          <a:xfrm>
            <a:off x="234000" y="274638"/>
            <a:ext cx="7344088" cy="288000"/>
          </a:xfrm>
          <a:prstGeom prst="rect">
            <a:avLst/>
          </a:prstGeom>
        </p:spPr>
        <p:txBody>
          <a:bodyPr lIns="0" tIns="0" rIns="0" bIns="0" anchor="t"/>
          <a:lstStyle>
            <a:lvl1pPr algn="l">
              <a:defRPr sz="1900">
                <a:solidFill>
                  <a:srgbClr val="00008F"/>
                </a:solidFill>
                <a:latin typeface="+mj-lt"/>
              </a:defRPr>
            </a:lvl1pPr>
          </a:lstStyle>
          <a:p>
            <a:r>
              <a:rPr lang="en-GB" noProof="0"/>
              <a:t>Click to edit Master title style</a:t>
            </a:r>
          </a:p>
        </p:txBody>
      </p:sp>
      <p:sp>
        <p:nvSpPr>
          <p:cNvPr id="11" name="Espace réservé du numéro de diapositive 4">
            <a:extLst>
              <a:ext uri="{FF2B5EF4-FFF2-40B4-BE49-F238E27FC236}">
                <a16:creationId xmlns:a16="http://schemas.microsoft.com/office/drawing/2014/main" id="{F1136EC5-114F-4AD2-A4C5-20F521637011}"/>
              </a:ext>
            </a:extLst>
          </p:cNvPr>
          <p:cNvSpPr>
            <a:spLocks noGrp="1"/>
          </p:cNvSpPr>
          <p:nvPr>
            <p:ph type="sldNum" sz="quarter" idx="4"/>
          </p:nvPr>
        </p:nvSpPr>
        <p:spPr>
          <a:xfrm>
            <a:off x="7174997" y="4113152"/>
            <a:ext cx="215900" cy="144462"/>
          </a:xfrm>
          <a:prstGeom prst="rect">
            <a:avLst/>
          </a:prstGeom>
        </p:spPr>
        <p:txBody>
          <a:bodyPr vert="horz" wrap="square" lIns="0" tIns="0" rIns="0" bIns="0" numCol="1" anchor="b" anchorCtr="0" compatLnSpc="1">
            <a:prstTxWarp prst="textNoShape">
              <a:avLst/>
            </a:prstTxWarp>
          </a:bodyPr>
          <a:lstStyle>
            <a:lvl1pPr>
              <a:defRPr sz="800">
                <a:solidFill>
                  <a:srgbClr val="000000"/>
                </a:solidFill>
                <a:latin typeface="+mj-lt"/>
              </a:defRPr>
            </a:lvl1pPr>
          </a:lstStyle>
          <a:p>
            <a:fld id="{AB4D0077-BF62-4615-B421-B126B085B149}" type="slidenum">
              <a:rPr lang="en-GB" smtClean="0"/>
              <a:pPr/>
              <a:t>‹N°›</a:t>
            </a:fld>
            <a:endParaRPr lang="en-GB" dirty="0"/>
          </a:p>
        </p:txBody>
      </p:sp>
      <p:pic>
        <p:nvPicPr>
          <p:cNvPr id="15" name="Logo AXA" descr="\\Mac\AllFiles\Volumes\DOSSIERS EN COURS\17_1098 AXA_Creation_gabarits\elements\png\new_logo_axa_rgb.png">
            <a:extLst>
              <a:ext uri="{FF2B5EF4-FFF2-40B4-BE49-F238E27FC236}">
                <a16:creationId xmlns:a16="http://schemas.microsoft.com/office/drawing/2014/main" id="{3FB6866A-BFB7-41F1-856F-70E1FDB0BEDE}"/>
              </a:ext>
            </a:extLst>
          </p:cNvPr>
          <p:cNvPicPr>
            <a:picLocks noChangeAspect="1" noChangeArrowheads="1"/>
          </p:cNvPicPr>
          <p:nvPr userDrawn="1"/>
        </p:nvPicPr>
        <p:blipFill>
          <a:blip r:embed="rId2" cstate="print"/>
          <a:srcRect/>
          <a:stretch>
            <a:fillRect/>
          </a:stretch>
        </p:blipFill>
        <p:spPr bwMode="auto">
          <a:xfrm>
            <a:off x="7456488" y="4037013"/>
            <a:ext cx="179387" cy="179387"/>
          </a:xfrm>
          <a:prstGeom prst="rect">
            <a:avLst/>
          </a:prstGeom>
          <a:noFill/>
          <a:ln w="9525">
            <a:noFill/>
            <a:miter lim="800000"/>
            <a:headEnd/>
            <a:tailEnd/>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10" name="Espace réservé du numéro de diapositive 4">
            <a:extLst>
              <a:ext uri="{FF2B5EF4-FFF2-40B4-BE49-F238E27FC236}">
                <a16:creationId xmlns:a16="http://schemas.microsoft.com/office/drawing/2014/main" id="{FC2E9F56-195E-4671-9876-C58536941A13}"/>
              </a:ext>
            </a:extLst>
          </p:cNvPr>
          <p:cNvSpPr>
            <a:spLocks noGrp="1"/>
          </p:cNvSpPr>
          <p:nvPr>
            <p:ph type="sldNum" sz="quarter" idx="4"/>
          </p:nvPr>
        </p:nvSpPr>
        <p:spPr>
          <a:xfrm>
            <a:off x="7174997" y="4113152"/>
            <a:ext cx="215900" cy="144462"/>
          </a:xfrm>
          <a:prstGeom prst="rect">
            <a:avLst/>
          </a:prstGeom>
        </p:spPr>
        <p:txBody>
          <a:bodyPr vert="horz" wrap="square" lIns="0" tIns="0" rIns="0" bIns="0" numCol="1" anchor="b" anchorCtr="0" compatLnSpc="1">
            <a:prstTxWarp prst="textNoShape">
              <a:avLst/>
            </a:prstTxWarp>
          </a:bodyPr>
          <a:lstStyle>
            <a:lvl1pPr>
              <a:defRPr sz="800">
                <a:solidFill>
                  <a:srgbClr val="000000"/>
                </a:solidFill>
                <a:latin typeface="+mj-lt"/>
              </a:defRPr>
            </a:lvl1pPr>
          </a:lstStyle>
          <a:p>
            <a:fld id="{AB4D0077-BF62-4615-B421-B126B085B149}" type="slidenum">
              <a:rPr lang="en-GB" smtClean="0"/>
              <a:pPr/>
              <a:t>‹N°›</a:t>
            </a:fld>
            <a:endParaRPr lang="en-GB" dirty="0"/>
          </a:p>
        </p:txBody>
      </p:sp>
      <p:pic>
        <p:nvPicPr>
          <p:cNvPr id="13" name="Logo AXA" descr="\\Mac\AllFiles\Volumes\DOSSIERS EN COURS\17_1098 AXA_Creation_gabarits\elements\png\new_logo_axa_rgb.png">
            <a:extLst>
              <a:ext uri="{FF2B5EF4-FFF2-40B4-BE49-F238E27FC236}">
                <a16:creationId xmlns:a16="http://schemas.microsoft.com/office/drawing/2014/main" id="{0180CB0C-8F25-4738-B74C-E9C40DCDE595}"/>
              </a:ext>
            </a:extLst>
          </p:cNvPr>
          <p:cNvPicPr>
            <a:picLocks noChangeAspect="1" noChangeArrowheads="1"/>
          </p:cNvPicPr>
          <p:nvPr userDrawn="1"/>
        </p:nvPicPr>
        <p:blipFill>
          <a:blip r:embed="rId2" cstate="print"/>
          <a:srcRect/>
          <a:stretch>
            <a:fillRect/>
          </a:stretch>
        </p:blipFill>
        <p:spPr bwMode="auto">
          <a:xfrm>
            <a:off x="7456488" y="4037013"/>
            <a:ext cx="179387" cy="179387"/>
          </a:xfrm>
          <a:prstGeom prst="rect">
            <a:avLst/>
          </a:prstGeom>
          <a:noFill/>
          <a:ln w="9525">
            <a:noFill/>
            <a:miter lim="800000"/>
            <a:headEnd/>
            <a:tailEnd/>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Disposition image">
    <p:spTree>
      <p:nvGrpSpPr>
        <p:cNvPr id="1" name=""/>
        <p:cNvGrpSpPr/>
        <p:nvPr/>
      </p:nvGrpSpPr>
      <p:grpSpPr>
        <a:xfrm>
          <a:off x="0" y="0"/>
          <a:ext cx="0" cy="0"/>
          <a:chOff x="0" y="0"/>
          <a:chExt cx="0" cy="0"/>
        </a:xfrm>
      </p:grpSpPr>
      <p:sp>
        <p:nvSpPr>
          <p:cNvPr id="2" name="Espace réservé du numéro de diapositive 4">
            <a:extLst>
              <a:ext uri="{FF2B5EF4-FFF2-40B4-BE49-F238E27FC236}">
                <a16:creationId xmlns:a16="http://schemas.microsoft.com/office/drawing/2014/main" id="{EE853420-2B60-48AA-BEE0-8132B85DB9E3}"/>
              </a:ext>
            </a:extLst>
          </p:cNvPr>
          <p:cNvSpPr>
            <a:spLocks noGrp="1"/>
          </p:cNvSpPr>
          <p:nvPr>
            <p:ph type="sldNum" sz="quarter" idx="4"/>
          </p:nvPr>
        </p:nvSpPr>
        <p:spPr>
          <a:xfrm>
            <a:off x="7174997" y="4113152"/>
            <a:ext cx="215900" cy="144462"/>
          </a:xfrm>
          <a:prstGeom prst="rect">
            <a:avLst/>
          </a:prstGeom>
        </p:spPr>
        <p:txBody>
          <a:bodyPr vert="horz" wrap="square" lIns="0" tIns="0" rIns="0" bIns="0" numCol="1" anchor="b" anchorCtr="0" compatLnSpc="1">
            <a:prstTxWarp prst="textNoShape">
              <a:avLst/>
            </a:prstTxWarp>
          </a:bodyPr>
          <a:lstStyle>
            <a:lvl1pPr>
              <a:defRPr sz="800">
                <a:solidFill>
                  <a:srgbClr val="000000"/>
                </a:solidFill>
                <a:latin typeface="+mj-lt"/>
              </a:defRPr>
            </a:lvl1pPr>
          </a:lstStyle>
          <a:p>
            <a:fld id="{AB4D0077-BF62-4615-B421-B126B085B149}" type="slidenum">
              <a:rPr lang="en-GB" smtClean="0"/>
              <a:pPr/>
              <a:t>‹N°›</a:t>
            </a:fld>
            <a:endParaRPr lang="en-GB" dirty="0"/>
          </a:p>
        </p:txBody>
      </p:sp>
      <p:pic>
        <p:nvPicPr>
          <p:cNvPr id="5" name="Logo AXA" descr="\\Mac\AllFiles\Volumes\DOSSIERS EN COURS\17_1098 AXA_Creation_gabarits\elements\png\new_logo_axa_rgb.png">
            <a:extLst>
              <a:ext uri="{FF2B5EF4-FFF2-40B4-BE49-F238E27FC236}">
                <a16:creationId xmlns:a16="http://schemas.microsoft.com/office/drawing/2014/main" id="{8B0BA262-121C-44B0-9A7D-4E04DB67CDEC}"/>
              </a:ext>
            </a:extLst>
          </p:cNvPr>
          <p:cNvPicPr>
            <a:picLocks noChangeAspect="1" noChangeArrowheads="1"/>
          </p:cNvPicPr>
          <p:nvPr userDrawn="1"/>
        </p:nvPicPr>
        <p:blipFill>
          <a:blip r:embed="rId2" cstate="print"/>
          <a:srcRect/>
          <a:stretch>
            <a:fillRect/>
          </a:stretch>
        </p:blipFill>
        <p:spPr bwMode="auto">
          <a:xfrm>
            <a:off x="7456488" y="4037013"/>
            <a:ext cx="179387" cy="179387"/>
          </a:xfrm>
          <a:prstGeom prst="rect">
            <a:avLst/>
          </a:prstGeom>
          <a:noFill/>
          <a:ln w="9525">
            <a:noFill/>
            <a:miter lim="800000"/>
            <a:headEnd/>
            <a:tailEnd/>
          </a:ln>
        </p:spPr>
      </p:pic>
    </p:spTree>
    <p:extLst>
      <p:ext uri="{BB962C8B-B14F-4D97-AF65-F5344CB8AC3E}">
        <p14:creationId xmlns:p14="http://schemas.microsoft.com/office/powerpoint/2010/main" val="952283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2" name="bk object 16"/>
          <p:cNvSpPr>
            <a:spLocks/>
          </p:cNvSpPr>
          <p:nvPr userDrawn="1"/>
        </p:nvSpPr>
        <p:spPr bwMode="auto">
          <a:xfrm>
            <a:off x="0" y="0"/>
            <a:ext cx="7812088" cy="4392613"/>
          </a:xfrm>
          <a:custGeom>
            <a:avLst/>
            <a:gdLst>
              <a:gd name="T0" fmla="*/ 0 w 10692130"/>
              <a:gd name="T1" fmla="*/ 28 h 7560309"/>
              <a:gd name="T2" fmla="*/ 7838 w 10692130"/>
              <a:gd name="T3" fmla="*/ 28 h 7560309"/>
              <a:gd name="T4" fmla="*/ 7838 w 10692130"/>
              <a:gd name="T5" fmla="*/ 0 h 7560309"/>
              <a:gd name="T6" fmla="*/ 0 w 10692130"/>
              <a:gd name="T7" fmla="*/ 0 h 7560309"/>
              <a:gd name="T8" fmla="*/ 0 w 10692130"/>
              <a:gd name="T9" fmla="*/ 28 h 75603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692130" h="7560309">
                <a:moveTo>
                  <a:pt x="0" y="7559992"/>
                </a:moveTo>
                <a:lnTo>
                  <a:pt x="10692003" y="7559992"/>
                </a:lnTo>
                <a:lnTo>
                  <a:pt x="10692003" y="0"/>
                </a:lnTo>
                <a:lnTo>
                  <a:pt x="0" y="0"/>
                </a:lnTo>
                <a:lnTo>
                  <a:pt x="0" y="7559992"/>
                </a:lnTo>
                <a:close/>
              </a:path>
            </a:pathLst>
          </a:custGeom>
          <a:solidFill>
            <a:srgbClr val="0A7380"/>
          </a:solidFill>
          <a:ln w="9525">
            <a:noFill/>
            <a:round/>
            <a:headEnd/>
            <a:tailEnd/>
          </a:ln>
        </p:spPr>
        <p:txBody>
          <a:bodyPr lIns="0" tIns="0" rIns="0" bIns="0"/>
          <a:lstStyle/>
          <a:p>
            <a:endParaRPr lang="fr-FR" dirty="0">
              <a:latin typeface="+mj-lt"/>
            </a:endParaRPr>
          </a:p>
        </p:txBody>
      </p:sp>
      <p:pic>
        <p:nvPicPr>
          <p:cNvPr id="6" name="Picture 2">
            <a:extLst>
              <a:ext uri="{FF2B5EF4-FFF2-40B4-BE49-F238E27FC236}">
                <a16:creationId xmlns:a16="http://schemas.microsoft.com/office/drawing/2014/main" id="{C3F8AE4C-0176-45DD-8838-DE4C8F322A7C}"/>
              </a:ext>
            </a:extLst>
          </p:cNvPr>
          <p:cNvPicPr>
            <a:picLocks noChangeAspect="1" noChangeArrowheads="1"/>
          </p:cNvPicPr>
          <p:nvPr userDrawn="1"/>
        </p:nvPicPr>
        <p:blipFill>
          <a:blip r:embed="rId2" cstate="print"/>
          <a:srcRect/>
          <a:stretch>
            <a:fillRect/>
          </a:stretch>
        </p:blipFill>
        <p:spPr bwMode="auto">
          <a:xfrm>
            <a:off x="271463" y="255588"/>
            <a:ext cx="576262" cy="576262"/>
          </a:xfrm>
          <a:prstGeom prst="rect">
            <a:avLst/>
          </a:prstGeom>
          <a:noFill/>
          <a:ln w="9525">
            <a:noFill/>
            <a:miter lim="800000"/>
            <a:headEnd/>
            <a:tailEnd/>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re seul">
    <p:spTree>
      <p:nvGrpSpPr>
        <p:cNvPr id="1" name=""/>
        <p:cNvGrpSpPr/>
        <p:nvPr/>
      </p:nvGrpSpPr>
      <p:grpSpPr>
        <a:xfrm>
          <a:off x="0" y="0"/>
          <a:ext cx="0" cy="0"/>
          <a:chOff x="0" y="0"/>
          <a:chExt cx="0" cy="0"/>
        </a:xfrm>
      </p:grpSpPr>
      <p:sp>
        <p:nvSpPr>
          <p:cNvPr id="2" name="bk object 16"/>
          <p:cNvSpPr>
            <a:spLocks/>
          </p:cNvSpPr>
          <p:nvPr userDrawn="1"/>
        </p:nvSpPr>
        <p:spPr bwMode="auto">
          <a:xfrm>
            <a:off x="0" y="0"/>
            <a:ext cx="7812088" cy="4392613"/>
          </a:xfrm>
          <a:custGeom>
            <a:avLst/>
            <a:gdLst>
              <a:gd name="T0" fmla="*/ 0 w 10692130"/>
              <a:gd name="T1" fmla="*/ 28 h 7560309"/>
              <a:gd name="T2" fmla="*/ 7838 w 10692130"/>
              <a:gd name="T3" fmla="*/ 28 h 7560309"/>
              <a:gd name="T4" fmla="*/ 7838 w 10692130"/>
              <a:gd name="T5" fmla="*/ 0 h 7560309"/>
              <a:gd name="T6" fmla="*/ 0 w 10692130"/>
              <a:gd name="T7" fmla="*/ 0 h 7560309"/>
              <a:gd name="T8" fmla="*/ 0 w 10692130"/>
              <a:gd name="T9" fmla="*/ 28 h 75603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692130" h="7560309">
                <a:moveTo>
                  <a:pt x="0" y="7559992"/>
                </a:moveTo>
                <a:lnTo>
                  <a:pt x="10692003" y="7559992"/>
                </a:lnTo>
                <a:lnTo>
                  <a:pt x="10692003" y="0"/>
                </a:lnTo>
                <a:lnTo>
                  <a:pt x="0" y="0"/>
                </a:lnTo>
                <a:lnTo>
                  <a:pt x="0" y="7559992"/>
                </a:lnTo>
                <a:close/>
              </a:path>
            </a:pathLst>
          </a:custGeom>
          <a:solidFill>
            <a:srgbClr val="0A7380"/>
          </a:solidFill>
          <a:ln w="9525">
            <a:noFill/>
            <a:round/>
            <a:headEnd/>
            <a:tailEnd/>
          </a:ln>
        </p:spPr>
        <p:txBody>
          <a:bodyPr lIns="0" tIns="0" rIns="0" bIns="0"/>
          <a:lstStyle/>
          <a:p>
            <a:endParaRPr lang="fr-FR" dirty="0">
              <a:latin typeface="+mj-lt"/>
            </a:endParaRPr>
          </a:p>
        </p:txBody>
      </p:sp>
      <p:pic>
        <p:nvPicPr>
          <p:cNvPr id="3" name="Picture 2"/>
          <p:cNvPicPr>
            <a:picLocks noChangeAspect="1" noChangeArrowheads="1"/>
          </p:cNvPicPr>
          <p:nvPr userDrawn="1"/>
        </p:nvPicPr>
        <p:blipFill>
          <a:blip r:embed="rId2" cstate="print"/>
          <a:srcRect/>
          <a:stretch>
            <a:fillRect/>
          </a:stretch>
        </p:blipFill>
        <p:spPr bwMode="auto">
          <a:xfrm>
            <a:off x="271463" y="255588"/>
            <a:ext cx="576262" cy="576262"/>
          </a:xfrm>
          <a:prstGeom prst="rect">
            <a:avLst/>
          </a:prstGeom>
          <a:noFill/>
          <a:ln w="9525">
            <a:noFill/>
            <a:miter lim="800000"/>
            <a:headEnd/>
            <a:tailEnd/>
          </a:ln>
        </p:spPr>
      </p:pic>
      <p:sp>
        <p:nvSpPr>
          <p:cNvPr id="4" name="Rectangle 5"/>
          <p:cNvSpPr/>
          <p:nvPr userDrawn="1"/>
        </p:nvSpPr>
        <p:spPr>
          <a:xfrm>
            <a:off x="2100263" y="0"/>
            <a:ext cx="5711825" cy="4392613"/>
          </a:xfrm>
          <a:custGeom>
            <a:avLst/>
            <a:gdLst>
              <a:gd name="connsiteX0" fmla="*/ 0 w 7250400"/>
              <a:gd name="connsiteY0" fmla="*/ 0 h 6858000"/>
              <a:gd name="connsiteX1" fmla="*/ 7250400 w 7250400"/>
              <a:gd name="connsiteY1" fmla="*/ 0 h 6858000"/>
              <a:gd name="connsiteX2" fmla="*/ 7250400 w 7250400"/>
              <a:gd name="connsiteY2" fmla="*/ 6858000 h 6858000"/>
              <a:gd name="connsiteX3" fmla="*/ 0 w 7250400"/>
              <a:gd name="connsiteY3" fmla="*/ 6858000 h 6858000"/>
              <a:gd name="connsiteX4" fmla="*/ 0 w 7250400"/>
              <a:gd name="connsiteY4" fmla="*/ 0 h 6858000"/>
              <a:gd name="connsiteX0" fmla="*/ 5326743 w 7250400"/>
              <a:gd name="connsiteY0" fmla="*/ 29029 h 6858000"/>
              <a:gd name="connsiteX1" fmla="*/ 7250400 w 7250400"/>
              <a:gd name="connsiteY1" fmla="*/ 0 h 6858000"/>
              <a:gd name="connsiteX2" fmla="*/ 7250400 w 7250400"/>
              <a:gd name="connsiteY2" fmla="*/ 6858000 h 6858000"/>
              <a:gd name="connsiteX3" fmla="*/ 0 w 7250400"/>
              <a:gd name="connsiteY3" fmla="*/ 6858000 h 6858000"/>
              <a:gd name="connsiteX4" fmla="*/ 5326743 w 7250400"/>
              <a:gd name="connsiteY4" fmla="*/ 29029 h 6858000"/>
              <a:gd name="connsiteX0" fmla="*/ 5297715 w 7250400"/>
              <a:gd name="connsiteY0" fmla="*/ 14514 h 6858000"/>
              <a:gd name="connsiteX1" fmla="*/ 7250400 w 7250400"/>
              <a:gd name="connsiteY1" fmla="*/ 0 h 6858000"/>
              <a:gd name="connsiteX2" fmla="*/ 7250400 w 7250400"/>
              <a:gd name="connsiteY2" fmla="*/ 6858000 h 6858000"/>
              <a:gd name="connsiteX3" fmla="*/ 0 w 7250400"/>
              <a:gd name="connsiteY3" fmla="*/ 6858000 h 6858000"/>
              <a:gd name="connsiteX4" fmla="*/ 5297715 w 7250400"/>
              <a:gd name="connsiteY4" fmla="*/ 14514 h 6858000"/>
              <a:gd name="connsiteX0" fmla="*/ 5302478 w 7250400"/>
              <a:gd name="connsiteY0" fmla="*/ 2607 h 6858000"/>
              <a:gd name="connsiteX1" fmla="*/ 7250400 w 7250400"/>
              <a:gd name="connsiteY1" fmla="*/ 0 h 6858000"/>
              <a:gd name="connsiteX2" fmla="*/ 7250400 w 7250400"/>
              <a:gd name="connsiteY2" fmla="*/ 6858000 h 6858000"/>
              <a:gd name="connsiteX3" fmla="*/ 0 w 7250400"/>
              <a:gd name="connsiteY3" fmla="*/ 6858000 h 6858000"/>
              <a:gd name="connsiteX4" fmla="*/ 5302478 w 7250400"/>
              <a:gd name="connsiteY4" fmla="*/ 2607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0400" h="6858000">
                <a:moveTo>
                  <a:pt x="5302478" y="2607"/>
                </a:moveTo>
                <a:lnTo>
                  <a:pt x="7250400" y="0"/>
                </a:lnTo>
                <a:lnTo>
                  <a:pt x="7250400" y="6858000"/>
                </a:lnTo>
                <a:lnTo>
                  <a:pt x="0" y="6858000"/>
                </a:lnTo>
                <a:lnTo>
                  <a:pt x="5302478" y="2607"/>
                </a:lnTo>
                <a:close/>
              </a:path>
            </a:pathLst>
          </a:custGeom>
          <a:solidFill>
            <a:srgbClr val="00AE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fr-FR" dirty="0">
              <a:latin typeface="+mj-l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re seul">
    <p:spTree>
      <p:nvGrpSpPr>
        <p:cNvPr id="1" name=""/>
        <p:cNvGrpSpPr/>
        <p:nvPr/>
      </p:nvGrpSpPr>
      <p:grpSpPr>
        <a:xfrm>
          <a:off x="0" y="0"/>
          <a:ext cx="0" cy="0"/>
          <a:chOff x="0" y="0"/>
          <a:chExt cx="0" cy="0"/>
        </a:xfrm>
      </p:grpSpPr>
      <p:sp>
        <p:nvSpPr>
          <p:cNvPr id="2" name="bk object 16"/>
          <p:cNvSpPr>
            <a:spLocks/>
          </p:cNvSpPr>
          <p:nvPr userDrawn="1"/>
        </p:nvSpPr>
        <p:spPr bwMode="auto">
          <a:xfrm>
            <a:off x="0" y="0"/>
            <a:ext cx="7812088" cy="4392613"/>
          </a:xfrm>
          <a:custGeom>
            <a:avLst/>
            <a:gdLst>
              <a:gd name="T0" fmla="*/ 0 w 10692130"/>
              <a:gd name="T1" fmla="*/ 28 h 7560309"/>
              <a:gd name="T2" fmla="*/ 7838 w 10692130"/>
              <a:gd name="T3" fmla="*/ 28 h 7560309"/>
              <a:gd name="T4" fmla="*/ 7838 w 10692130"/>
              <a:gd name="T5" fmla="*/ 0 h 7560309"/>
              <a:gd name="T6" fmla="*/ 0 w 10692130"/>
              <a:gd name="T7" fmla="*/ 0 h 7560309"/>
              <a:gd name="T8" fmla="*/ 0 w 10692130"/>
              <a:gd name="T9" fmla="*/ 28 h 75603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692130" h="7560309">
                <a:moveTo>
                  <a:pt x="0" y="7559992"/>
                </a:moveTo>
                <a:lnTo>
                  <a:pt x="10692003" y="7559992"/>
                </a:lnTo>
                <a:lnTo>
                  <a:pt x="10692003" y="0"/>
                </a:lnTo>
                <a:lnTo>
                  <a:pt x="0" y="0"/>
                </a:lnTo>
                <a:lnTo>
                  <a:pt x="0" y="7559992"/>
                </a:lnTo>
                <a:close/>
              </a:path>
            </a:pathLst>
          </a:custGeom>
          <a:solidFill>
            <a:srgbClr val="0A7380"/>
          </a:solidFill>
          <a:ln w="9525">
            <a:noFill/>
            <a:round/>
            <a:headEnd/>
            <a:tailEnd/>
          </a:ln>
        </p:spPr>
        <p:txBody>
          <a:bodyPr lIns="0" tIns="0" rIns="0" bIns="0"/>
          <a:lstStyle/>
          <a:p>
            <a:endParaRPr lang="fr-FR" dirty="0">
              <a:latin typeface="+mj-lt"/>
            </a:endParaRPr>
          </a:p>
        </p:txBody>
      </p:sp>
      <p:pic>
        <p:nvPicPr>
          <p:cNvPr id="3" name="Picture 2"/>
          <p:cNvPicPr>
            <a:picLocks noChangeAspect="1" noChangeArrowheads="1"/>
          </p:cNvPicPr>
          <p:nvPr userDrawn="1"/>
        </p:nvPicPr>
        <p:blipFill>
          <a:blip r:embed="rId2" cstate="print"/>
          <a:srcRect/>
          <a:stretch>
            <a:fillRect/>
          </a:stretch>
        </p:blipFill>
        <p:spPr bwMode="auto">
          <a:xfrm>
            <a:off x="271463" y="255588"/>
            <a:ext cx="576262" cy="576262"/>
          </a:xfrm>
          <a:prstGeom prst="rect">
            <a:avLst/>
          </a:prstGeom>
          <a:noFill/>
          <a:ln w="9525">
            <a:noFill/>
            <a:miter lim="800000"/>
            <a:headEnd/>
            <a:tailEnd/>
          </a:ln>
        </p:spPr>
      </p:pic>
      <p:pic>
        <p:nvPicPr>
          <p:cNvPr id="4" name="Picture 5"/>
          <p:cNvPicPr>
            <a:picLocks noChangeAspect="1" noChangeArrowheads="1"/>
          </p:cNvPicPr>
          <p:nvPr userDrawn="1"/>
        </p:nvPicPr>
        <p:blipFill rotWithShape="1">
          <a:blip r:embed="rId3" cstate="print"/>
          <a:srcRect l="19922" b="25009"/>
          <a:stretch/>
        </p:blipFill>
        <p:spPr bwMode="auto">
          <a:xfrm>
            <a:off x="0" y="1098550"/>
            <a:ext cx="3911600" cy="3294063"/>
          </a:xfrm>
          <a:prstGeom prst="rect">
            <a:avLst/>
          </a:prstGeom>
          <a:noFill/>
          <a:ln w="9525">
            <a:noFill/>
            <a:miter lim="800000"/>
            <a:headEnd/>
            <a:tailEnd/>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lide Text">
    <p:spTree>
      <p:nvGrpSpPr>
        <p:cNvPr id="1" name=""/>
        <p:cNvGrpSpPr/>
        <p:nvPr/>
      </p:nvGrpSpPr>
      <p:grpSpPr>
        <a:xfrm>
          <a:off x="0" y="0"/>
          <a:ext cx="0" cy="0"/>
          <a:chOff x="0" y="0"/>
          <a:chExt cx="0" cy="0"/>
        </a:xfrm>
      </p:grpSpPr>
      <p:sp>
        <p:nvSpPr>
          <p:cNvPr id="11" name="Sommaire"/>
          <p:cNvSpPr>
            <a:spLocks noGrp="1"/>
          </p:cNvSpPr>
          <p:nvPr>
            <p:ph type="title" hasCustomPrompt="1"/>
          </p:nvPr>
        </p:nvSpPr>
        <p:spPr>
          <a:xfrm>
            <a:off x="199915" y="175910"/>
            <a:ext cx="7535282" cy="301314"/>
          </a:xfrm>
          <a:prstGeom prst="rect">
            <a:avLst/>
          </a:prstGeom>
        </p:spPr>
        <p:txBody>
          <a:bodyPr lIns="0" tIns="0" rIns="0" bIns="0" anchor="ctr">
            <a:noAutofit/>
          </a:bodyPr>
          <a:lstStyle>
            <a:lvl1pPr algn="l">
              <a:defRPr sz="2050">
                <a:solidFill>
                  <a:srgbClr val="00008F"/>
                </a:solidFill>
                <a:latin typeface="+mn-lt"/>
                <a:cs typeface="Arial" pitchFamily="34" charset="0"/>
              </a:defRPr>
            </a:lvl1pPr>
          </a:lstStyle>
          <a:p>
            <a:r>
              <a:rPr lang="en-US" noProof="0" dirty="0"/>
              <a:t>Title </a:t>
            </a:r>
          </a:p>
        </p:txBody>
      </p:sp>
      <p:sp>
        <p:nvSpPr>
          <p:cNvPr id="12" name="Espace réservé du texte 4"/>
          <p:cNvSpPr>
            <a:spLocks noGrp="1"/>
          </p:cNvSpPr>
          <p:nvPr>
            <p:ph type="body" sz="quarter" idx="11" hasCustomPrompt="1"/>
          </p:nvPr>
        </p:nvSpPr>
        <p:spPr>
          <a:xfrm>
            <a:off x="199916" y="488245"/>
            <a:ext cx="7535282" cy="243859"/>
          </a:xfrm>
          <a:prstGeom prst="rect">
            <a:avLst/>
          </a:prstGeom>
        </p:spPr>
        <p:txBody>
          <a:bodyPr lIns="0" tIns="0" rIns="0" bIns="0" anchor="ctr">
            <a:noAutofit/>
          </a:bodyPr>
          <a:lstStyle>
            <a:lvl1pPr marL="0" indent="0">
              <a:buNone/>
              <a:defRPr sz="1537">
                <a:solidFill>
                  <a:srgbClr val="027180"/>
                </a:solidFill>
                <a:latin typeface="+mn-lt"/>
                <a:cs typeface="Arial" pitchFamily="34" charset="0"/>
              </a:defRPr>
            </a:lvl1pPr>
          </a:lstStyle>
          <a:p>
            <a:pPr lvl="0"/>
            <a:r>
              <a:rPr lang="en-US" noProof="0" dirty="0"/>
              <a:t>Subtitle or next title (optional)</a:t>
            </a:r>
          </a:p>
        </p:txBody>
      </p:sp>
      <p:pic>
        <p:nvPicPr>
          <p:cNvPr id="13"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7587867" y="4165215"/>
            <a:ext cx="151200" cy="151200"/>
          </a:xfrm>
          <a:prstGeom prst="rect">
            <a:avLst/>
          </a:prstGeom>
          <a:noFill/>
          <a:ln w="9525">
            <a:noFill/>
            <a:miter lim="800000"/>
            <a:headEnd/>
            <a:tailEnd/>
          </a:ln>
        </p:spPr>
      </p:pic>
      <p:sp>
        <p:nvSpPr>
          <p:cNvPr id="16" name="Espace réservé du texte 11"/>
          <p:cNvSpPr>
            <a:spLocks noGrp="1"/>
          </p:cNvSpPr>
          <p:nvPr>
            <p:ph type="body" sz="quarter" idx="10" hasCustomPrompt="1"/>
          </p:nvPr>
        </p:nvSpPr>
        <p:spPr>
          <a:xfrm>
            <a:off x="199916" y="961799"/>
            <a:ext cx="7539147" cy="3124571"/>
          </a:xfrm>
          <a:prstGeom prst="rect">
            <a:avLst/>
          </a:prstGeom>
        </p:spPr>
        <p:txBody>
          <a:bodyPr vert="horz" lIns="0" tIns="0" rIns="0" bIns="0"/>
          <a:lstStyle>
            <a:lvl1pPr marL="269792" indent="-269792">
              <a:buSzPct val="120000"/>
              <a:buFontTx/>
              <a:buBlip>
                <a:blip r:embed="rId3"/>
              </a:buBlip>
              <a:defRPr sz="1366">
                <a:solidFill>
                  <a:schemeClr val="tx1"/>
                </a:solidFill>
                <a:latin typeface="+mn-lt"/>
                <a:cs typeface="Arial"/>
              </a:defRPr>
            </a:lvl1pPr>
            <a:lvl2pPr marL="539584" indent="-182507">
              <a:buClr>
                <a:srgbClr val="00727A"/>
              </a:buClr>
              <a:buSzPct val="100000"/>
              <a:buFont typeface="Wingdings" pitchFamily="2" charset="2"/>
              <a:buChar char="à"/>
              <a:defRPr sz="1196" baseline="0">
                <a:solidFill>
                  <a:schemeClr val="tx1"/>
                </a:solidFill>
                <a:latin typeface="+mn-lt"/>
                <a:cs typeface="Arial"/>
              </a:defRPr>
            </a:lvl2pPr>
            <a:lvl3pPr marL="809376" indent="-182507">
              <a:buClr>
                <a:srgbClr val="004563"/>
              </a:buClr>
              <a:buSzPct val="100000"/>
              <a:buFont typeface="Source Sans Pro" pitchFamily="34" charset="0"/>
              <a:buChar char="–"/>
              <a:defRPr sz="1110" i="1">
                <a:solidFill>
                  <a:schemeClr val="tx1"/>
                </a:solidFill>
                <a:latin typeface="+mn-lt"/>
                <a:cs typeface="Arial"/>
              </a:defRPr>
            </a:lvl3pPr>
            <a:lvl4pPr marL="983947" indent="-174571">
              <a:buFont typeface="Arial" pitchFamily="34" charset="0"/>
              <a:buChar char="•"/>
              <a:defRPr sz="769">
                <a:solidFill>
                  <a:schemeClr val="tx1"/>
                </a:solidFill>
                <a:latin typeface="+mn-lt"/>
              </a:defRPr>
            </a:lvl4pPr>
            <a:lvl5pPr marL="1166454" indent="-182507">
              <a:buFont typeface="Open Sans" pitchFamily="34" charset="0"/>
              <a:buChar char="&gt;"/>
              <a:defRPr sz="598">
                <a:solidFill>
                  <a:schemeClr val="tx1"/>
                </a:solidFill>
                <a:latin typeface="+mn-lt"/>
              </a:defRPr>
            </a:lvl5pPr>
          </a:lstStyle>
          <a:p>
            <a:pPr lvl="0"/>
            <a:r>
              <a:rPr lang="en-US" noProof="0" dirty="0"/>
              <a:t>Click to edit Master text styles</a:t>
            </a:r>
          </a:p>
          <a:p>
            <a:pPr lvl="1"/>
            <a:r>
              <a:rPr lang="en-US" noProof="0" dirty="0"/>
              <a:t>Second level </a:t>
            </a:r>
          </a:p>
          <a:p>
            <a:pPr lvl="2"/>
            <a:r>
              <a:rPr lang="en-US" noProof="0" dirty="0"/>
              <a:t>Third level</a:t>
            </a:r>
          </a:p>
          <a:p>
            <a:pPr lvl="3"/>
            <a:r>
              <a:rPr lang="en-US" noProof="0" dirty="0"/>
              <a:t>Fourth level</a:t>
            </a:r>
          </a:p>
          <a:p>
            <a:pPr lvl="4"/>
            <a:r>
              <a:rPr lang="en-US" noProof="0" dirty="0"/>
              <a:t>Fifth level</a:t>
            </a:r>
          </a:p>
        </p:txBody>
      </p:sp>
      <p:sp>
        <p:nvSpPr>
          <p:cNvPr id="8" name="Espace réservé du numéro de diapositive 5">
            <a:extLst>
              <a:ext uri="{FF2B5EF4-FFF2-40B4-BE49-F238E27FC236}">
                <a16:creationId xmlns:a16="http://schemas.microsoft.com/office/drawing/2014/main" id="{E576CFFB-688F-41B7-8D06-378A352901F0}"/>
              </a:ext>
            </a:extLst>
          </p:cNvPr>
          <p:cNvSpPr>
            <a:spLocks noGrp="1"/>
          </p:cNvSpPr>
          <p:nvPr>
            <p:ph type="sldNum" sz="quarter" idx="4"/>
          </p:nvPr>
        </p:nvSpPr>
        <p:spPr>
          <a:xfrm>
            <a:off x="5604010" y="4165214"/>
            <a:ext cx="1822821" cy="184999"/>
          </a:xfrm>
          <a:prstGeom prst="rect">
            <a:avLst/>
          </a:prstGeom>
        </p:spPr>
        <p:txBody>
          <a:bodyPr vert="horz" lIns="91440" tIns="45720" rIns="91440" bIns="45720" rtlCol="0" anchor="ctr"/>
          <a:lstStyle>
            <a:lvl1pPr algn="r">
              <a:defRPr sz="1025">
                <a:solidFill>
                  <a:schemeClr val="tx1">
                    <a:tint val="75000"/>
                  </a:schemeClr>
                </a:solidFill>
              </a:defRPr>
            </a:lvl1pPr>
          </a:lstStyle>
          <a:p>
            <a:fld id="{020670D4-8CC5-4DC6-A0B0-09498D4F9660}" type="slidenum">
              <a:rPr lang="fr-FR" smtClean="0"/>
              <a:t>‹N°›</a:t>
            </a:fld>
            <a:endParaRPr lang="fr-FR" dirty="0"/>
          </a:p>
        </p:txBody>
      </p:sp>
    </p:spTree>
    <p:extLst>
      <p:ext uri="{BB962C8B-B14F-4D97-AF65-F5344CB8AC3E}">
        <p14:creationId xmlns:p14="http://schemas.microsoft.com/office/powerpoint/2010/main" val="3144885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Espace réservé du numéro de diapositive 4">
            <a:extLst>
              <a:ext uri="{FF2B5EF4-FFF2-40B4-BE49-F238E27FC236}">
                <a16:creationId xmlns:a16="http://schemas.microsoft.com/office/drawing/2014/main" id="{9E5C50F5-A97A-4D85-A2A6-64AA97000DB6}"/>
              </a:ext>
            </a:extLst>
          </p:cNvPr>
          <p:cNvSpPr>
            <a:spLocks noGrp="1"/>
          </p:cNvSpPr>
          <p:nvPr>
            <p:ph type="sldNum" sz="quarter" idx="4"/>
          </p:nvPr>
        </p:nvSpPr>
        <p:spPr>
          <a:xfrm>
            <a:off x="7174997" y="4113152"/>
            <a:ext cx="215900" cy="144462"/>
          </a:xfrm>
          <a:prstGeom prst="rect">
            <a:avLst/>
          </a:prstGeom>
        </p:spPr>
        <p:txBody>
          <a:bodyPr vert="horz" wrap="square" lIns="0" tIns="0" rIns="0" bIns="0" numCol="1" anchor="b" anchorCtr="0" compatLnSpc="1">
            <a:prstTxWarp prst="textNoShape">
              <a:avLst/>
            </a:prstTxWarp>
          </a:bodyPr>
          <a:lstStyle>
            <a:lvl1pPr>
              <a:defRPr sz="800">
                <a:solidFill>
                  <a:srgbClr val="000000"/>
                </a:solidFill>
                <a:latin typeface="+mj-lt"/>
              </a:defRPr>
            </a:lvl1pPr>
          </a:lstStyle>
          <a:p>
            <a:fld id="{AB4D0077-BF62-4615-B421-B126B085B149}" type="slidenum">
              <a:rPr lang="en-GB" smtClean="0"/>
              <a:pPr/>
              <a:t>‹N°›</a:t>
            </a:fld>
            <a:endParaRPr lang="en-GB" dirty="0"/>
          </a:p>
        </p:txBody>
      </p:sp>
      <p:sp>
        <p:nvSpPr>
          <p:cNvPr id="3" name="MSIPCMContentMarking" descr="{&quot;HashCode&quot;:-801326819,&quot;Placement&quot;:&quot;Footer&quot;,&quot;Top&quot;:313.010956,&quot;Left&quot;:0.0,&quot;SlideWidth&quot;:615,&quot;SlideHeight&quot;:345}">
            <a:extLst>
              <a:ext uri="{FF2B5EF4-FFF2-40B4-BE49-F238E27FC236}">
                <a16:creationId xmlns:a16="http://schemas.microsoft.com/office/drawing/2014/main" id="{49BE2415-E1B7-44E4-814C-82B48082C38D}"/>
              </a:ext>
            </a:extLst>
          </p:cNvPr>
          <p:cNvSpPr txBox="1"/>
          <p:nvPr userDrawn="1"/>
        </p:nvSpPr>
        <p:spPr bwMode="auto">
          <a:xfrm>
            <a:off x="0" y="3975239"/>
            <a:ext cx="1462023" cy="417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rtlCol="0" anchor="ctr" anchorCtr="1">
            <a:spAutoFit/>
          </a:bodyPr>
          <a:lstStyle/>
          <a:p>
            <a:pPr algn="l" eaLnBrk="1" hangingPunct="1">
              <a:spcBef>
                <a:spcPct val="0"/>
              </a:spcBef>
              <a:spcAft>
                <a:spcPct val="0"/>
              </a:spcAft>
            </a:pPr>
            <a:r>
              <a:rPr lang="fr-FR" sz="1000">
                <a:solidFill>
                  <a:srgbClr val="000000"/>
                </a:solidFill>
                <a:latin typeface="Calibri" panose="020F0502020204030204" pitchFamily="34" charset="0"/>
              </a:rPr>
              <a:t>
 Classification : Interne </a:t>
            </a:r>
            <a:endParaRPr lang="fr-FR" sz="1000" dirty="0" err="1">
              <a:solidFill>
                <a:srgbClr val="000000"/>
              </a:solidFill>
              <a:latin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886" r:id="rId1"/>
    <p:sldLayoutId id="2147483892" r:id="rId2"/>
    <p:sldLayoutId id="2147483887" r:id="rId3"/>
    <p:sldLayoutId id="2147483888" r:id="rId4"/>
    <p:sldLayoutId id="2147483893" r:id="rId5"/>
    <p:sldLayoutId id="2147483889" r:id="rId6"/>
    <p:sldLayoutId id="2147483890" r:id="rId7"/>
    <p:sldLayoutId id="2147483891" r:id="rId8"/>
    <p:sldLayoutId id="2147483895" r:id="rId9"/>
    <p:sldLayoutId id="2147483896" r:id="rId10"/>
  </p:sldLayoutIdLst>
  <p:hf hdr="0" ftr="0"/>
  <p:txStyles>
    <p:titleStyle>
      <a:lvl1pPr algn="ctr" defTabSz="696913" rtl="0" eaLnBrk="0" fontAlgn="base" hangingPunct="0">
        <a:spcBef>
          <a:spcPct val="0"/>
        </a:spcBef>
        <a:spcAft>
          <a:spcPct val="0"/>
        </a:spcAft>
        <a:defRPr sz="3400" kern="1200">
          <a:solidFill>
            <a:schemeClr val="tx1"/>
          </a:solidFill>
          <a:latin typeface="+mj-lt"/>
          <a:ea typeface="+mj-ea"/>
          <a:cs typeface="+mj-cs"/>
        </a:defRPr>
      </a:lvl1pPr>
      <a:lvl2pPr algn="ctr" defTabSz="696913" rtl="0" eaLnBrk="0" fontAlgn="base" hangingPunct="0">
        <a:spcBef>
          <a:spcPct val="0"/>
        </a:spcBef>
        <a:spcAft>
          <a:spcPct val="0"/>
        </a:spcAft>
        <a:defRPr sz="3400">
          <a:solidFill>
            <a:schemeClr val="tx1"/>
          </a:solidFill>
          <a:latin typeface="Source Sans Pro" pitchFamily="34" charset="0"/>
        </a:defRPr>
      </a:lvl2pPr>
      <a:lvl3pPr algn="ctr" defTabSz="696913" rtl="0" eaLnBrk="0" fontAlgn="base" hangingPunct="0">
        <a:spcBef>
          <a:spcPct val="0"/>
        </a:spcBef>
        <a:spcAft>
          <a:spcPct val="0"/>
        </a:spcAft>
        <a:defRPr sz="3400">
          <a:solidFill>
            <a:schemeClr val="tx1"/>
          </a:solidFill>
          <a:latin typeface="Source Sans Pro" pitchFamily="34" charset="0"/>
        </a:defRPr>
      </a:lvl3pPr>
      <a:lvl4pPr algn="ctr" defTabSz="696913" rtl="0" eaLnBrk="0" fontAlgn="base" hangingPunct="0">
        <a:spcBef>
          <a:spcPct val="0"/>
        </a:spcBef>
        <a:spcAft>
          <a:spcPct val="0"/>
        </a:spcAft>
        <a:defRPr sz="3400">
          <a:solidFill>
            <a:schemeClr val="tx1"/>
          </a:solidFill>
          <a:latin typeface="Source Sans Pro" pitchFamily="34" charset="0"/>
        </a:defRPr>
      </a:lvl4pPr>
      <a:lvl5pPr algn="ctr" defTabSz="696913" rtl="0" eaLnBrk="0" fontAlgn="base" hangingPunct="0">
        <a:spcBef>
          <a:spcPct val="0"/>
        </a:spcBef>
        <a:spcAft>
          <a:spcPct val="0"/>
        </a:spcAft>
        <a:defRPr sz="3400">
          <a:solidFill>
            <a:schemeClr val="tx1"/>
          </a:solidFill>
          <a:latin typeface="Source Sans Pro" pitchFamily="34" charset="0"/>
        </a:defRPr>
      </a:lvl5pPr>
      <a:lvl6pPr marL="457200" algn="ctr" defTabSz="696913" rtl="0" fontAlgn="base">
        <a:spcBef>
          <a:spcPct val="0"/>
        </a:spcBef>
        <a:spcAft>
          <a:spcPct val="0"/>
        </a:spcAft>
        <a:defRPr sz="3400">
          <a:solidFill>
            <a:schemeClr val="tx1"/>
          </a:solidFill>
          <a:latin typeface="Calibri" pitchFamily="34" charset="0"/>
        </a:defRPr>
      </a:lvl6pPr>
      <a:lvl7pPr marL="914400" algn="ctr" defTabSz="696913" rtl="0" fontAlgn="base">
        <a:spcBef>
          <a:spcPct val="0"/>
        </a:spcBef>
        <a:spcAft>
          <a:spcPct val="0"/>
        </a:spcAft>
        <a:defRPr sz="3400">
          <a:solidFill>
            <a:schemeClr val="tx1"/>
          </a:solidFill>
          <a:latin typeface="Calibri" pitchFamily="34" charset="0"/>
        </a:defRPr>
      </a:lvl7pPr>
      <a:lvl8pPr marL="1371600" algn="ctr" defTabSz="696913" rtl="0" fontAlgn="base">
        <a:spcBef>
          <a:spcPct val="0"/>
        </a:spcBef>
        <a:spcAft>
          <a:spcPct val="0"/>
        </a:spcAft>
        <a:defRPr sz="3400">
          <a:solidFill>
            <a:schemeClr val="tx1"/>
          </a:solidFill>
          <a:latin typeface="Calibri" pitchFamily="34" charset="0"/>
        </a:defRPr>
      </a:lvl8pPr>
      <a:lvl9pPr marL="1828800" algn="ctr" defTabSz="696913" rtl="0" fontAlgn="base">
        <a:spcBef>
          <a:spcPct val="0"/>
        </a:spcBef>
        <a:spcAft>
          <a:spcPct val="0"/>
        </a:spcAft>
        <a:defRPr sz="3400">
          <a:solidFill>
            <a:schemeClr val="tx1"/>
          </a:solidFill>
          <a:latin typeface="Calibri" pitchFamily="34" charset="0"/>
        </a:defRPr>
      </a:lvl9pPr>
    </p:titleStyle>
    <p:bodyStyle>
      <a:lvl1pPr marL="260350" indent="-260350" algn="l" defTabSz="696913" rtl="0" eaLnBrk="0" fontAlgn="base" hangingPunct="0">
        <a:spcBef>
          <a:spcPct val="20000"/>
        </a:spcBef>
        <a:spcAft>
          <a:spcPct val="0"/>
        </a:spcAft>
        <a:buFont typeface="Arial" charset="0"/>
        <a:buChar char="•"/>
        <a:defRPr sz="2400" kern="1200">
          <a:solidFill>
            <a:schemeClr val="tx1"/>
          </a:solidFill>
          <a:latin typeface="+mn-lt"/>
          <a:ea typeface="+mn-ea"/>
          <a:cs typeface="+mn-cs"/>
        </a:defRPr>
      </a:lvl1pPr>
      <a:lvl2pPr marL="565150" indent="-217488" algn="l" defTabSz="696913" rtl="0" eaLnBrk="0" fontAlgn="base" hangingPunct="0">
        <a:spcBef>
          <a:spcPct val="20000"/>
        </a:spcBef>
        <a:spcAft>
          <a:spcPct val="0"/>
        </a:spcAft>
        <a:buFont typeface="Arial" charset="0"/>
        <a:buChar char="–"/>
        <a:defRPr sz="2100" kern="1200">
          <a:solidFill>
            <a:schemeClr val="tx1"/>
          </a:solidFill>
          <a:latin typeface="+mn-lt"/>
          <a:ea typeface="+mn-ea"/>
          <a:cs typeface="+mn-cs"/>
        </a:defRPr>
      </a:lvl2pPr>
      <a:lvl3pPr marL="871538" indent="-173038" algn="l" defTabSz="696913" rtl="0" eaLnBrk="0" fontAlgn="base" hangingPunct="0">
        <a:spcBef>
          <a:spcPct val="20000"/>
        </a:spcBef>
        <a:spcAft>
          <a:spcPct val="0"/>
        </a:spcAft>
        <a:buFont typeface="Arial" charset="0"/>
        <a:buChar char="•"/>
        <a:defRPr kern="1200">
          <a:solidFill>
            <a:schemeClr val="tx1"/>
          </a:solidFill>
          <a:latin typeface="+mn-lt"/>
          <a:ea typeface="+mn-ea"/>
          <a:cs typeface="+mn-cs"/>
        </a:defRPr>
      </a:lvl3pPr>
      <a:lvl4pPr marL="1219200" indent="-173038" algn="l" defTabSz="696913" rtl="0" eaLnBrk="0" fontAlgn="base" hangingPunct="0">
        <a:spcBef>
          <a:spcPct val="20000"/>
        </a:spcBef>
        <a:spcAft>
          <a:spcPct val="0"/>
        </a:spcAft>
        <a:buFont typeface="Arial" charset="0"/>
        <a:buChar char="–"/>
        <a:defRPr sz="1500" kern="1200">
          <a:solidFill>
            <a:schemeClr val="tx1"/>
          </a:solidFill>
          <a:latin typeface="+mn-lt"/>
          <a:ea typeface="+mn-ea"/>
          <a:cs typeface="+mn-cs"/>
        </a:defRPr>
      </a:lvl4pPr>
      <a:lvl5pPr marL="1568450" indent="-173038" algn="l" defTabSz="696913" rtl="0" eaLnBrk="0" fontAlgn="base" hangingPunct="0">
        <a:spcBef>
          <a:spcPct val="20000"/>
        </a:spcBef>
        <a:spcAft>
          <a:spcPct val="0"/>
        </a:spcAft>
        <a:buFont typeface="Arial" charset="0"/>
        <a:buChar char="»"/>
        <a:defRPr sz="1500" kern="1200">
          <a:solidFill>
            <a:schemeClr val="tx1"/>
          </a:solidFill>
          <a:latin typeface="+mn-lt"/>
          <a:ea typeface="+mn-ea"/>
          <a:cs typeface="+mn-cs"/>
        </a:defRPr>
      </a:lvl5pPr>
      <a:lvl6pPr marL="1917634"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66295"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14955"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63616"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fr-FR"/>
      </a:defPPr>
      <a:lvl1pPr marL="0" algn="l" defTabSz="697321" rtl="0" eaLnBrk="1" latinLnBrk="0" hangingPunct="1">
        <a:defRPr sz="1400" kern="1200">
          <a:solidFill>
            <a:schemeClr val="tx1"/>
          </a:solidFill>
          <a:latin typeface="+mn-lt"/>
          <a:ea typeface="+mn-ea"/>
          <a:cs typeface="+mn-cs"/>
        </a:defRPr>
      </a:lvl1pPr>
      <a:lvl2pPr marL="348661" algn="l" defTabSz="697321" rtl="0" eaLnBrk="1" latinLnBrk="0" hangingPunct="1">
        <a:defRPr sz="1400" kern="1200">
          <a:solidFill>
            <a:schemeClr val="tx1"/>
          </a:solidFill>
          <a:latin typeface="+mn-lt"/>
          <a:ea typeface="+mn-ea"/>
          <a:cs typeface="+mn-cs"/>
        </a:defRPr>
      </a:lvl2pPr>
      <a:lvl3pPr marL="697321" algn="l" defTabSz="697321" rtl="0" eaLnBrk="1" latinLnBrk="0" hangingPunct="1">
        <a:defRPr sz="1400" kern="1200">
          <a:solidFill>
            <a:schemeClr val="tx1"/>
          </a:solidFill>
          <a:latin typeface="+mn-lt"/>
          <a:ea typeface="+mn-ea"/>
          <a:cs typeface="+mn-cs"/>
        </a:defRPr>
      </a:lvl3pPr>
      <a:lvl4pPr marL="1045982" algn="l" defTabSz="697321" rtl="0" eaLnBrk="1" latinLnBrk="0" hangingPunct="1">
        <a:defRPr sz="1400" kern="1200">
          <a:solidFill>
            <a:schemeClr val="tx1"/>
          </a:solidFill>
          <a:latin typeface="+mn-lt"/>
          <a:ea typeface="+mn-ea"/>
          <a:cs typeface="+mn-cs"/>
        </a:defRPr>
      </a:lvl4pPr>
      <a:lvl5pPr marL="1394643" algn="l" defTabSz="697321" rtl="0" eaLnBrk="1" latinLnBrk="0" hangingPunct="1">
        <a:defRPr sz="1400" kern="1200">
          <a:solidFill>
            <a:schemeClr val="tx1"/>
          </a:solidFill>
          <a:latin typeface="+mn-lt"/>
          <a:ea typeface="+mn-ea"/>
          <a:cs typeface="+mn-cs"/>
        </a:defRPr>
      </a:lvl5pPr>
      <a:lvl6pPr marL="1743304" algn="l" defTabSz="697321" rtl="0" eaLnBrk="1" latinLnBrk="0" hangingPunct="1">
        <a:defRPr sz="1400" kern="1200">
          <a:solidFill>
            <a:schemeClr val="tx1"/>
          </a:solidFill>
          <a:latin typeface="+mn-lt"/>
          <a:ea typeface="+mn-ea"/>
          <a:cs typeface="+mn-cs"/>
        </a:defRPr>
      </a:lvl6pPr>
      <a:lvl7pPr marL="2091964" algn="l" defTabSz="697321" rtl="0" eaLnBrk="1" latinLnBrk="0" hangingPunct="1">
        <a:defRPr sz="1400" kern="1200">
          <a:solidFill>
            <a:schemeClr val="tx1"/>
          </a:solidFill>
          <a:latin typeface="+mn-lt"/>
          <a:ea typeface="+mn-ea"/>
          <a:cs typeface="+mn-cs"/>
        </a:defRPr>
      </a:lvl7pPr>
      <a:lvl8pPr marL="2440625" algn="l" defTabSz="697321" rtl="0" eaLnBrk="1" latinLnBrk="0" hangingPunct="1">
        <a:defRPr sz="1400" kern="1200">
          <a:solidFill>
            <a:schemeClr val="tx1"/>
          </a:solidFill>
          <a:latin typeface="+mn-lt"/>
          <a:ea typeface="+mn-ea"/>
          <a:cs typeface="+mn-cs"/>
        </a:defRPr>
      </a:lvl8pPr>
      <a:lvl9pPr marL="2789286" algn="l" defTabSz="697321"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 Id="rId5" Type="http://schemas.openxmlformats.org/officeDocument/2006/relationships/slide" Target="slide16.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slide" Target="slide41.xml"/><Relationship Id="rId4" Type="http://schemas.openxmlformats.org/officeDocument/2006/relationships/slide" Target="slide49.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confluence.axa.com/confluence/pages/viewpage.action?pageId=133385202"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slide" Target="slide3.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8" Type="http://schemas.openxmlformats.org/officeDocument/2006/relationships/image" Target="../media/image44.wmf"/><Relationship Id="rId3" Type="http://schemas.openxmlformats.org/officeDocument/2006/relationships/package" Target="../embeddings/Microsoft_Excel_Worksheet.xlsx"/><Relationship Id="rId7" Type="http://schemas.openxmlformats.org/officeDocument/2006/relationships/oleObject" Target="../embeddings/Microsoft_Excel_97-2003_Worksheet.xls"/><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3.wmf"/><Relationship Id="rId5" Type="http://schemas.openxmlformats.org/officeDocument/2006/relationships/oleObject" Target="../embeddings/oleObject1.bin"/><Relationship Id="rId4" Type="http://schemas.openxmlformats.org/officeDocument/2006/relationships/image" Target="../media/image42.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slide" Target="slide41.xml"/><Relationship Id="rId3" Type="http://schemas.openxmlformats.org/officeDocument/2006/relationships/slide" Target="slide7.xml"/><Relationship Id="rId7" Type="http://schemas.openxmlformats.org/officeDocument/2006/relationships/slide" Target="slide4.xml"/><Relationship Id="rId12" Type="http://schemas.openxmlformats.org/officeDocument/2006/relationships/slide" Target="slide49.xml"/><Relationship Id="rId2" Type="http://schemas.openxmlformats.org/officeDocument/2006/relationships/slide" Target="slide75.xml"/><Relationship Id="rId1" Type="http://schemas.openxmlformats.org/officeDocument/2006/relationships/slideLayout" Target="../slideLayouts/slideLayout2.xml"/><Relationship Id="rId6" Type="http://schemas.openxmlformats.org/officeDocument/2006/relationships/slide" Target="slide71.xml"/><Relationship Id="rId11" Type="http://schemas.openxmlformats.org/officeDocument/2006/relationships/slide" Target="slide87.xml"/><Relationship Id="rId5" Type="http://schemas.openxmlformats.org/officeDocument/2006/relationships/slide" Target="slide16.xml"/><Relationship Id="rId10" Type="http://schemas.openxmlformats.org/officeDocument/2006/relationships/slide" Target="slide67.xml"/><Relationship Id="rId4" Type="http://schemas.openxmlformats.org/officeDocument/2006/relationships/slide" Target="slide79.xml"/><Relationship Id="rId9" Type="http://schemas.openxmlformats.org/officeDocument/2006/relationships/slide" Target="slide83.xml"/><Relationship Id="rId14" Type="http://schemas.openxmlformats.org/officeDocument/2006/relationships/slide" Target="slide9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svg"/></Relationships>
</file>

<file path=ppt/slides/_rels/slide4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hyperlink" Target="https://docs.getxray.app/display/XRAY/Parameterized+Tests#ParameterizedTests-Datasets"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emf"/><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6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6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7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3" Type="http://schemas.openxmlformats.org/officeDocument/2006/relationships/hyperlink" Target="https://confluence.axa-fr.intraxa/x/NoWXBw" TargetMode="External"/><Relationship Id="rId2" Type="http://schemas.openxmlformats.org/officeDocument/2006/relationships/image" Target="../media/image102.png"/><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06.png"/><Relationship Id="rId4" Type="http://schemas.openxmlformats.org/officeDocument/2006/relationships/image" Target="../media/image105.png"/></Relationships>
</file>

<file path=ppt/slides/_rels/slide7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7.png"/><Relationship Id="rId1" Type="http://schemas.openxmlformats.org/officeDocument/2006/relationships/slideLayout" Target="../slideLayouts/slideLayout9.xml"/><Relationship Id="rId4" Type="http://schemas.openxmlformats.org/officeDocument/2006/relationships/image" Target="../media/image108.png"/></Relationships>
</file>

<file path=ppt/slides/_rels/slide7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slide" Target="slide18.xml"/><Relationship Id="rId4" Type="http://schemas.openxmlformats.org/officeDocument/2006/relationships/image" Target="../media/image111.png"/></Relationships>
</file>

<file path=ppt/slides/_rels/slide8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8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19.png"/><Relationship Id="rId4" Type="http://schemas.openxmlformats.org/officeDocument/2006/relationships/image" Target="../media/image118.png"/></Relationships>
</file>

<file path=ppt/slides/_rels/slide8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hyperlink" Target="https://ajir.axa-fr.intraxa/secure/Dashboard.jspa?selectPageId=47402" TargetMode="External"/><Relationship Id="rId4" Type="http://schemas.openxmlformats.org/officeDocument/2006/relationships/image" Target="../media/image20.png"/></Relationships>
</file>

<file path=ppt/slides/_rels/slide8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9.xml"/><Relationship Id="rId6" Type="http://schemas.openxmlformats.org/officeDocument/2006/relationships/hyperlink" Target="https://confluence.axa.com/confluence/pages/viewpage.action?pageId=62215445" TargetMode="External"/><Relationship Id="rId5" Type="http://schemas.openxmlformats.org/officeDocument/2006/relationships/image" Target="../media/image20.png"/><Relationship Id="rId4" Type="http://schemas.openxmlformats.org/officeDocument/2006/relationships/image" Target="../media/image125.png"/></Relationships>
</file>

<file path=ppt/slides/_rels/slide8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27.emf"/></Relationships>
</file>

<file path=ppt/slides/_rels/slide8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9.xml"/><Relationship Id="rId4" Type="http://schemas.openxmlformats.org/officeDocument/2006/relationships/image" Target="../media/image13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slide" Target="slide24.xml"/><Relationship Id="rId5" Type="http://schemas.openxmlformats.org/officeDocument/2006/relationships/image" Target="../media/image135.png"/><Relationship Id="rId4" Type="http://schemas.openxmlformats.org/officeDocument/2006/relationships/image" Target="../media/image1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object 3"/>
          <p:cNvSpPr txBox="1">
            <a:spLocks noChangeArrowheads="1"/>
          </p:cNvSpPr>
          <p:nvPr/>
        </p:nvSpPr>
        <p:spPr bwMode="auto">
          <a:xfrm>
            <a:off x="435505" y="1401250"/>
            <a:ext cx="6941078" cy="160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indent="898525" algn="ctr" eaLnBrk="1" hangingPunct="1">
              <a:lnSpc>
                <a:spcPct val="78000"/>
              </a:lnSpc>
            </a:pPr>
            <a:r>
              <a:rPr lang="fr-FR" sz="4400" b="1" dirty="0">
                <a:solidFill>
                  <a:schemeClr val="bg1"/>
                </a:solidFill>
                <a:cs typeface="Times New Roman" pitchFamily="18" charset="0"/>
              </a:rPr>
              <a:t>Manuel de </a:t>
            </a:r>
            <a:br>
              <a:rPr lang="fr-FR" sz="4400" b="1" dirty="0">
                <a:solidFill>
                  <a:schemeClr val="bg1"/>
                </a:solidFill>
                <a:cs typeface="Times New Roman" pitchFamily="18" charset="0"/>
              </a:rPr>
            </a:br>
            <a:r>
              <a:rPr lang="fr-FR" sz="4400" b="1" dirty="0">
                <a:solidFill>
                  <a:schemeClr val="bg1"/>
                </a:solidFill>
                <a:cs typeface="Times New Roman" pitchFamily="18" charset="0"/>
              </a:rPr>
              <a:t>prise en main rapide </a:t>
            </a:r>
            <a:br>
              <a:rPr lang="fr-FR" sz="4400" b="1" dirty="0">
                <a:solidFill>
                  <a:schemeClr val="bg1"/>
                </a:solidFill>
                <a:cs typeface="Times New Roman" pitchFamily="18" charset="0"/>
              </a:rPr>
            </a:br>
            <a:r>
              <a:rPr lang="fr-FR" sz="4400" b="1" dirty="0">
                <a:solidFill>
                  <a:schemeClr val="bg1"/>
                </a:solidFill>
                <a:cs typeface="Times New Roman" pitchFamily="18" charset="0"/>
              </a:rPr>
              <a:t>Xray</a:t>
            </a:r>
          </a:p>
        </p:txBody>
      </p:sp>
      <p:sp>
        <p:nvSpPr>
          <p:cNvPr id="2" name="ZoneTexte 1">
            <a:extLst>
              <a:ext uri="{FF2B5EF4-FFF2-40B4-BE49-F238E27FC236}">
                <a16:creationId xmlns:a16="http://schemas.microsoft.com/office/drawing/2014/main" id="{8EE69DA6-AB65-47F1-B587-2775D787CAEA}"/>
              </a:ext>
            </a:extLst>
          </p:cNvPr>
          <p:cNvSpPr txBox="1"/>
          <p:nvPr/>
        </p:nvSpPr>
        <p:spPr bwMode="auto">
          <a:xfrm>
            <a:off x="172196" y="3984129"/>
            <a:ext cx="6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eaLnBrk="1" hangingPunct="1"/>
            <a:endParaRPr lang="fr-FR" sz="1600" dirty="0">
              <a:highlight>
                <a:srgbClr val="FFFF00"/>
              </a:highlight>
              <a:latin typeface="Source Sans Pro"/>
              <a:ea typeface="Source Sans Pro"/>
              <a:cs typeface="Arial"/>
            </a:endParaRPr>
          </a:p>
        </p:txBody>
      </p:sp>
      <p:sp>
        <p:nvSpPr>
          <p:cNvPr id="3" name="Rectangle 2">
            <a:extLst>
              <a:ext uri="{FF2B5EF4-FFF2-40B4-BE49-F238E27FC236}">
                <a16:creationId xmlns:a16="http://schemas.microsoft.com/office/drawing/2014/main" id="{CE5CF04C-FA2F-4AE8-BBFC-D4E3C329B4B4}"/>
              </a:ext>
            </a:extLst>
          </p:cNvPr>
          <p:cNvSpPr/>
          <p:nvPr/>
        </p:nvSpPr>
        <p:spPr>
          <a:xfrm>
            <a:off x="4490198" y="3477278"/>
            <a:ext cx="3251551" cy="646331"/>
          </a:xfrm>
          <a:prstGeom prst="rect">
            <a:avLst/>
          </a:prstGeom>
        </p:spPr>
        <p:txBody>
          <a:bodyPr wrap="square" lIns="91440" tIns="45720" rIns="91440" bIns="45720" anchor="t">
            <a:spAutoFit/>
          </a:bodyPr>
          <a:lstStyle/>
          <a:p>
            <a:r>
              <a:rPr lang="fr-FR" sz="900" b="1" dirty="0">
                <a:solidFill>
                  <a:schemeClr val="bg1"/>
                </a:solidFill>
                <a:latin typeface="Calibri"/>
                <a:ea typeface="Times New Roman" panose="02020603050405020304" pitchFamily="18" charset="0"/>
                <a:cs typeface="Arial"/>
              </a:rPr>
              <a:t>Auteurs </a:t>
            </a:r>
            <a:r>
              <a:rPr lang="fr-FR" sz="900" dirty="0">
                <a:solidFill>
                  <a:schemeClr val="bg1"/>
                </a:solidFill>
                <a:latin typeface="Calibri"/>
                <a:ea typeface="Times New Roman" panose="02020603050405020304" pitchFamily="18" charset="0"/>
                <a:cs typeface="Arial"/>
              </a:rPr>
              <a:t>: </a:t>
            </a:r>
            <a:br>
              <a:rPr lang="fr-FR" sz="900" dirty="0">
                <a:latin typeface="Calibri"/>
                <a:ea typeface="Times New Roman" panose="02020603050405020304" pitchFamily="18" charset="0"/>
                <a:cs typeface="Arial"/>
              </a:rPr>
            </a:br>
            <a:r>
              <a:rPr lang="fr-FR" sz="900" dirty="0">
                <a:solidFill>
                  <a:schemeClr val="bg1"/>
                </a:solidFill>
                <a:latin typeface="Calibri"/>
                <a:ea typeface="Times New Roman" panose="02020603050405020304" pitchFamily="18" charset="0"/>
                <a:cs typeface="Arial"/>
              </a:rPr>
              <a:t>. Référents </a:t>
            </a:r>
            <a:r>
              <a:rPr lang="fr-FR" sz="900" dirty="0" err="1">
                <a:solidFill>
                  <a:schemeClr val="bg1"/>
                </a:solidFill>
                <a:latin typeface="Calibri"/>
                <a:ea typeface="Times New Roman" panose="02020603050405020304" pitchFamily="18" charset="0"/>
                <a:cs typeface="Arial"/>
              </a:rPr>
              <a:t>Xray</a:t>
            </a:r>
            <a:r>
              <a:rPr lang="fr-FR" sz="900" dirty="0">
                <a:solidFill>
                  <a:schemeClr val="bg1"/>
                </a:solidFill>
                <a:latin typeface="Calibri"/>
                <a:ea typeface="Times New Roman" panose="02020603050405020304" pitchFamily="18" charset="0"/>
                <a:cs typeface="Arial"/>
              </a:rPr>
              <a:t> : Elisabeth CARBONELL, </a:t>
            </a:r>
            <a:r>
              <a:rPr lang="fr-FR" sz="900" dirty="0">
                <a:solidFill>
                  <a:schemeClr val="bg1"/>
                </a:solidFill>
                <a:latin typeface="Calibri"/>
                <a:cs typeface="Arial"/>
              </a:rPr>
              <a:t>Steeve FERRAND, Enrico GUAZZINI, </a:t>
            </a:r>
            <a:r>
              <a:rPr lang="fr-FR" sz="900" dirty="0">
                <a:solidFill>
                  <a:schemeClr val="bg1"/>
                </a:solidFill>
                <a:latin typeface="Calibri"/>
                <a:ea typeface="Times New Roman" panose="02020603050405020304" pitchFamily="18" charset="0"/>
                <a:cs typeface="Arial"/>
              </a:rPr>
              <a:t>Mohamed KONE,</a:t>
            </a:r>
            <a:r>
              <a:rPr lang="fr-FR" sz="900" dirty="0">
                <a:solidFill>
                  <a:schemeClr val="bg1"/>
                </a:solidFill>
                <a:latin typeface="Calibri"/>
                <a:cs typeface="Arial"/>
              </a:rPr>
              <a:t> </a:t>
            </a:r>
            <a:r>
              <a:rPr lang="fr-FR" sz="900" dirty="0">
                <a:solidFill>
                  <a:schemeClr val="bg1"/>
                </a:solidFill>
                <a:latin typeface="Calibri"/>
                <a:ea typeface="Times New Roman" panose="02020603050405020304" pitchFamily="18" charset="0"/>
                <a:cs typeface="Arial"/>
              </a:rPr>
              <a:t>Meriem LOUZGANI, Amine SEKOUTI </a:t>
            </a:r>
            <a:br>
              <a:rPr lang="fr-FR" sz="900" dirty="0">
                <a:latin typeface="Calibri"/>
                <a:ea typeface="Times New Roman" panose="02020603050405020304" pitchFamily="18" charset="0"/>
                <a:cs typeface="Arial"/>
              </a:rPr>
            </a:br>
            <a:r>
              <a:rPr lang="fr-FR" sz="900" dirty="0">
                <a:solidFill>
                  <a:schemeClr val="bg1"/>
                </a:solidFill>
                <a:latin typeface="Calibri"/>
                <a:ea typeface="Times New Roman" panose="02020603050405020304" pitchFamily="18" charset="0"/>
                <a:cs typeface="Arial"/>
              </a:rPr>
              <a:t>. Référents </a:t>
            </a:r>
            <a:r>
              <a:rPr lang="fr-FR" sz="900" dirty="0" err="1">
                <a:solidFill>
                  <a:schemeClr val="bg1"/>
                </a:solidFill>
                <a:latin typeface="Calibri"/>
                <a:ea typeface="Times New Roman" panose="02020603050405020304" pitchFamily="18" charset="0"/>
                <a:cs typeface="Arial"/>
              </a:rPr>
              <a:t>Xray</a:t>
            </a:r>
            <a:r>
              <a:rPr lang="fr-FR" sz="900" dirty="0">
                <a:solidFill>
                  <a:schemeClr val="bg1"/>
                </a:solidFill>
                <a:latin typeface="Calibri"/>
                <a:ea typeface="Times New Roman" panose="02020603050405020304" pitchFamily="18" charset="0"/>
                <a:cs typeface="Arial"/>
              </a:rPr>
              <a:t> IAGT : </a:t>
            </a:r>
            <a:r>
              <a:rPr lang="fr-FR" sz="900" dirty="0">
                <a:solidFill>
                  <a:schemeClr val="bg1"/>
                </a:solidFill>
                <a:latin typeface="Calibri"/>
                <a:cs typeface="Calibri"/>
              </a:rPr>
              <a:t>Etienne </a:t>
            </a:r>
            <a:r>
              <a:rPr lang="fr-FR" sz="900" dirty="0">
                <a:solidFill>
                  <a:schemeClr val="bg1"/>
                </a:solidFill>
                <a:latin typeface="Calibri"/>
                <a:cs typeface="Arial"/>
              </a:rPr>
              <a:t>DUFOUR, Louis LUCIANI</a:t>
            </a:r>
          </a:p>
        </p:txBody>
      </p:sp>
      <p:sp>
        <p:nvSpPr>
          <p:cNvPr id="6" name="Rectangle 5">
            <a:extLst>
              <a:ext uri="{FF2B5EF4-FFF2-40B4-BE49-F238E27FC236}">
                <a16:creationId xmlns:a16="http://schemas.microsoft.com/office/drawing/2014/main" id="{FD8D098F-D750-44B4-A643-CA036BF71241}"/>
              </a:ext>
            </a:extLst>
          </p:cNvPr>
          <p:cNvSpPr/>
          <p:nvPr/>
        </p:nvSpPr>
        <p:spPr>
          <a:xfrm>
            <a:off x="505592" y="3445612"/>
            <a:ext cx="1129778" cy="400110"/>
          </a:xfrm>
          <a:prstGeom prst="rect">
            <a:avLst/>
          </a:prstGeom>
        </p:spPr>
        <p:txBody>
          <a:bodyPr wrap="square" lIns="91440" tIns="45720" rIns="91440" bIns="45720" anchor="t">
            <a:spAutoFit/>
          </a:bodyPr>
          <a:lstStyle/>
          <a:p>
            <a:r>
              <a:rPr lang="fr-FR" sz="1000" b="1" dirty="0">
                <a:solidFill>
                  <a:schemeClr val="bg1"/>
                </a:solidFill>
                <a:latin typeface="Calibri"/>
                <a:cs typeface="Arial"/>
              </a:rPr>
              <a:t>Version V 2.0</a:t>
            </a:r>
            <a:endParaRPr lang="fr-FR" sz="1000" b="1" dirty="0">
              <a:solidFill>
                <a:schemeClr val="bg1"/>
              </a:solidFill>
            </a:endParaRPr>
          </a:p>
          <a:p>
            <a:r>
              <a:rPr lang="fr-FR" sz="1000" b="1" dirty="0">
                <a:solidFill>
                  <a:schemeClr val="bg1"/>
                </a:solidFill>
                <a:latin typeface="Calibri"/>
                <a:cs typeface="Arial"/>
              </a:rPr>
              <a:t>21 avril 2022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F0FA92-C92A-4FEA-9B50-EE821AB65BB2}"/>
              </a:ext>
            </a:extLst>
          </p:cNvPr>
          <p:cNvSpPr>
            <a:spLocks noGrp="1"/>
          </p:cNvSpPr>
          <p:nvPr>
            <p:ph type="title"/>
          </p:nvPr>
        </p:nvSpPr>
        <p:spPr/>
        <p:txBody>
          <a:bodyPr/>
          <a:lstStyle/>
          <a:p>
            <a:r>
              <a:rPr lang="fr-FR" dirty="0"/>
              <a:t>Structure de la bibliothèque de tests (2/5)</a:t>
            </a:r>
          </a:p>
        </p:txBody>
      </p:sp>
      <p:sp>
        <p:nvSpPr>
          <p:cNvPr id="3" name="Espace réservé du texte 2">
            <a:extLst>
              <a:ext uri="{FF2B5EF4-FFF2-40B4-BE49-F238E27FC236}">
                <a16:creationId xmlns:a16="http://schemas.microsoft.com/office/drawing/2014/main" id="{97FA6439-611D-4BA2-B8C9-6CE18A9350E3}"/>
              </a:ext>
            </a:extLst>
          </p:cNvPr>
          <p:cNvSpPr>
            <a:spLocks noGrp="1"/>
          </p:cNvSpPr>
          <p:nvPr>
            <p:ph type="body" sz="quarter" idx="11"/>
          </p:nvPr>
        </p:nvSpPr>
        <p:spPr>
          <a:xfrm>
            <a:off x="199915" y="640090"/>
            <a:ext cx="7535282" cy="243859"/>
          </a:xfrm>
        </p:spPr>
        <p:txBody>
          <a:bodyPr/>
          <a:lstStyle/>
          <a:p>
            <a:r>
              <a:rPr lang="fr-FR" sz="1400" dirty="0"/>
              <a:t>Cas d’une squad</a:t>
            </a:r>
          </a:p>
        </p:txBody>
      </p:sp>
      <p:sp>
        <p:nvSpPr>
          <p:cNvPr id="5" name="Espace réservé du numéro de diapositive 4">
            <a:extLst>
              <a:ext uri="{FF2B5EF4-FFF2-40B4-BE49-F238E27FC236}">
                <a16:creationId xmlns:a16="http://schemas.microsoft.com/office/drawing/2014/main" id="{149940E8-08B7-46B8-A557-16FD31ADADE9}"/>
              </a:ext>
            </a:extLst>
          </p:cNvPr>
          <p:cNvSpPr>
            <a:spLocks noGrp="1"/>
          </p:cNvSpPr>
          <p:nvPr>
            <p:ph type="sldNum" sz="quarter" idx="4"/>
          </p:nvPr>
        </p:nvSpPr>
        <p:spPr>
          <a:xfrm>
            <a:off x="6791154" y="4117725"/>
            <a:ext cx="1822821" cy="184999"/>
          </a:xfrm>
        </p:spPr>
        <p:txBody>
          <a:bodyPr/>
          <a:lstStyle/>
          <a:p>
            <a:fld id="{020670D4-8CC5-4DC6-A0B0-09498D4F9660}" type="slidenum">
              <a:rPr lang="fr-FR" smtClean="0"/>
              <a:t>10</a:t>
            </a:fld>
            <a:endParaRPr lang="fr-FR" dirty="0"/>
          </a:p>
        </p:txBody>
      </p:sp>
      <p:sp>
        <p:nvSpPr>
          <p:cNvPr id="10" name="ZoneTexte 9">
            <a:extLst>
              <a:ext uri="{FF2B5EF4-FFF2-40B4-BE49-F238E27FC236}">
                <a16:creationId xmlns:a16="http://schemas.microsoft.com/office/drawing/2014/main" id="{177C5CAD-505D-4BC7-B26C-D4CD854DAC2F}"/>
              </a:ext>
            </a:extLst>
          </p:cNvPr>
          <p:cNvSpPr txBox="1"/>
          <p:nvPr/>
        </p:nvSpPr>
        <p:spPr bwMode="auto">
          <a:xfrm>
            <a:off x="355601" y="1339355"/>
            <a:ext cx="246653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eaLnBrk="1" hangingPunct="1"/>
            <a:r>
              <a:rPr lang="fr-FR" sz="1000" dirty="0">
                <a:latin typeface="Source Sans Pro" pitchFamily="34" charset="0"/>
              </a:rPr>
              <a:t>Le </a:t>
            </a:r>
            <a:r>
              <a:rPr lang="fr-FR" sz="1000" b="1" dirty="0">
                <a:solidFill>
                  <a:srgbClr val="FF0000"/>
                </a:solidFill>
                <a:latin typeface="Source Sans Pro" pitchFamily="34" charset="0"/>
              </a:rPr>
              <a:t>référentiel de TNR </a:t>
            </a:r>
            <a:r>
              <a:rPr lang="fr-FR" sz="1000" dirty="0">
                <a:latin typeface="Source Sans Pro" pitchFamily="34" charset="0"/>
              </a:rPr>
              <a:t>contient l’ensemble des </a:t>
            </a:r>
            <a:r>
              <a:rPr lang="fr-FR" sz="1000" b="1" dirty="0">
                <a:latin typeface="Source Sans Pro" pitchFamily="34" charset="0"/>
              </a:rPr>
              <a:t>cas de test de régression de la squad</a:t>
            </a:r>
            <a:r>
              <a:rPr lang="fr-FR" sz="1000" dirty="0">
                <a:latin typeface="Source Sans Pro" pitchFamily="34" charset="0"/>
              </a:rPr>
              <a:t>.</a:t>
            </a:r>
          </a:p>
          <a:p>
            <a:pPr eaLnBrk="1" hangingPunct="1"/>
            <a:r>
              <a:rPr lang="fr-FR" sz="1000" dirty="0">
                <a:latin typeface="Source Sans Pro" pitchFamily="34" charset="0"/>
              </a:rPr>
              <a:t>Il est composé de </a:t>
            </a:r>
            <a:r>
              <a:rPr lang="fr-FR" sz="1000" b="1" dirty="0">
                <a:latin typeface="Source Sans Pro" pitchFamily="34" charset="0"/>
              </a:rPr>
              <a:t>3 dossiers principaux  </a:t>
            </a:r>
            <a:r>
              <a:rPr lang="fr-FR" sz="1000" dirty="0">
                <a:latin typeface="Source Sans Pro" pitchFamily="34" charset="0"/>
              </a:rPr>
              <a:t>:  </a:t>
            </a:r>
            <a:br>
              <a:rPr lang="fr-FR" sz="1000" dirty="0">
                <a:latin typeface="Source Sans Pro" pitchFamily="34" charset="0"/>
              </a:rPr>
            </a:br>
            <a:r>
              <a:rPr lang="fr-FR" sz="1000" dirty="0">
                <a:latin typeface="Source Sans Pro" pitchFamily="34" charset="0"/>
              </a:rPr>
              <a:t>. Test des Fonctionnalités Métier.</a:t>
            </a:r>
            <a:br>
              <a:rPr lang="fr-FR" sz="1000" dirty="0">
                <a:latin typeface="Source Sans Pro" pitchFamily="34" charset="0"/>
              </a:rPr>
            </a:br>
            <a:r>
              <a:rPr lang="fr-FR" sz="1000" dirty="0">
                <a:latin typeface="Source Sans Pro" pitchFamily="34" charset="0"/>
              </a:rPr>
              <a:t>. Tests de bout en bout</a:t>
            </a:r>
            <a:br>
              <a:rPr lang="fr-FR" sz="1000" dirty="0">
                <a:latin typeface="Source Sans Pro" pitchFamily="34" charset="0"/>
              </a:rPr>
            </a:br>
            <a:r>
              <a:rPr lang="fr-FR" sz="1000" dirty="0">
                <a:latin typeface="Source Sans Pro" pitchFamily="34" charset="0"/>
              </a:rPr>
              <a:t>. Tests de parcours clé</a:t>
            </a:r>
          </a:p>
        </p:txBody>
      </p:sp>
      <p:sp>
        <p:nvSpPr>
          <p:cNvPr id="27" name="Rectangle : coins arrondis 26">
            <a:extLst>
              <a:ext uri="{FF2B5EF4-FFF2-40B4-BE49-F238E27FC236}">
                <a16:creationId xmlns:a16="http://schemas.microsoft.com/office/drawing/2014/main" id="{8EFAADED-6573-434C-82D2-FABDE80168AD}"/>
              </a:ext>
            </a:extLst>
          </p:cNvPr>
          <p:cNvSpPr/>
          <p:nvPr/>
        </p:nvSpPr>
        <p:spPr>
          <a:xfrm>
            <a:off x="6036318" y="92667"/>
            <a:ext cx="1698879" cy="248956"/>
          </a:xfrm>
          <a:prstGeom prst="roundRect">
            <a:avLst/>
          </a:prstGeom>
          <a:solidFill>
            <a:srgbClr val="FFC000"/>
          </a:solidFill>
          <a:ln>
            <a:solidFill>
              <a:srgbClr val="027180"/>
            </a:solidFill>
          </a:ln>
        </p:spPr>
        <p:txBody>
          <a:bodyPr rtlCol="0" anchor="ctr"/>
          <a:lstStyle/>
          <a:p>
            <a:pPr algn="ctr" eaLnBrk="1" hangingPunct="1"/>
            <a:r>
              <a:rPr lang="fr-FR" sz="1000" dirty="0">
                <a:solidFill>
                  <a:srgbClr val="027180"/>
                </a:solidFill>
                <a:latin typeface="+mj-lt"/>
              </a:rPr>
              <a:t>Actualisé Xray 6 / avril 2022</a:t>
            </a:r>
          </a:p>
        </p:txBody>
      </p:sp>
      <p:pic>
        <p:nvPicPr>
          <p:cNvPr id="8" name="Image 7">
            <a:extLst>
              <a:ext uri="{FF2B5EF4-FFF2-40B4-BE49-F238E27FC236}">
                <a16:creationId xmlns:a16="http://schemas.microsoft.com/office/drawing/2014/main" id="{E123C534-91F6-4BA5-B097-8B7771C2986D}"/>
              </a:ext>
            </a:extLst>
          </p:cNvPr>
          <p:cNvPicPr>
            <a:picLocks noChangeAspect="1"/>
          </p:cNvPicPr>
          <p:nvPr/>
        </p:nvPicPr>
        <p:blipFill>
          <a:blip r:embed="rId2"/>
          <a:stretch>
            <a:fillRect/>
          </a:stretch>
        </p:blipFill>
        <p:spPr>
          <a:xfrm>
            <a:off x="3212212" y="1046815"/>
            <a:ext cx="2898099" cy="2431738"/>
          </a:xfrm>
          <a:prstGeom prst="rect">
            <a:avLst/>
          </a:prstGeom>
          <a:ln w="28575">
            <a:solidFill>
              <a:schemeClr val="accent1"/>
            </a:solidFill>
          </a:ln>
        </p:spPr>
      </p:pic>
      <p:sp>
        <p:nvSpPr>
          <p:cNvPr id="15" name="Rectangle 14">
            <a:extLst>
              <a:ext uri="{FF2B5EF4-FFF2-40B4-BE49-F238E27FC236}">
                <a16:creationId xmlns:a16="http://schemas.microsoft.com/office/drawing/2014/main" id="{AEE31236-FE64-4240-B062-D77114E8CEF7}"/>
              </a:ext>
            </a:extLst>
          </p:cNvPr>
          <p:cNvSpPr/>
          <p:nvPr/>
        </p:nvSpPr>
        <p:spPr>
          <a:xfrm>
            <a:off x="3314221" y="1375410"/>
            <a:ext cx="2717770" cy="996475"/>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5" name="Rectangle 24">
            <a:extLst>
              <a:ext uri="{FF2B5EF4-FFF2-40B4-BE49-F238E27FC236}">
                <a16:creationId xmlns:a16="http://schemas.microsoft.com/office/drawing/2014/main" id="{19B8AD30-FA2F-4C3A-869B-0040BD2ECF4C}"/>
              </a:ext>
            </a:extLst>
          </p:cNvPr>
          <p:cNvSpPr/>
          <p:nvPr/>
        </p:nvSpPr>
        <p:spPr>
          <a:xfrm>
            <a:off x="3313613" y="2373203"/>
            <a:ext cx="2717770" cy="277680"/>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6" name="Rectangle 25">
            <a:extLst>
              <a:ext uri="{FF2B5EF4-FFF2-40B4-BE49-F238E27FC236}">
                <a16:creationId xmlns:a16="http://schemas.microsoft.com/office/drawing/2014/main" id="{C66C6905-4AEF-4555-AA4C-2F1E7AE1A5CD}"/>
              </a:ext>
            </a:extLst>
          </p:cNvPr>
          <p:cNvSpPr/>
          <p:nvPr/>
        </p:nvSpPr>
        <p:spPr>
          <a:xfrm>
            <a:off x="3316869" y="2647712"/>
            <a:ext cx="2717770" cy="758724"/>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601986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F0FA92-C92A-4FEA-9B50-EE821AB65BB2}"/>
              </a:ext>
            </a:extLst>
          </p:cNvPr>
          <p:cNvSpPr>
            <a:spLocks noGrp="1"/>
          </p:cNvSpPr>
          <p:nvPr>
            <p:ph type="title"/>
          </p:nvPr>
        </p:nvSpPr>
        <p:spPr/>
        <p:txBody>
          <a:bodyPr/>
          <a:lstStyle/>
          <a:p>
            <a:r>
              <a:rPr lang="fr-FR" dirty="0"/>
              <a:t>Structure de la bibliothèque de tests (3/5)</a:t>
            </a:r>
          </a:p>
        </p:txBody>
      </p:sp>
      <p:sp>
        <p:nvSpPr>
          <p:cNvPr id="3" name="Espace réservé du texte 2">
            <a:extLst>
              <a:ext uri="{FF2B5EF4-FFF2-40B4-BE49-F238E27FC236}">
                <a16:creationId xmlns:a16="http://schemas.microsoft.com/office/drawing/2014/main" id="{97FA6439-611D-4BA2-B8C9-6CE18A9350E3}"/>
              </a:ext>
            </a:extLst>
          </p:cNvPr>
          <p:cNvSpPr>
            <a:spLocks noGrp="1"/>
          </p:cNvSpPr>
          <p:nvPr>
            <p:ph type="body" sz="quarter" idx="11"/>
          </p:nvPr>
        </p:nvSpPr>
        <p:spPr>
          <a:xfrm>
            <a:off x="199915" y="640090"/>
            <a:ext cx="7535282" cy="243859"/>
          </a:xfrm>
        </p:spPr>
        <p:txBody>
          <a:bodyPr/>
          <a:lstStyle/>
          <a:p>
            <a:r>
              <a:rPr lang="fr-FR" sz="1400" dirty="0"/>
              <a:t>Cas d’une squad</a:t>
            </a:r>
          </a:p>
        </p:txBody>
      </p:sp>
      <p:sp>
        <p:nvSpPr>
          <p:cNvPr id="5" name="Espace réservé du numéro de diapositive 4">
            <a:extLst>
              <a:ext uri="{FF2B5EF4-FFF2-40B4-BE49-F238E27FC236}">
                <a16:creationId xmlns:a16="http://schemas.microsoft.com/office/drawing/2014/main" id="{149940E8-08B7-46B8-A557-16FD31ADADE9}"/>
              </a:ext>
            </a:extLst>
          </p:cNvPr>
          <p:cNvSpPr>
            <a:spLocks noGrp="1"/>
          </p:cNvSpPr>
          <p:nvPr>
            <p:ph type="sldNum" sz="quarter" idx="4"/>
          </p:nvPr>
        </p:nvSpPr>
        <p:spPr>
          <a:xfrm>
            <a:off x="6791154" y="4117725"/>
            <a:ext cx="1822821" cy="184999"/>
          </a:xfrm>
        </p:spPr>
        <p:txBody>
          <a:bodyPr/>
          <a:lstStyle/>
          <a:p>
            <a:fld id="{020670D4-8CC5-4DC6-A0B0-09498D4F9660}" type="slidenum">
              <a:rPr lang="fr-FR" smtClean="0"/>
              <a:t>11</a:t>
            </a:fld>
            <a:endParaRPr lang="fr-FR" dirty="0"/>
          </a:p>
        </p:txBody>
      </p:sp>
      <p:sp>
        <p:nvSpPr>
          <p:cNvPr id="10" name="ZoneTexte 9">
            <a:extLst>
              <a:ext uri="{FF2B5EF4-FFF2-40B4-BE49-F238E27FC236}">
                <a16:creationId xmlns:a16="http://schemas.microsoft.com/office/drawing/2014/main" id="{177C5CAD-505D-4BC7-B26C-D4CD854DAC2F}"/>
              </a:ext>
            </a:extLst>
          </p:cNvPr>
          <p:cNvSpPr txBox="1"/>
          <p:nvPr/>
        </p:nvSpPr>
        <p:spPr bwMode="auto">
          <a:xfrm>
            <a:off x="387098" y="1192786"/>
            <a:ext cx="3245103" cy="2616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eaLnBrk="1" hangingPunct="1"/>
            <a:r>
              <a:rPr lang="fr-FR" sz="1000" dirty="0">
                <a:latin typeface="Source Sans Pro" pitchFamily="34" charset="0"/>
              </a:rPr>
              <a:t>Le dossier « </a:t>
            </a:r>
            <a:r>
              <a:rPr lang="fr-FR" sz="1000" b="1" dirty="0">
                <a:solidFill>
                  <a:srgbClr val="FF0000"/>
                </a:solidFill>
                <a:latin typeface="Source Sans Pro" pitchFamily="34" charset="0"/>
              </a:rPr>
              <a:t>Version en cours </a:t>
            </a:r>
            <a:r>
              <a:rPr lang="fr-FR" sz="1000" dirty="0">
                <a:latin typeface="Source Sans Pro" pitchFamily="34" charset="0"/>
              </a:rPr>
              <a:t>» contient l’ensemble des </a:t>
            </a:r>
            <a:r>
              <a:rPr lang="fr-FR" sz="1000" b="1" dirty="0">
                <a:latin typeface="Source Sans Pro" pitchFamily="34" charset="0"/>
              </a:rPr>
              <a:t>cas de test de la prochaine version qui sera livrée en production</a:t>
            </a:r>
            <a:r>
              <a:rPr lang="fr-FR" sz="1000" dirty="0">
                <a:latin typeface="Source Sans Pro" pitchFamily="34" charset="0"/>
              </a:rPr>
              <a:t>.</a:t>
            </a:r>
          </a:p>
          <a:p>
            <a:pPr eaLnBrk="1" hangingPunct="1"/>
            <a:endParaRPr lang="fr-FR" sz="1000" dirty="0">
              <a:latin typeface="Source Sans Pro" pitchFamily="34" charset="0"/>
            </a:endParaRPr>
          </a:p>
          <a:p>
            <a:pPr eaLnBrk="1" hangingPunct="1"/>
            <a:r>
              <a:rPr lang="fr-FR" sz="1000" dirty="0">
                <a:latin typeface="Source Sans Pro" pitchFamily="34" charset="0"/>
              </a:rPr>
              <a:t>Il est composé de </a:t>
            </a:r>
            <a:r>
              <a:rPr lang="fr-FR" sz="1000" b="1" dirty="0">
                <a:latin typeface="Source Sans Pro" pitchFamily="34" charset="0"/>
              </a:rPr>
              <a:t>3 dossiers principaux  </a:t>
            </a:r>
            <a:r>
              <a:rPr lang="fr-FR" sz="1000" dirty="0">
                <a:latin typeface="Source Sans Pro" pitchFamily="34" charset="0"/>
              </a:rPr>
              <a:t>:  </a:t>
            </a:r>
            <a:br>
              <a:rPr lang="fr-FR" sz="1000" dirty="0">
                <a:latin typeface="Source Sans Pro" pitchFamily="34" charset="0"/>
              </a:rPr>
            </a:br>
            <a:r>
              <a:rPr lang="fr-FR" sz="1000" dirty="0">
                <a:latin typeface="Source Sans Pro" pitchFamily="34" charset="0"/>
              </a:rPr>
              <a:t>. </a:t>
            </a:r>
            <a:r>
              <a:rPr lang="fr-FR" sz="1000" b="1" dirty="0">
                <a:latin typeface="Source Sans Pro" pitchFamily="34" charset="0"/>
              </a:rPr>
              <a:t>Tests de pair test </a:t>
            </a:r>
            <a:r>
              <a:rPr lang="fr-FR" sz="1000" dirty="0">
                <a:latin typeface="Source Sans Pro" pitchFamily="34" charset="0"/>
              </a:rPr>
              <a:t>: autant de dossiers que d’US et TS</a:t>
            </a:r>
            <a:br>
              <a:rPr lang="fr-FR" sz="1000" dirty="0">
                <a:latin typeface="Source Sans Pro" pitchFamily="34" charset="0"/>
              </a:rPr>
            </a:br>
            <a:r>
              <a:rPr lang="fr-FR" sz="1000" dirty="0">
                <a:latin typeface="Source Sans Pro" pitchFamily="34" charset="0"/>
              </a:rPr>
              <a:t>. </a:t>
            </a:r>
            <a:r>
              <a:rPr lang="fr-FR" sz="1000" b="1" dirty="0">
                <a:latin typeface="Source Sans Pro" pitchFamily="34" charset="0"/>
              </a:rPr>
              <a:t>Tests de recette </a:t>
            </a:r>
            <a:r>
              <a:rPr lang="fr-FR" sz="1000" dirty="0">
                <a:latin typeface="Source Sans Pro" pitchFamily="34" charset="0"/>
              </a:rPr>
              <a:t>: pour les tests de MMF (autant de </a:t>
            </a:r>
            <a:r>
              <a:rPr lang="fr-FR" sz="1000" dirty="0" err="1">
                <a:latin typeface="Source Sans Pro" pitchFamily="34" charset="0"/>
              </a:rPr>
              <a:t>dossie</a:t>
            </a:r>
            <a:r>
              <a:rPr lang="fr-FR" sz="1000" dirty="0">
                <a:latin typeface="Source Sans Pro" pitchFamily="34" charset="0"/>
              </a:rPr>
              <a:t> que  de MMF) et les tests de bout en bout de recette</a:t>
            </a:r>
            <a:br>
              <a:rPr lang="fr-FR" sz="1000" dirty="0">
                <a:latin typeface="Source Sans Pro" pitchFamily="34" charset="0"/>
              </a:rPr>
            </a:br>
            <a:r>
              <a:rPr lang="fr-FR" sz="1000" dirty="0">
                <a:latin typeface="Source Sans Pro" pitchFamily="34" charset="0"/>
              </a:rPr>
              <a:t>. </a:t>
            </a:r>
            <a:r>
              <a:rPr lang="fr-FR" sz="1000" b="1" dirty="0">
                <a:latin typeface="Source Sans Pro" pitchFamily="34" charset="0"/>
              </a:rPr>
              <a:t>Tests Non fonctionnels </a:t>
            </a:r>
            <a:r>
              <a:rPr lang="fr-FR" sz="1000" dirty="0">
                <a:latin typeface="Source Sans Pro" pitchFamily="34" charset="0"/>
              </a:rPr>
              <a:t>(autant de dossier que de types de tests)</a:t>
            </a:r>
            <a:br>
              <a:rPr lang="fr-FR" sz="1000" dirty="0">
                <a:latin typeface="Source Sans Pro" pitchFamily="34" charset="0"/>
              </a:rPr>
            </a:br>
            <a:br>
              <a:rPr lang="fr-FR" sz="1000" dirty="0">
                <a:latin typeface="Source Sans Pro" pitchFamily="34" charset="0"/>
              </a:rPr>
            </a:br>
            <a:r>
              <a:rPr lang="fr-FR" sz="1000" dirty="0">
                <a:latin typeface="Source Sans Pro" pitchFamily="34" charset="0"/>
              </a:rPr>
              <a:t>Le dossier des </a:t>
            </a:r>
            <a:r>
              <a:rPr lang="fr-FR" sz="1000" b="1" dirty="0">
                <a:latin typeface="Source Sans Pro" pitchFamily="34" charset="0"/>
              </a:rPr>
              <a:t>tests non fonctionnels </a:t>
            </a:r>
            <a:r>
              <a:rPr lang="fr-FR" sz="1000" dirty="0">
                <a:latin typeface="Source Sans Pro" pitchFamily="34" charset="0"/>
              </a:rPr>
              <a:t>est organisé par : </a:t>
            </a:r>
          </a:p>
          <a:p>
            <a:pPr eaLnBrk="1" hangingPunct="1"/>
            <a:r>
              <a:rPr lang="fr-FR" sz="1000" dirty="0">
                <a:latin typeface="Source Sans Pro" pitchFamily="34" charset="0"/>
              </a:rPr>
              <a:t>. Tests de performance</a:t>
            </a:r>
            <a:br>
              <a:rPr lang="fr-FR" sz="1000" dirty="0">
                <a:latin typeface="Source Sans Pro" pitchFamily="34" charset="0"/>
              </a:rPr>
            </a:br>
            <a:r>
              <a:rPr lang="fr-FR" sz="1000" dirty="0">
                <a:latin typeface="Source Sans Pro" pitchFamily="34" charset="0"/>
              </a:rPr>
              <a:t>. Tests de résilience (avec autant de dossiers que de patterns à tester)</a:t>
            </a:r>
          </a:p>
          <a:p>
            <a:pPr eaLnBrk="1" hangingPunct="1"/>
            <a:r>
              <a:rPr lang="fr-FR" sz="1000" dirty="0">
                <a:latin typeface="Source Sans Pro" pitchFamily="34" charset="0"/>
              </a:rPr>
              <a:t>. Tests de sécurité (pour les tests effectués par la Guilde de Test)</a:t>
            </a:r>
          </a:p>
          <a:p>
            <a:pPr eaLnBrk="1" hangingPunct="1"/>
            <a:endParaRPr lang="fr-FR" sz="1000" dirty="0">
              <a:latin typeface="Source Sans Pro" pitchFamily="34" charset="0"/>
            </a:endParaRPr>
          </a:p>
        </p:txBody>
      </p:sp>
      <p:sp>
        <p:nvSpPr>
          <p:cNvPr id="27" name="Rectangle : coins arrondis 26">
            <a:extLst>
              <a:ext uri="{FF2B5EF4-FFF2-40B4-BE49-F238E27FC236}">
                <a16:creationId xmlns:a16="http://schemas.microsoft.com/office/drawing/2014/main" id="{8EFAADED-6573-434C-82D2-FABDE80168AD}"/>
              </a:ext>
            </a:extLst>
          </p:cNvPr>
          <p:cNvSpPr/>
          <p:nvPr/>
        </p:nvSpPr>
        <p:spPr>
          <a:xfrm>
            <a:off x="3324868" y="3941105"/>
            <a:ext cx="1698879" cy="248956"/>
          </a:xfrm>
          <a:prstGeom prst="roundRect">
            <a:avLst/>
          </a:prstGeom>
          <a:solidFill>
            <a:srgbClr val="FFC000"/>
          </a:solidFill>
          <a:ln>
            <a:solidFill>
              <a:srgbClr val="027180"/>
            </a:solidFill>
          </a:ln>
        </p:spPr>
        <p:txBody>
          <a:bodyPr rtlCol="0" anchor="ctr"/>
          <a:lstStyle/>
          <a:p>
            <a:pPr algn="ctr" eaLnBrk="1" hangingPunct="1"/>
            <a:r>
              <a:rPr lang="fr-FR" sz="1000" dirty="0">
                <a:solidFill>
                  <a:srgbClr val="027180"/>
                </a:solidFill>
                <a:latin typeface="+mj-lt"/>
              </a:rPr>
              <a:t>Actualisé Xray 6 / avril 2022</a:t>
            </a:r>
          </a:p>
        </p:txBody>
      </p:sp>
      <p:pic>
        <p:nvPicPr>
          <p:cNvPr id="6" name="Image 5">
            <a:extLst>
              <a:ext uri="{FF2B5EF4-FFF2-40B4-BE49-F238E27FC236}">
                <a16:creationId xmlns:a16="http://schemas.microsoft.com/office/drawing/2014/main" id="{395EF0C9-0DA9-4AB3-8545-5EE53C228100}"/>
              </a:ext>
            </a:extLst>
          </p:cNvPr>
          <p:cNvPicPr>
            <a:picLocks noChangeAspect="1"/>
          </p:cNvPicPr>
          <p:nvPr/>
        </p:nvPicPr>
        <p:blipFill>
          <a:blip r:embed="rId2"/>
          <a:stretch>
            <a:fillRect/>
          </a:stretch>
        </p:blipFill>
        <p:spPr>
          <a:xfrm>
            <a:off x="5423694" y="0"/>
            <a:ext cx="1859687" cy="4392613"/>
          </a:xfrm>
          <a:prstGeom prst="rect">
            <a:avLst/>
          </a:prstGeom>
          <a:ln w="28575">
            <a:solidFill>
              <a:schemeClr val="accent1"/>
            </a:solidFill>
          </a:ln>
        </p:spPr>
      </p:pic>
      <p:sp>
        <p:nvSpPr>
          <p:cNvPr id="15" name="Rectangle 14">
            <a:extLst>
              <a:ext uri="{FF2B5EF4-FFF2-40B4-BE49-F238E27FC236}">
                <a16:creationId xmlns:a16="http://schemas.microsoft.com/office/drawing/2014/main" id="{AEE31236-FE64-4240-B062-D77114E8CEF7}"/>
              </a:ext>
            </a:extLst>
          </p:cNvPr>
          <p:cNvSpPr/>
          <p:nvPr/>
        </p:nvSpPr>
        <p:spPr>
          <a:xfrm>
            <a:off x="5423694" y="141852"/>
            <a:ext cx="1859687" cy="742097"/>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Rectangle 12">
            <a:extLst>
              <a:ext uri="{FF2B5EF4-FFF2-40B4-BE49-F238E27FC236}">
                <a16:creationId xmlns:a16="http://schemas.microsoft.com/office/drawing/2014/main" id="{50E39BB8-6C5D-44CF-A17E-3BA25F372741}"/>
              </a:ext>
            </a:extLst>
          </p:cNvPr>
          <p:cNvSpPr/>
          <p:nvPr/>
        </p:nvSpPr>
        <p:spPr>
          <a:xfrm>
            <a:off x="5423694" y="881428"/>
            <a:ext cx="1859687" cy="742097"/>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Rectangle 13">
            <a:extLst>
              <a:ext uri="{FF2B5EF4-FFF2-40B4-BE49-F238E27FC236}">
                <a16:creationId xmlns:a16="http://schemas.microsoft.com/office/drawing/2014/main" id="{2572952F-2667-4C45-990D-8BD6AB8DB6BA}"/>
              </a:ext>
            </a:extLst>
          </p:cNvPr>
          <p:cNvSpPr/>
          <p:nvPr/>
        </p:nvSpPr>
        <p:spPr>
          <a:xfrm>
            <a:off x="5420438" y="1631106"/>
            <a:ext cx="1859687" cy="2761507"/>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2553680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CE470C31-09CE-4E7D-A398-63BAC774BD8A}"/>
              </a:ext>
            </a:extLst>
          </p:cNvPr>
          <p:cNvPicPr>
            <a:picLocks noChangeAspect="1"/>
          </p:cNvPicPr>
          <p:nvPr/>
        </p:nvPicPr>
        <p:blipFill>
          <a:blip r:embed="rId2"/>
          <a:stretch>
            <a:fillRect/>
          </a:stretch>
        </p:blipFill>
        <p:spPr>
          <a:xfrm>
            <a:off x="3791459" y="1295769"/>
            <a:ext cx="2628391" cy="1596686"/>
          </a:xfrm>
          <a:prstGeom prst="rect">
            <a:avLst/>
          </a:prstGeom>
          <a:ln w="28575">
            <a:solidFill>
              <a:schemeClr val="accent1"/>
            </a:solidFill>
          </a:ln>
        </p:spPr>
      </p:pic>
      <p:sp>
        <p:nvSpPr>
          <p:cNvPr id="2" name="Titre 1">
            <a:extLst>
              <a:ext uri="{FF2B5EF4-FFF2-40B4-BE49-F238E27FC236}">
                <a16:creationId xmlns:a16="http://schemas.microsoft.com/office/drawing/2014/main" id="{C0F0FA92-C92A-4FEA-9B50-EE821AB65BB2}"/>
              </a:ext>
            </a:extLst>
          </p:cNvPr>
          <p:cNvSpPr>
            <a:spLocks noGrp="1"/>
          </p:cNvSpPr>
          <p:nvPr>
            <p:ph type="title"/>
          </p:nvPr>
        </p:nvSpPr>
        <p:spPr/>
        <p:txBody>
          <a:bodyPr/>
          <a:lstStyle/>
          <a:p>
            <a:r>
              <a:rPr lang="fr-FR" dirty="0"/>
              <a:t>Structure de la bibliothèque de tests (4/5)</a:t>
            </a:r>
          </a:p>
        </p:txBody>
      </p:sp>
      <p:sp>
        <p:nvSpPr>
          <p:cNvPr id="3" name="Espace réservé du texte 2">
            <a:extLst>
              <a:ext uri="{FF2B5EF4-FFF2-40B4-BE49-F238E27FC236}">
                <a16:creationId xmlns:a16="http://schemas.microsoft.com/office/drawing/2014/main" id="{97FA6439-611D-4BA2-B8C9-6CE18A9350E3}"/>
              </a:ext>
            </a:extLst>
          </p:cNvPr>
          <p:cNvSpPr>
            <a:spLocks noGrp="1"/>
          </p:cNvSpPr>
          <p:nvPr>
            <p:ph type="body" sz="quarter" idx="11"/>
          </p:nvPr>
        </p:nvSpPr>
        <p:spPr>
          <a:xfrm>
            <a:off x="199915" y="640090"/>
            <a:ext cx="7535282" cy="243859"/>
          </a:xfrm>
        </p:spPr>
        <p:txBody>
          <a:bodyPr/>
          <a:lstStyle/>
          <a:p>
            <a:r>
              <a:rPr lang="fr-FR" sz="1400" dirty="0"/>
              <a:t>Cas d’une squad</a:t>
            </a:r>
          </a:p>
        </p:txBody>
      </p:sp>
      <p:sp>
        <p:nvSpPr>
          <p:cNvPr id="5" name="Espace réservé du numéro de diapositive 4">
            <a:extLst>
              <a:ext uri="{FF2B5EF4-FFF2-40B4-BE49-F238E27FC236}">
                <a16:creationId xmlns:a16="http://schemas.microsoft.com/office/drawing/2014/main" id="{149940E8-08B7-46B8-A557-16FD31ADADE9}"/>
              </a:ext>
            </a:extLst>
          </p:cNvPr>
          <p:cNvSpPr>
            <a:spLocks noGrp="1"/>
          </p:cNvSpPr>
          <p:nvPr>
            <p:ph type="sldNum" sz="quarter" idx="4"/>
          </p:nvPr>
        </p:nvSpPr>
        <p:spPr>
          <a:xfrm>
            <a:off x="6791154" y="4117725"/>
            <a:ext cx="1822821" cy="184999"/>
          </a:xfrm>
        </p:spPr>
        <p:txBody>
          <a:bodyPr/>
          <a:lstStyle/>
          <a:p>
            <a:fld id="{020670D4-8CC5-4DC6-A0B0-09498D4F9660}" type="slidenum">
              <a:rPr lang="fr-FR" smtClean="0"/>
              <a:t>12</a:t>
            </a:fld>
            <a:endParaRPr lang="fr-FR" dirty="0"/>
          </a:p>
        </p:txBody>
      </p:sp>
      <p:sp>
        <p:nvSpPr>
          <p:cNvPr id="10" name="ZoneTexte 9">
            <a:extLst>
              <a:ext uri="{FF2B5EF4-FFF2-40B4-BE49-F238E27FC236}">
                <a16:creationId xmlns:a16="http://schemas.microsoft.com/office/drawing/2014/main" id="{177C5CAD-505D-4BC7-B26C-D4CD854DAC2F}"/>
              </a:ext>
            </a:extLst>
          </p:cNvPr>
          <p:cNvSpPr txBox="1"/>
          <p:nvPr/>
        </p:nvSpPr>
        <p:spPr bwMode="auto">
          <a:xfrm>
            <a:off x="336298" y="1770722"/>
            <a:ext cx="3245103"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eaLnBrk="1" hangingPunct="1"/>
            <a:r>
              <a:rPr lang="fr-FR" sz="1000" dirty="0">
                <a:latin typeface="Source Sans Pro" pitchFamily="34" charset="0"/>
              </a:rPr>
              <a:t>Le dossier « </a:t>
            </a:r>
            <a:r>
              <a:rPr lang="fr-FR" sz="1000" b="1" dirty="0">
                <a:solidFill>
                  <a:srgbClr val="FF0000"/>
                </a:solidFill>
                <a:latin typeface="Source Sans Pro" pitchFamily="34" charset="0"/>
              </a:rPr>
              <a:t>Version passées </a:t>
            </a:r>
            <a:r>
              <a:rPr lang="fr-FR" sz="1000" dirty="0">
                <a:latin typeface="Source Sans Pro" pitchFamily="34" charset="0"/>
              </a:rPr>
              <a:t>» permet d’historiser les </a:t>
            </a:r>
            <a:r>
              <a:rPr lang="fr-FR" sz="1000" b="1" dirty="0">
                <a:latin typeface="Source Sans Pro" pitchFamily="34" charset="0"/>
              </a:rPr>
              <a:t>cas de test des versions déjà mises en production</a:t>
            </a:r>
            <a:r>
              <a:rPr lang="fr-FR" sz="1000" dirty="0">
                <a:latin typeface="Source Sans Pro" pitchFamily="34" charset="0"/>
              </a:rPr>
              <a:t>.</a:t>
            </a:r>
          </a:p>
          <a:p>
            <a:pPr eaLnBrk="1" hangingPunct="1"/>
            <a:endParaRPr lang="fr-FR" sz="1000" dirty="0">
              <a:latin typeface="Source Sans Pro" pitchFamily="34" charset="0"/>
            </a:endParaRPr>
          </a:p>
          <a:p>
            <a:pPr eaLnBrk="1" hangingPunct="1"/>
            <a:r>
              <a:rPr lang="fr-FR" sz="1000" dirty="0">
                <a:latin typeface="Source Sans Pro" pitchFamily="34" charset="0"/>
              </a:rPr>
              <a:t>Pour chaque version, on retrouve les mêmes dossiers que pour la version en cours</a:t>
            </a:r>
            <a:r>
              <a:rPr lang="fr-FR" sz="1000" b="1" dirty="0">
                <a:latin typeface="Source Sans Pro" pitchFamily="34" charset="0"/>
              </a:rPr>
              <a:t> </a:t>
            </a:r>
            <a:r>
              <a:rPr lang="fr-FR" sz="1000" dirty="0">
                <a:latin typeface="Source Sans Pro" pitchFamily="34" charset="0"/>
              </a:rPr>
              <a:t>:  </a:t>
            </a:r>
            <a:br>
              <a:rPr lang="fr-FR" sz="1000" dirty="0">
                <a:latin typeface="Source Sans Pro" pitchFamily="34" charset="0"/>
              </a:rPr>
            </a:br>
            <a:r>
              <a:rPr lang="fr-FR" sz="1000" dirty="0">
                <a:latin typeface="Source Sans Pro" pitchFamily="34" charset="0"/>
              </a:rPr>
              <a:t>. </a:t>
            </a:r>
            <a:r>
              <a:rPr lang="fr-FR" sz="1000" b="1" dirty="0">
                <a:latin typeface="Source Sans Pro" pitchFamily="34" charset="0"/>
              </a:rPr>
              <a:t>Tests de pair test</a:t>
            </a:r>
            <a:br>
              <a:rPr lang="fr-FR" sz="1000" dirty="0">
                <a:latin typeface="Source Sans Pro" pitchFamily="34" charset="0"/>
              </a:rPr>
            </a:br>
            <a:r>
              <a:rPr lang="fr-FR" sz="1000" dirty="0">
                <a:latin typeface="Source Sans Pro" pitchFamily="34" charset="0"/>
              </a:rPr>
              <a:t>. </a:t>
            </a:r>
            <a:r>
              <a:rPr lang="fr-FR" sz="1000" b="1" dirty="0">
                <a:latin typeface="Source Sans Pro" pitchFamily="34" charset="0"/>
              </a:rPr>
              <a:t>Tests de recette</a:t>
            </a:r>
          </a:p>
          <a:p>
            <a:pPr eaLnBrk="1" hangingPunct="1"/>
            <a:r>
              <a:rPr lang="fr-FR" sz="1000" b="1" dirty="0">
                <a:latin typeface="Source Sans Pro" pitchFamily="34" charset="0"/>
              </a:rPr>
              <a:t>. Tests non fonctionnels</a:t>
            </a:r>
            <a:endParaRPr lang="fr-FR" sz="1000" dirty="0">
              <a:latin typeface="Source Sans Pro" pitchFamily="34" charset="0"/>
            </a:endParaRPr>
          </a:p>
        </p:txBody>
      </p:sp>
      <p:sp>
        <p:nvSpPr>
          <p:cNvPr id="27" name="Rectangle : coins arrondis 26">
            <a:extLst>
              <a:ext uri="{FF2B5EF4-FFF2-40B4-BE49-F238E27FC236}">
                <a16:creationId xmlns:a16="http://schemas.microsoft.com/office/drawing/2014/main" id="{8EFAADED-6573-434C-82D2-FABDE80168AD}"/>
              </a:ext>
            </a:extLst>
          </p:cNvPr>
          <p:cNvSpPr/>
          <p:nvPr/>
        </p:nvSpPr>
        <p:spPr>
          <a:xfrm>
            <a:off x="6036318" y="92667"/>
            <a:ext cx="1698879" cy="248956"/>
          </a:xfrm>
          <a:prstGeom prst="roundRect">
            <a:avLst/>
          </a:prstGeom>
          <a:solidFill>
            <a:srgbClr val="FFC000"/>
          </a:solidFill>
          <a:ln>
            <a:solidFill>
              <a:srgbClr val="027180"/>
            </a:solidFill>
          </a:ln>
        </p:spPr>
        <p:txBody>
          <a:bodyPr rtlCol="0" anchor="ctr"/>
          <a:lstStyle/>
          <a:p>
            <a:pPr algn="ctr" eaLnBrk="1" hangingPunct="1"/>
            <a:r>
              <a:rPr lang="fr-FR" sz="1000" dirty="0">
                <a:solidFill>
                  <a:srgbClr val="027180"/>
                </a:solidFill>
                <a:latin typeface="+mj-lt"/>
              </a:rPr>
              <a:t>Actualisé Xray 6 / avril 2022</a:t>
            </a:r>
          </a:p>
        </p:txBody>
      </p:sp>
      <p:sp>
        <p:nvSpPr>
          <p:cNvPr id="13" name="Rectangle 12">
            <a:extLst>
              <a:ext uri="{FF2B5EF4-FFF2-40B4-BE49-F238E27FC236}">
                <a16:creationId xmlns:a16="http://schemas.microsoft.com/office/drawing/2014/main" id="{50E39BB8-6C5D-44CF-A17E-3BA25F372741}"/>
              </a:ext>
            </a:extLst>
          </p:cNvPr>
          <p:cNvSpPr/>
          <p:nvPr/>
        </p:nvSpPr>
        <p:spPr>
          <a:xfrm>
            <a:off x="3791459" y="1611678"/>
            <a:ext cx="2628391" cy="858472"/>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Rectangle 15">
            <a:extLst>
              <a:ext uri="{FF2B5EF4-FFF2-40B4-BE49-F238E27FC236}">
                <a16:creationId xmlns:a16="http://schemas.microsoft.com/office/drawing/2014/main" id="{80EA8BEC-B11B-451E-8B87-D4FC0BE1EC76}"/>
              </a:ext>
            </a:extLst>
          </p:cNvPr>
          <p:cNvSpPr/>
          <p:nvPr/>
        </p:nvSpPr>
        <p:spPr>
          <a:xfrm>
            <a:off x="3791459" y="2463219"/>
            <a:ext cx="2628391" cy="236422"/>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150885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F0FA92-C92A-4FEA-9B50-EE821AB65BB2}"/>
              </a:ext>
            </a:extLst>
          </p:cNvPr>
          <p:cNvSpPr>
            <a:spLocks noGrp="1"/>
          </p:cNvSpPr>
          <p:nvPr>
            <p:ph type="title"/>
          </p:nvPr>
        </p:nvSpPr>
        <p:spPr/>
        <p:txBody>
          <a:bodyPr/>
          <a:lstStyle/>
          <a:p>
            <a:r>
              <a:rPr lang="fr-FR" dirty="0"/>
              <a:t>Structure de la bibliothèque de tests (5/5)</a:t>
            </a:r>
          </a:p>
        </p:txBody>
      </p:sp>
      <p:sp>
        <p:nvSpPr>
          <p:cNvPr id="3" name="Espace réservé du texte 2">
            <a:extLst>
              <a:ext uri="{FF2B5EF4-FFF2-40B4-BE49-F238E27FC236}">
                <a16:creationId xmlns:a16="http://schemas.microsoft.com/office/drawing/2014/main" id="{97FA6439-611D-4BA2-B8C9-6CE18A9350E3}"/>
              </a:ext>
            </a:extLst>
          </p:cNvPr>
          <p:cNvSpPr>
            <a:spLocks noGrp="1"/>
          </p:cNvSpPr>
          <p:nvPr>
            <p:ph type="body" sz="quarter" idx="11"/>
          </p:nvPr>
        </p:nvSpPr>
        <p:spPr>
          <a:xfrm>
            <a:off x="195331" y="503616"/>
            <a:ext cx="7535282" cy="243859"/>
          </a:xfrm>
        </p:spPr>
        <p:txBody>
          <a:bodyPr/>
          <a:lstStyle/>
          <a:p>
            <a:r>
              <a:rPr lang="fr-FR" dirty="0"/>
              <a:t>Cas « Mono tribu / Multi domaines / </a:t>
            </a:r>
            <a:r>
              <a:rPr lang="fr-FR" dirty="0" err="1"/>
              <a:t>multi-produits</a:t>
            </a:r>
            <a:r>
              <a:rPr lang="fr-FR" dirty="0"/>
              <a:t> / multi </a:t>
            </a:r>
            <a:r>
              <a:rPr lang="fr-FR" dirty="0" err="1"/>
              <a:t>squads</a:t>
            </a:r>
            <a:r>
              <a:rPr lang="fr-FR" dirty="0"/>
              <a:t> »</a:t>
            </a:r>
          </a:p>
        </p:txBody>
      </p:sp>
      <p:sp>
        <p:nvSpPr>
          <p:cNvPr id="5" name="Espace réservé du numéro de diapositive 4">
            <a:extLst>
              <a:ext uri="{FF2B5EF4-FFF2-40B4-BE49-F238E27FC236}">
                <a16:creationId xmlns:a16="http://schemas.microsoft.com/office/drawing/2014/main" id="{149940E8-08B7-46B8-A557-16FD31ADADE9}"/>
              </a:ext>
            </a:extLst>
          </p:cNvPr>
          <p:cNvSpPr>
            <a:spLocks noGrp="1"/>
          </p:cNvSpPr>
          <p:nvPr>
            <p:ph type="sldNum" sz="quarter" idx="4"/>
          </p:nvPr>
        </p:nvSpPr>
        <p:spPr>
          <a:xfrm>
            <a:off x="6791154" y="4117725"/>
            <a:ext cx="1822821" cy="184999"/>
          </a:xfrm>
        </p:spPr>
        <p:txBody>
          <a:bodyPr/>
          <a:lstStyle/>
          <a:p>
            <a:fld id="{020670D4-8CC5-4DC6-A0B0-09498D4F9660}" type="slidenum">
              <a:rPr lang="fr-FR" smtClean="0"/>
              <a:t>13</a:t>
            </a:fld>
            <a:endParaRPr lang="fr-FR"/>
          </a:p>
        </p:txBody>
      </p:sp>
      <p:sp>
        <p:nvSpPr>
          <p:cNvPr id="39" name="ZoneTexte 38">
            <a:extLst>
              <a:ext uri="{FF2B5EF4-FFF2-40B4-BE49-F238E27FC236}">
                <a16:creationId xmlns:a16="http://schemas.microsoft.com/office/drawing/2014/main" id="{F2EDBEB3-380F-4700-962C-DA956D6190A1}"/>
              </a:ext>
            </a:extLst>
          </p:cNvPr>
          <p:cNvSpPr txBox="1"/>
          <p:nvPr/>
        </p:nvSpPr>
        <p:spPr bwMode="auto">
          <a:xfrm>
            <a:off x="211459" y="1583155"/>
            <a:ext cx="1625332"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eaLnBrk="1" hangingPunct="1"/>
            <a:r>
              <a:rPr lang="fr-FR" sz="800" b="1" dirty="0">
                <a:solidFill>
                  <a:srgbClr val="FF0000"/>
                </a:solidFill>
                <a:latin typeface="Source Sans Pro" pitchFamily="34" charset="0"/>
              </a:rPr>
              <a:t>IMPORTANT : </a:t>
            </a:r>
            <a:r>
              <a:rPr lang="fr-FR" sz="800" dirty="0">
                <a:latin typeface="Source Sans Pro" pitchFamily="34" charset="0"/>
              </a:rPr>
              <a:t>un projet Test correspond à une tribu. De ce fait, il correspond à plusieurs domaines et plusieurs squads</a:t>
            </a:r>
          </a:p>
          <a:p>
            <a:pPr eaLnBrk="1" hangingPunct="1"/>
            <a:r>
              <a:rPr lang="fr-FR" sz="800" dirty="0">
                <a:latin typeface="Source Sans Pro" pitchFamily="34" charset="0"/>
              </a:rPr>
              <a:t>L’arborescence complète maximale d’un projet Test est comme suit .</a:t>
            </a:r>
          </a:p>
          <a:p>
            <a:pPr eaLnBrk="1" hangingPunct="1"/>
            <a:endParaRPr lang="fr-FR" sz="800" dirty="0">
              <a:latin typeface="Source Sans Pro" pitchFamily="34" charset="0"/>
            </a:endParaRPr>
          </a:p>
          <a:p>
            <a:pPr eaLnBrk="1" hangingPunct="1"/>
            <a:r>
              <a:rPr lang="fr-FR" sz="800" b="1" dirty="0">
                <a:solidFill>
                  <a:srgbClr val="FF0000"/>
                </a:solidFill>
                <a:latin typeface="Source Sans Pro" pitchFamily="34" charset="0"/>
              </a:rPr>
              <a:t>A SAVOIR </a:t>
            </a:r>
            <a:r>
              <a:rPr lang="fr-FR" sz="800" dirty="0">
                <a:latin typeface="Source Sans Pro" pitchFamily="34" charset="0"/>
              </a:rPr>
              <a:t>Optionnellement, on peut trouver un dossier TNR à chaque niveau (tribu, domaine, squad, projet/produit)</a:t>
            </a:r>
          </a:p>
        </p:txBody>
      </p:sp>
      <p:sp>
        <p:nvSpPr>
          <p:cNvPr id="44" name="Espace réservé du contenu 3">
            <a:extLst>
              <a:ext uri="{FF2B5EF4-FFF2-40B4-BE49-F238E27FC236}">
                <a16:creationId xmlns:a16="http://schemas.microsoft.com/office/drawing/2014/main" id="{88565C38-BE96-47AC-9BBD-60DA6D988A65}"/>
              </a:ext>
            </a:extLst>
          </p:cNvPr>
          <p:cNvSpPr txBox="1">
            <a:spLocks/>
          </p:cNvSpPr>
          <p:nvPr/>
        </p:nvSpPr>
        <p:spPr>
          <a:xfrm>
            <a:off x="4044762" y="1175638"/>
            <a:ext cx="3550660" cy="1147047"/>
          </a:xfrm>
          <a:prstGeom prst="rect">
            <a:avLst/>
          </a:prstGeom>
        </p:spPr>
        <p:txBody>
          <a:bodyPr/>
          <a:lstStyle>
            <a:lvl1pPr marL="260350" indent="-260350" algn="l" defTabSz="696913" rtl="0" eaLnBrk="0" fontAlgn="base" hangingPunct="0">
              <a:lnSpc>
                <a:spcPct val="100000"/>
              </a:lnSpc>
              <a:spcBef>
                <a:spcPct val="20000"/>
              </a:spcBef>
              <a:spcAft>
                <a:spcPct val="0"/>
              </a:spcAft>
              <a:buClr>
                <a:srgbClr val="027180"/>
              </a:buClr>
              <a:buSzPct val="85000"/>
              <a:buFont typeface="fleche_rond" pitchFamily="2" charset="0"/>
              <a:buChar char=""/>
              <a:defRPr sz="1400" kern="1200">
                <a:solidFill>
                  <a:schemeClr val="tx1"/>
                </a:solidFill>
                <a:latin typeface="+mj-lt"/>
                <a:ea typeface="+mn-ea"/>
                <a:cs typeface="+mn-cs"/>
              </a:defRPr>
            </a:lvl1pPr>
            <a:lvl2pPr marL="565150" indent="-217488" algn="l" defTabSz="696913" rtl="0" eaLnBrk="0" fontAlgn="base" hangingPunct="0">
              <a:lnSpc>
                <a:spcPct val="100000"/>
              </a:lnSpc>
              <a:spcBef>
                <a:spcPct val="20000"/>
              </a:spcBef>
              <a:spcAft>
                <a:spcPct val="0"/>
              </a:spcAft>
              <a:buClr>
                <a:srgbClr val="027180"/>
              </a:buClr>
              <a:buSzPct val="85000"/>
              <a:buFont typeface="fleche_rond" pitchFamily="2" charset="0"/>
              <a:buChar char=""/>
              <a:defRPr sz="1200" kern="1200">
                <a:solidFill>
                  <a:schemeClr val="tx1"/>
                </a:solidFill>
                <a:latin typeface="+mj-lt"/>
                <a:ea typeface="+mn-ea"/>
                <a:cs typeface="+mn-cs"/>
              </a:defRPr>
            </a:lvl2pPr>
            <a:lvl3pPr marL="808038" indent="-179388" algn="l" defTabSz="696913" rtl="0" eaLnBrk="0" fontAlgn="base" hangingPunct="0">
              <a:lnSpc>
                <a:spcPct val="100000"/>
              </a:lnSpc>
              <a:spcBef>
                <a:spcPct val="20000"/>
              </a:spcBef>
              <a:spcAft>
                <a:spcPct val="0"/>
              </a:spcAft>
              <a:buFont typeface="Source Sans Pro" pitchFamily="34" charset="0"/>
              <a:buChar char="–"/>
              <a:defRPr sz="1000" kern="1200">
                <a:solidFill>
                  <a:schemeClr val="tx1"/>
                </a:solidFill>
                <a:latin typeface="+mj-lt"/>
                <a:ea typeface="+mn-ea"/>
                <a:cs typeface="+mn-cs"/>
              </a:defRPr>
            </a:lvl3pPr>
            <a:lvl4pPr marL="896938" indent="-88900" algn="l" defTabSz="696913" rtl="0" eaLnBrk="0" fontAlgn="base" hangingPunct="0">
              <a:lnSpc>
                <a:spcPct val="100000"/>
              </a:lnSpc>
              <a:spcBef>
                <a:spcPct val="20000"/>
              </a:spcBef>
              <a:spcAft>
                <a:spcPct val="0"/>
              </a:spcAft>
              <a:buFont typeface="Source Sans Pro" pitchFamily="34" charset="0"/>
              <a:buChar char="•"/>
              <a:defRPr sz="800" kern="1200">
                <a:solidFill>
                  <a:schemeClr val="tx1"/>
                </a:solidFill>
                <a:latin typeface="+mj-lt"/>
                <a:ea typeface="+mn-ea"/>
                <a:cs typeface="+mn-cs"/>
              </a:defRPr>
            </a:lvl4pPr>
            <a:lvl5pPr marL="1074738" indent="-88900" algn="l" defTabSz="696913" rtl="0" eaLnBrk="0" fontAlgn="base" hangingPunct="0">
              <a:lnSpc>
                <a:spcPct val="100000"/>
              </a:lnSpc>
              <a:spcBef>
                <a:spcPct val="20000"/>
              </a:spcBef>
              <a:spcAft>
                <a:spcPct val="0"/>
              </a:spcAft>
              <a:buFont typeface="Source Sans Pro" pitchFamily="34" charset="0"/>
              <a:buChar char="&gt;"/>
              <a:defRPr sz="600" kern="1200">
                <a:solidFill>
                  <a:schemeClr val="tx1"/>
                </a:solidFill>
                <a:latin typeface="+mj-lt"/>
                <a:ea typeface="+mn-ea"/>
                <a:cs typeface="+mn-cs"/>
              </a:defRPr>
            </a:lvl5pPr>
            <a:lvl6pPr marL="1917634"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66295"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14955"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63616"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Font typeface="fleche_rond" pitchFamily="2" charset="0"/>
              <a:buNone/>
            </a:pPr>
            <a:endParaRPr lang="fr-FR"/>
          </a:p>
        </p:txBody>
      </p:sp>
      <p:sp>
        <p:nvSpPr>
          <p:cNvPr id="45" name="Rectangle 44">
            <a:extLst>
              <a:ext uri="{FF2B5EF4-FFF2-40B4-BE49-F238E27FC236}">
                <a16:creationId xmlns:a16="http://schemas.microsoft.com/office/drawing/2014/main" id="{7EB02E17-7AE2-4AB2-823A-5E015BB4855A}"/>
              </a:ext>
            </a:extLst>
          </p:cNvPr>
          <p:cNvSpPr/>
          <p:nvPr/>
        </p:nvSpPr>
        <p:spPr>
          <a:xfrm>
            <a:off x="5446365" y="1649914"/>
            <a:ext cx="1688731" cy="14954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indent="0">
              <a:buNone/>
            </a:pPr>
            <a:r>
              <a:rPr lang="fr-FR" sz="1100">
                <a:solidFill>
                  <a:schemeClr val="tx1"/>
                </a:solidFill>
              </a:rPr>
              <a:t>Il contient les exigences de toutes les </a:t>
            </a:r>
            <a:r>
              <a:rPr lang="fr-FR" sz="1100" err="1">
                <a:solidFill>
                  <a:schemeClr val="tx1"/>
                </a:solidFill>
              </a:rPr>
              <a:t>squads</a:t>
            </a:r>
            <a:r>
              <a:rPr lang="fr-FR" sz="1100">
                <a:solidFill>
                  <a:schemeClr val="tx1"/>
                </a:solidFill>
              </a:rPr>
              <a:t> de la tribu (i.e. de tous les projets Métiers) : US, MMF, Feature, TS, bug, actions, …</a:t>
            </a:r>
          </a:p>
        </p:txBody>
      </p:sp>
      <p:pic>
        <p:nvPicPr>
          <p:cNvPr id="7" name="Image 6">
            <a:extLst>
              <a:ext uri="{FF2B5EF4-FFF2-40B4-BE49-F238E27FC236}">
                <a16:creationId xmlns:a16="http://schemas.microsoft.com/office/drawing/2014/main" id="{B1BD2F78-3F68-48E9-ADA0-6C1AA693409F}"/>
              </a:ext>
            </a:extLst>
          </p:cNvPr>
          <p:cNvPicPr>
            <a:picLocks noChangeAspect="1"/>
          </p:cNvPicPr>
          <p:nvPr/>
        </p:nvPicPr>
        <p:blipFill>
          <a:blip r:embed="rId2"/>
          <a:stretch>
            <a:fillRect/>
          </a:stretch>
        </p:blipFill>
        <p:spPr>
          <a:xfrm>
            <a:off x="1989140" y="763497"/>
            <a:ext cx="3370851" cy="3579357"/>
          </a:xfrm>
          <a:prstGeom prst="rect">
            <a:avLst/>
          </a:prstGeom>
        </p:spPr>
      </p:pic>
      <p:sp>
        <p:nvSpPr>
          <p:cNvPr id="14" name="Rectangle 13">
            <a:extLst>
              <a:ext uri="{FF2B5EF4-FFF2-40B4-BE49-F238E27FC236}">
                <a16:creationId xmlns:a16="http://schemas.microsoft.com/office/drawing/2014/main" id="{31CEBA54-2CE4-46A9-93B5-8D156FBC43DD}"/>
              </a:ext>
            </a:extLst>
          </p:cNvPr>
          <p:cNvSpPr/>
          <p:nvPr/>
        </p:nvSpPr>
        <p:spPr>
          <a:xfrm>
            <a:off x="1984091" y="1065644"/>
            <a:ext cx="2443521" cy="3326969"/>
          </a:xfrm>
          <a:prstGeom prst="rect">
            <a:avLst/>
          </a:prstGeom>
          <a:noFill/>
          <a:ln>
            <a:solidFill>
              <a:srgbClr val="000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 typeface="fleche_rond" pitchFamily="2" charset="0"/>
              <a:buNone/>
            </a:pPr>
            <a:endParaRPr lang="fr-FR" sz="1100" dirty="0">
              <a:solidFill>
                <a:schemeClr val="tx1"/>
              </a:solidFill>
            </a:endParaRPr>
          </a:p>
        </p:txBody>
      </p:sp>
      <p:sp>
        <p:nvSpPr>
          <p:cNvPr id="15" name="Rectangle 14">
            <a:extLst>
              <a:ext uri="{FF2B5EF4-FFF2-40B4-BE49-F238E27FC236}">
                <a16:creationId xmlns:a16="http://schemas.microsoft.com/office/drawing/2014/main" id="{41D89D0B-D258-4994-8119-D6FBA7179538}"/>
              </a:ext>
            </a:extLst>
          </p:cNvPr>
          <p:cNvSpPr/>
          <p:nvPr/>
        </p:nvSpPr>
        <p:spPr>
          <a:xfrm>
            <a:off x="2124829" y="1485321"/>
            <a:ext cx="2300918" cy="1955192"/>
          </a:xfrm>
          <a:prstGeom prst="rect">
            <a:avLst/>
          </a:prstGeom>
          <a:noFill/>
          <a:ln>
            <a:solidFill>
              <a:srgbClr val="000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 typeface="fleche_rond" pitchFamily="2" charset="0"/>
              <a:buNone/>
            </a:pPr>
            <a:endParaRPr lang="fr-FR" sz="1100" dirty="0">
              <a:solidFill>
                <a:schemeClr val="tx1"/>
              </a:solidFill>
            </a:endParaRPr>
          </a:p>
        </p:txBody>
      </p:sp>
      <p:sp>
        <p:nvSpPr>
          <p:cNvPr id="16" name="Rectangle 15">
            <a:extLst>
              <a:ext uri="{FF2B5EF4-FFF2-40B4-BE49-F238E27FC236}">
                <a16:creationId xmlns:a16="http://schemas.microsoft.com/office/drawing/2014/main" id="{7E79755D-50D0-4A23-80D5-059C02EB6B9C}"/>
              </a:ext>
            </a:extLst>
          </p:cNvPr>
          <p:cNvSpPr/>
          <p:nvPr/>
        </p:nvSpPr>
        <p:spPr>
          <a:xfrm>
            <a:off x="2134493" y="3440513"/>
            <a:ext cx="2300918" cy="955846"/>
          </a:xfrm>
          <a:prstGeom prst="rect">
            <a:avLst/>
          </a:prstGeom>
          <a:noFill/>
          <a:ln>
            <a:solidFill>
              <a:srgbClr val="000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 typeface="fleche_rond" pitchFamily="2" charset="0"/>
              <a:buNone/>
            </a:pPr>
            <a:endParaRPr lang="fr-FR" sz="1100" dirty="0">
              <a:solidFill>
                <a:schemeClr val="tx1"/>
              </a:solidFill>
            </a:endParaRPr>
          </a:p>
        </p:txBody>
      </p:sp>
      <p:sp>
        <p:nvSpPr>
          <p:cNvPr id="17" name="Rectangle 16">
            <a:extLst>
              <a:ext uri="{FF2B5EF4-FFF2-40B4-BE49-F238E27FC236}">
                <a16:creationId xmlns:a16="http://schemas.microsoft.com/office/drawing/2014/main" id="{ED14107B-BD34-41CE-92EE-430B32BCE6F0}"/>
              </a:ext>
            </a:extLst>
          </p:cNvPr>
          <p:cNvSpPr/>
          <p:nvPr/>
        </p:nvSpPr>
        <p:spPr>
          <a:xfrm>
            <a:off x="2328760" y="1804143"/>
            <a:ext cx="2089188" cy="1632624"/>
          </a:xfrm>
          <a:prstGeom prst="rect">
            <a:avLst/>
          </a:prstGeom>
          <a:noFill/>
          <a:ln>
            <a:solidFill>
              <a:srgbClr val="000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 typeface="fleche_rond" pitchFamily="2" charset="0"/>
              <a:buNone/>
            </a:pPr>
            <a:endParaRPr lang="fr-FR" sz="1100" dirty="0">
              <a:solidFill>
                <a:schemeClr val="tx1"/>
              </a:solidFill>
            </a:endParaRPr>
          </a:p>
        </p:txBody>
      </p:sp>
      <p:sp>
        <p:nvSpPr>
          <p:cNvPr id="18" name="Rectangle 17">
            <a:extLst>
              <a:ext uri="{FF2B5EF4-FFF2-40B4-BE49-F238E27FC236}">
                <a16:creationId xmlns:a16="http://schemas.microsoft.com/office/drawing/2014/main" id="{F9F215F5-61F6-4D6A-BA33-9A87609DD6A3}"/>
              </a:ext>
            </a:extLst>
          </p:cNvPr>
          <p:cNvSpPr/>
          <p:nvPr/>
        </p:nvSpPr>
        <p:spPr>
          <a:xfrm>
            <a:off x="2539268" y="2012995"/>
            <a:ext cx="1878679" cy="691809"/>
          </a:xfrm>
          <a:prstGeom prst="rect">
            <a:avLst/>
          </a:prstGeom>
          <a:noFill/>
          <a:ln>
            <a:solidFill>
              <a:srgbClr val="000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 typeface="fleche_rond" pitchFamily="2" charset="0"/>
              <a:buNone/>
            </a:pPr>
            <a:endParaRPr lang="fr-FR" sz="1100" dirty="0">
              <a:solidFill>
                <a:schemeClr val="tx1"/>
              </a:solidFill>
            </a:endParaRPr>
          </a:p>
        </p:txBody>
      </p:sp>
      <p:sp>
        <p:nvSpPr>
          <p:cNvPr id="19" name="Rectangle 18">
            <a:extLst>
              <a:ext uri="{FF2B5EF4-FFF2-40B4-BE49-F238E27FC236}">
                <a16:creationId xmlns:a16="http://schemas.microsoft.com/office/drawing/2014/main" id="{6996E519-B1A1-497D-A572-B94140C60128}"/>
              </a:ext>
            </a:extLst>
          </p:cNvPr>
          <p:cNvSpPr/>
          <p:nvPr/>
        </p:nvSpPr>
        <p:spPr>
          <a:xfrm>
            <a:off x="2539268" y="2705911"/>
            <a:ext cx="1878679" cy="730856"/>
          </a:xfrm>
          <a:prstGeom prst="rect">
            <a:avLst/>
          </a:prstGeom>
          <a:noFill/>
          <a:ln>
            <a:solidFill>
              <a:srgbClr val="000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 typeface="fleche_rond" pitchFamily="2" charset="0"/>
              <a:buNone/>
            </a:pPr>
            <a:endParaRPr lang="fr-FR" sz="1100" dirty="0">
              <a:solidFill>
                <a:schemeClr val="tx1"/>
              </a:solidFill>
            </a:endParaRPr>
          </a:p>
        </p:txBody>
      </p:sp>
      <p:sp>
        <p:nvSpPr>
          <p:cNvPr id="46" name="ZoneTexte 45">
            <a:extLst>
              <a:ext uri="{FF2B5EF4-FFF2-40B4-BE49-F238E27FC236}">
                <a16:creationId xmlns:a16="http://schemas.microsoft.com/office/drawing/2014/main" id="{B6CCC21F-859E-4526-BCED-8E9AC3BF26C2}"/>
              </a:ext>
            </a:extLst>
          </p:cNvPr>
          <p:cNvSpPr txBox="1"/>
          <p:nvPr/>
        </p:nvSpPr>
        <p:spPr>
          <a:xfrm>
            <a:off x="5403178" y="1367712"/>
            <a:ext cx="1688731" cy="430887"/>
          </a:xfrm>
          <a:prstGeom prst="rect">
            <a:avLst/>
          </a:prstGeom>
          <a:solidFill>
            <a:schemeClr val="bg1"/>
          </a:solidFill>
          <a:ln w="19050" cmpd="sng">
            <a:solidFill>
              <a:srgbClr val="FF0000"/>
            </a:solidFill>
          </a:ln>
        </p:spPr>
        <p:txBody>
          <a:bodyPr wrap="square" rtlCol="0">
            <a:spAutoFit/>
          </a:bodyPr>
          <a:lstStyle/>
          <a:p>
            <a:pPr algn="ctr"/>
            <a:r>
              <a:rPr lang="fr-FR" sz="1100" dirty="0"/>
              <a:t>Le projet Test pointe vers UN projet Backlog</a:t>
            </a:r>
          </a:p>
        </p:txBody>
      </p:sp>
    </p:spTree>
    <p:extLst>
      <p:ext uri="{BB962C8B-B14F-4D97-AF65-F5344CB8AC3E}">
        <p14:creationId xmlns:p14="http://schemas.microsoft.com/office/powerpoint/2010/main" val="3640332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 22">
            <a:extLst>
              <a:ext uri="{FF2B5EF4-FFF2-40B4-BE49-F238E27FC236}">
                <a16:creationId xmlns:a16="http://schemas.microsoft.com/office/drawing/2014/main" id="{9F8EF445-43D1-4DEE-ABDE-D5168C4AF83B}"/>
              </a:ext>
            </a:extLst>
          </p:cNvPr>
          <p:cNvPicPr>
            <a:picLocks noChangeAspect="1"/>
          </p:cNvPicPr>
          <p:nvPr/>
        </p:nvPicPr>
        <p:blipFill>
          <a:blip r:embed="rId2"/>
          <a:stretch>
            <a:fillRect/>
          </a:stretch>
        </p:blipFill>
        <p:spPr>
          <a:xfrm>
            <a:off x="122012" y="778067"/>
            <a:ext cx="4097163" cy="3418988"/>
          </a:xfrm>
          <a:prstGeom prst="rect">
            <a:avLst/>
          </a:prstGeom>
          <a:ln>
            <a:solidFill>
              <a:schemeClr val="tx2">
                <a:lumMod val="60000"/>
                <a:lumOff val="40000"/>
              </a:schemeClr>
            </a:solidFill>
          </a:ln>
        </p:spPr>
      </p:pic>
      <p:sp>
        <p:nvSpPr>
          <p:cNvPr id="2" name="Titre 1">
            <a:extLst>
              <a:ext uri="{FF2B5EF4-FFF2-40B4-BE49-F238E27FC236}">
                <a16:creationId xmlns:a16="http://schemas.microsoft.com/office/drawing/2014/main" id="{C8DC514C-8882-4475-A3D9-FB1241F7F3C5}"/>
              </a:ext>
            </a:extLst>
          </p:cNvPr>
          <p:cNvSpPr>
            <a:spLocks noGrp="1"/>
          </p:cNvSpPr>
          <p:nvPr>
            <p:ph type="title"/>
          </p:nvPr>
        </p:nvSpPr>
        <p:spPr/>
        <p:txBody>
          <a:bodyPr/>
          <a:lstStyle/>
          <a:p>
            <a:r>
              <a:rPr lang="fr-FR" dirty="0"/>
              <a:t>Création de la bibliothèque de tests (1/2)</a:t>
            </a:r>
          </a:p>
        </p:txBody>
      </p:sp>
      <p:sp>
        <p:nvSpPr>
          <p:cNvPr id="3" name="Espace réservé du texte 2">
            <a:extLst>
              <a:ext uri="{FF2B5EF4-FFF2-40B4-BE49-F238E27FC236}">
                <a16:creationId xmlns:a16="http://schemas.microsoft.com/office/drawing/2014/main" id="{9FDBC465-03AF-469E-9C55-6DB2700BEB60}"/>
              </a:ext>
            </a:extLst>
          </p:cNvPr>
          <p:cNvSpPr>
            <a:spLocks noGrp="1"/>
          </p:cNvSpPr>
          <p:nvPr>
            <p:ph type="body" sz="quarter" idx="11"/>
          </p:nvPr>
        </p:nvSpPr>
        <p:spPr/>
        <p:txBody>
          <a:bodyPr/>
          <a:lstStyle/>
          <a:p>
            <a:r>
              <a:rPr lang="fr-FR" dirty="0"/>
              <a:t>Ajout / modification d’un dossier</a:t>
            </a:r>
          </a:p>
        </p:txBody>
      </p:sp>
      <p:sp>
        <p:nvSpPr>
          <p:cNvPr id="5" name="Espace réservé du numéro de diapositive 4">
            <a:extLst>
              <a:ext uri="{FF2B5EF4-FFF2-40B4-BE49-F238E27FC236}">
                <a16:creationId xmlns:a16="http://schemas.microsoft.com/office/drawing/2014/main" id="{1D588FCA-1143-4FD7-AEE7-ECD5221017BF}"/>
              </a:ext>
            </a:extLst>
          </p:cNvPr>
          <p:cNvSpPr>
            <a:spLocks noGrp="1"/>
          </p:cNvSpPr>
          <p:nvPr>
            <p:ph type="sldNum" sz="quarter" idx="4"/>
          </p:nvPr>
        </p:nvSpPr>
        <p:spPr/>
        <p:txBody>
          <a:bodyPr/>
          <a:lstStyle/>
          <a:p>
            <a:fld id="{020670D4-8CC5-4DC6-A0B0-09498D4F9660}" type="slidenum">
              <a:rPr lang="fr-FR" smtClean="0"/>
              <a:t>14</a:t>
            </a:fld>
            <a:endParaRPr lang="fr-FR" dirty="0"/>
          </a:p>
        </p:txBody>
      </p:sp>
      <p:sp>
        <p:nvSpPr>
          <p:cNvPr id="7" name="Rectangle : coins arrondis 6">
            <a:extLst>
              <a:ext uri="{FF2B5EF4-FFF2-40B4-BE49-F238E27FC236}">
                <a16:creationId xmlns:a16="http://schemas.microsoft.com/office/drawing/2014/main" id="{FF33FFD2-9F15-4804-A01D-0E21935F85A6}"/>
              </a:ext>
            </a:extLst>
          </p:cNvPr>
          <p:cNvSpPr/>
          <p:nvPr/>
        </p:nvSpPr>
        <p:spPr>
          <a:xfrm>
            <a:off x="761579" y="2230834"/>
            <a:ext cx="171450" cy="96836"/>
          </a:xfrm>
          <a:prstGeom prst="roundRect">
            <a:avLst/>
          </a:prstGeom>
          <a:noFill/>
          <a:ln w="190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prstClr val="white"/>
              </a:solidFill>
              <a:effectLst/>
              <a:uLnTx/>
              <a:uFillTx/>
              <a:latin typeface="Calibri"/>
              <a:ea typeface="+mn-ea"/>
              <a:cs typeface="+mn-cs"/>
            </a:endParaRPr>
          </a:p>
        </p:txBody>
      </p:sp>
      <p:cxnSp>
        <p:nvCxnSpPr>
          <p:cNvPr id="8" name="Connecteur droit avec flèche 7">
            <a:extLst>
              <a:ext uri="{FF2B5EF4-FFF2-40B4-BE49-F238E27FC236}">
                <a16:creationId xmlns:a16="http://schemas.microsoft.com/office/drawing/2014/main" id="{EB6DFAEF-CD63-43AC-991F-96778CC5CCF5}"/>
              </a:ext>
            </a:extLst>
          </p:cNvPr>
          <p:cNvCxnSpPr>
            <a:cxnSpLocks/>
            <a:stCxn id="9" idx="1"/>
            <a:endCxn id="13" idx="3"/>
          </p:cNvCxnSpPr>
          <p:nvPr/>
        </p:nvCxnSpPr>
        <p:spPr>
          <a:xfrm flipH="1">
            <a:off x="397823" y="1034268"/>
            <a:ext cx="4074395" cy="1263891"/>
          </a:xfrm>
          <a:prstGeom prst="straightConnector1">
            <a:avLst/>
          </a:prstGeom>
          <a:noFill/>
          <a:ln w="12700" cap="flat" cmpd="sng" algn="ctr">
            <a:solidFill>
              <a:srgbClr val="1F497D">
                <a:lumMod val="60000"/>
                <a:lumOff val="40000"/>
              </a:srgbClr>
            </a:solidFill>
            <a:prstDash val="solid"/>
            <a:tailEnd type="triangle"/>
          </a:ln>
          <a:effectLst/>
        </p:spPr>
      </p:cxnSp>
      <p:sp>
        <p:nvSpPr>
          <p:cNvPr id="9" name="ZoneTexte 8">
            <a:extLst>
              <a:ext uri="{FF2B5EF4-FFF2-40B4-BE49-F238E27FC236}">
                <a16:creationId xmlns:a16="http://schemas.microsoft.com/office/drawing/2014/main" id="{01E3D245-4C08-4C58-906C-34C9C0049A84}"/>
              </a:ext>
            </a:extLst>
          </p:cNvPr>
          <p:cNvSpPr txBox="1"/>
          <p:nvPr/>
        </p:nvSpPr>
        <p:spPr>
          <a:xfrm>
            <a:off x="4472218" y="757269"/>
            <a:ext cx="3138202" cy="553998"/>
          </a:xfrm>
          <a:prstGeom prst="rect">
            <a:avLst/>
          </a:prstGeom>
          <a:solidFill>
            <a:schemeClr val="accent2">
              <a:lumMod val="60000"/>
              <a:lumOff val="40000"/>
            </a:schemeClr>
          </a:solidFill>
          <a:ln w="22225" cmpd="sng">
            <a:solidFill>
              <a:srgbClr val="FF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000" b="0" i="0" u="none" strike="noStrike" kern="0" cap="none" spc="0" normalizeH="0" baseline="0" noProof="0" dirty="0">
                <a:ln>
                  <a:noFill/>
                </a:ln>
                <a:solidFill>
                  <a:prstClr val="black"/>
                </a:solidFill>
                <a:effectLst/>
                <a:uLnTx/>
                <a:uFillTx/>
              </a:rPr>
              <a:t>1. Sélectionner « Bibliothèque de tests » dans le menu gauche (ou </a:t>
            </a:r>
            <a:r>
              <a:rPr lang="fr-FR" sz="1000" kern="0" dirty="0">
                <a:solidFill>
                  <a:prstClr val="black"/>
                </a:solidFill>
              </a:rPr>
              <a:t>choisir « Bibliothèque de tests » dans le menu Tests</a:t>
            </a:r>
            <a:endParaRPr kumimoji="0" lang="fr-FR" sz="1000" b="0" i="0" u="none" strike="noStrike" kern="0" cap="none" spc="0" normalizeH="0" baseline="0" noProof="0" dirty="0">
              <a:ln>
                <a:noFill/>
              </a:ln>
              <a:solidFill>
                <a:prstClr val="black"/>
              </a:solidFill>
              <a:effectLst/>
              <a:uLnTx/>
              <a:uFillTx/>
            </a:endParaRPr>
          </a:p>
        </p:txBody>
      </p:sp>
      <p:sp>
        <p:nvSpPr>
          <p:cNvPr id="10" name="ZoneTexte 9">
            <a:extLst>
              <a:ext uri="{FF2B5EF4-FFF2-40B4-BE49-F238E27FC236}">
                <a16:creationId xmlns:a16="http://schemas.microsoft.com/office/drawing/2014/main" id="{B2C594FD-528C-4576-8F20-0D430AD3AE95}"/>
              </a:ext>
            </a:extLst>
          </p:cNvPr>
          <p:cNvSpPr txBox="1"/>
          <p:nvPr/>
        </p:nvSpPr>
        <p:spPr>
          <a:xfrm>
            <a:off x="4472216" y="2648651"/>
            <a:ext cx="3138204" cy="861774"/>
          </a:xfrm>
          <a:prstGeom prst="rect">
            <a:avLst/>
          </a:prstGeom>
          <a:solidFill>
            <a:schemeClr val="accent2">
              <a:lumMod val="60000"/>
              <a:lumOff val="40000"/>
            </a:schemeClr>
          </a:solidFill>
          <a:ln w="22225" cmpd="sng">
            <a:solidFill>
              <a:srgbClr val="FF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000" b="0" i="0" u="none" strike="noStrike" kern="0" cap="none" spc="0" normalizeH="0" baseline="0" noProof="0" dirty="0">
                <a:ln>
                  <a:noFill/>
                </a:ln>
                <a:solidFill>
                  <a:prstClr val="black"/>
                </a:solidFill>
                <a:effectLst/>
                <a:uLnTx/>
                <a:uFillTx/>
              </a:rPr>
              <a:t>3. Se positionner sur le dossier à partir duquel on souhaite ajouter un dossier : cliquer sur le nom du dossier souhaité (et non sur l’icône dossier). </a:t>
            </a:r>
            <a:br>
              <a:rPr kumimoji="0" lang="fr-FR" sz="1000" b="0" i="0" u="none" strike="noStrike" kern="0" cap="none" spc="0" normalizeH="0" baseline="0" noProof="0" dirty="0">
                <a:ln>
                  <a:noFill/>
                </a:ln>
                <a:solidFill>
                  <a:prstClr val="black"/>
                </a:solidFill>
                <a:effectLst/>
                <a:uLnTx/>
                <a:uFillTx/>
              </a:rPr>
            </a:br>
            <a:r>
              <a:rPr kumimoji="0" lang="fr-FR" sz="1000" b="0" i="0" u="none" strike="noStrike" kern="0" cap="none" spc="0" normalizeH="0" baseline="0" noProof="0" dirty="0">
                <a:ln>
                  <a:noFill/>
                </a:ln>
                <a:solidFill>
                  <a:prstClr val="black"/>
                </a:solidFill>
                <a:effectLst/>
                <a:uLnTx/>
                <a:uFillTx/>
              </a:rPr>
              <a:t>Remarque: Les tests présents dans ce dossier s’affiche alors à droite (mais pas les tests des sous répertoires)</a:t>
            </a:r>
          </a:p>
        </p:txBody>
      </p:sp>
      <p:sp>
        <p:nvSpPr>
          <p:cNvPr id="11" name="ZoneTexte 10">
            <a:extLst>
              <a:ext uri="{FF2B5EF4-FFF2-40B4-BE49-F238E27FC236}">
                <a16:creationId xmlns:a16="http://schemas.microsoft.com/office/drawing/2014/main" id="{710C04B3-CAD0-4A01-93FD-5873B6D9CF8B}"/>
              </a:ext>
            </a:extLst>
          </p:cNvPr>
          <p:cNvSpPr txBox="1"/>
          <p:nvPr/>
        </p:nvSpPr>
        <p:spPr>
          <a:xfrm>
            <a:off x="4472217" y="1509257"/>
            <a:ext cx="3138203" cy="553998"/>
          </a:xfrm>
          <a:prstGeom prst="rect">
            <a:avLst/>
          </a:prstGeom>
          <a:solidFill>
            <a:schemeClr val="accent2">
              <a:lumMod val="60000"/>
              <a:lumOff val="40000"/>
            </a:schemeClr>
          </a:solidFill>
          <a:ln w="22225" cmpd="sng">
            <a:solidFill>
              <a:srgbClr val="FF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000" b="0" i="0" u="none" strike="noStrike" kern="0" cap="none" spc="0" normalizeH="0" baseline="0" noProof="0" dirty="0">
                <a:ln>
                  <a:noFill/>
                </a:ln>
                <a:solidFill>
                  <a:prstClr val="black"/>
                </a:solidFill>
                <a:effectLst/>
                <a:uLnTx/>
                <a:uFillTx/>
              </a:rPr>
              <a:t>2. Cliquer sur le </a:t>
            </a:r>
            <a:r>
              <a:rPr lang="fr-FR" sz="1000" kern="0" dirty="0">
                <a:solidFill>
                  <a:prstClr val="black"/>
                </a:solidFill>
              </a:rPr>
              <a:t>dossier racine pour le déplier/replier (</a:t>
            </a:r>
            <a:r>
              <a:rPr kumimoji="0" lang="fr-FR" sz="1000" b="0" i="0" u="none" strike="noStrike" kern="0" cap="none" spc="0" normalizeH="0" baseline="0" noProof="0" dirty="0">
                <a:ln>
                  <a:noFill/>
                </a:ln>
                <a:solidFill>
                  <a:prstClr val="black"/>
                </a:solidFill>
                <a:effectLst/>
                <a:uLnTx/>
                <a:uFillTx/>
              </a:rPr>
              <a:t>et pas sur le libellé du dossier). </a:t>
            </a:r>
            <a:r>
              <a:rPr lang="fr-FR" sz="1000" kern="0" dirty="0">
                <a:solidFill>
                  <a:prstClr val="black"/>
                </a:solidFill>
              </a:rPr>
              <a:t>Faire un clic droit pour déplier tous les dossiers (choix « Agrandir Tout »)</a:t>
            </a:r>
          </a:p>
        </p:txBody>
      </p:sp>
      <p:sp>
        <p:nvSpPr>
          <p:cNvPr id="12" name="ZoneTexte 11">
            <a:extLst>
              <a:ext uri="{FF2B5EF4-FFF2-40B4-BE49-F238E27FC236}">
                <a16:creationId xmlns:a16="http://schemas.microsoft.com/office/drawing/2014/main" id="{3F43E4F8-B075-4412-83C7-8230537C312A}"/>
              </a:ext>
            </a:extLst>
          </p:cNvPr>
          <p:cNvSpPr txBox="1"/>
          <p:nvPr/>
        </p:nvSpPr>
        <p:spPr>
          <a:xfrm>
            <a:off x="2020569" y="3130017"/>
            <a:ext cx="2120229" cy="861774"/>
          </a:xfrm>
          <a:prstGeom prst="rect">
            <a:avLst/>
          </a:prstGeom>
          <a:solidFill>
            <a:schemeClr val="accent2">
              <a:lumMod val="60000"/>
              <a:lumOff val="40000"/>
            </a:schemeClr>
          </a:solidFill>
          <a:ln w="22225" cmpd="sng">
            <a:solidFill>
              <a:srgbClr val="FF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000" b="0" i="0" u="none" strike="noStrike" kern="0" cap="none" spc="0" normalizeH="0" baseline="0" noProof="0" dirty="0">
                <a:ln>
                  <a:noFill/>
                </a:ln>
                <a:solidFill>
                  <a:prstClr val="black"/>
                </a:solidFill>
                <a:effectLst/>
                <a:uLnTx/>
                <a:uFillTx/>
              </a:rPr>
              <a:t>4. Cliquer sur «  + » en bas de l’écran pour ajouter un nouveau dossier. Lui donner un nom</a:t>
            </a:r>
            <a:br>
              <a:rPr kumimoji="0" lang="fr-FR" sz="1000" b="0" i="0" u="none" strike="noStrike" kern="0" cap="none" spc="0" normalizeH="0" baseline="0" noProof="0" dirty="0">
                <a:ln>
                  <a:noFill/>
                </a:ln>
                <a:solidFill>
                  <a:prstClr val="black"/>
                </a:solidFill>
                <a:effectLst/>
                <a:uLnTx/>
                <a:uFillTx/>
              </a:rPr>
            </a:br>
            <a:r>
              <a:rPr kumimoji="0" lang="fr-FR" sz="1000" b="0" i="0" u="none" strike="noStrike" kern="0" cap="none" spc="0" normalizeH="0" baseline="0" noProof="0" dirty="0">
                <a:ln>
                  <a:noFill/>
                </a:ln>
                <a:solidFill>
                  <a:prstClr val="black"/>
                </a:solidFill>
                <a:effectLst/>
                <a:uLnTx/>
                <a:uFillTx/>
              </a:rPr>
              <a:t>Remarque : la corbeille permet de supprimer un dossier</a:t>
            </a:r>
          </a:p>
        </p:txBody>
      </p:sp>
      <p:sp>
        <p:nvSpPr>
          <p:cNvPr id="13" name="Rectangle : coins arrondis 12">
            <a:extLst>
              <a:ext uri="{FF2B5EF4-FFF2-40B4-BE49-F238E27FC236}">
                <a16:creationId xmlns:a16="http://schemas.microsoft.com/office/drawing/2014/main" id="{F7EB98D2-BF2B-48C4-B8AE-21FE483F5698}"/>
              </a:ext>
            </a:extLst>
          </p:cNvPr>
          <p:cNvSpPr/>
          <p:nvPr/>
        </p:nvSpPr>
        <p:spPr>
          <a:xfrm>
            <a:off x="83400" y="2201323"/>
            <a:ext cx="314423" cy="193672"/>
          </a:xfrm>
          <a:prstGeom prst="roundRect">
            <a:avLst/>
          </a:prstGeom>
          <a:noFill/>
          <a:ln w="190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prstClr val="white"/>
              </a:solidFill>
              <a:effectLst/>
              <a:uLnTx/>
              <a:uFillTx/>
              <a:latin typeface="Calibri"/>
              <a:ea typeface="+mn-ea"/>
              <a:cs typeface="+mn-cs"/>
            </a:endParaRPr>
          </a:p>
        </p:txBody>
      </p:sp>
      <p:cxnSp>
        <p:nvCxnSpPr>
          <p:cNvPr id="14" name="Connecteur droit avec flèche 13">
            <a:extLst>
              <a:ext uri="{FF2B5EF4-FFF2-40B4-BE49-F238E27FC236}">
                <a16:creationId xmlns:a16="http://schemas.microsoft.com/office/drawing/2014/main" id="{678F356F-39AB-4012-94A2-2CCB3A42D644}"/>
              </a:ext>
            </a:extLst>
          </p:cNvPr>
          <p:cNvCxnSpPr>
            <a:cxnSpLocks/>
            <a:stCxn id="11" idx="1"/>
            <a:endCxn id="7" idx="3"/>
          </p:cNvCxnSpPr>
          <p:nvPr/>
        </p:nvCxnSpPr>
        <p:spPr>
          <a:xfrm flipH="1">
            <a:off x="933029" y="1786256"/>
            <a:ext cx="3539188" cy="492996"/>
          </a:xfrm>
          <a:prstGeom prst="straightConnector1">
            <a:avLst/>
          </a:prstGeom>
          <a:noFill/>
          <a:ln w="12700" cap="flat" cmpd="sng" algn="ctr">
            <a:solidFill>
              <a:srgbClr val="1F497D">
                <a:lumMod val="60000"/>
                <a:lumOff val="40000"/>
              </a:srgbClr>
            </a:solidFill>
            <a:prstDash val="solid"/>
            <a:tailEnd type="triangle"/>
          </a:ln>
          <a:effectLst/>
        </p:spPr>
      </p:cxnSp>
      <p:cxnSp>
        <p:nvCxnSpPr>
          <p:cNvPr id="15" name="Connecteur droit avec flèche 14">
            <a:extLst>
              <a:ext uri="{FF2B5EF4-FFF2-40B4-BE49-F238E27FC236}">
                <a16:creationId xmlns:a16="http://schemas.microsoft.com/office/drawing/2014/main" id="{1D158AF4-22FB-4B55-92EC-9636BB4C2BFA}"/>
              </a:ext>
            </a:extLst>
          </p:cNvPr>
          <p:cNvCxnSpPr>
            <a:cxnSpLocks/>
            <a:stCxn id="10" idx="1"/>
            <a:endCxn id="16" idx="3"/>
          </p:cNvCxnSpPr>
          <p:nvPr/>
        </p:nvCxnSpPr>
        <p:spPr>
          <a:xfrm flipH="1" flipV="1">
            <a:off x="1296785" y="2376569"/>
            <a:ext cx="3175431" cy="702969"/>
          </a:xfrm>
          <a:prstGeom prst="straightConnector1">
            <a:avLst/>
          </a:prstGeom>
          <a:noFill/>
          <a:ln w="12700" cap="flat" cmpd="sng" algn="ctr">
            <a:solidFill>
              <a:srgbClr val="1F497D">
                <a:lumMod val="60000"/>
                <a:lumOff val="40000"/>
              </a:srgbClr>
            </a:solidFill>
            <a:prstDash val="solid"/>
            <a:tailEnd type="triangle"/>
          </a:ln>
          <a:effectLst/>
        </p:spPr>
      </p:cxnSp>
      <p:sp>
        <p:nvSpPr>
          <p:cNvPr id="16" name="Rectangle : coins arrondis 15">
            <a:extLst>
              <a:ext uri="{FF2B5EF4-FFF2-40B4-BE49-F238E27FC236}">
                <a16:creationId xmlns:a16="http://schemas.microsoft.com/office/drawing/2014/main" id="{2AF154CF-B043-4E65-953F-E8BF21317F6D}"/>
              </a:ext>
            </a:extLst>
          </p:cNvPr>
          <p:cNvSpPr/>
          <p:nvPr/>
        </p:nvSpPr>
        <p:spPr>
          <a:xfrm>
            <a:off x="1031990" y="2328151"/>
            <a:ext cx="264795" cy="96836"/>
          </a:xfrm>
          <a:prstGeom prst="roundRect">
            <a:avLst/>
          </a:prstGeom>
          <a:noFill/>
          <a:ln w="190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prstClr val="white"/>
              </a:solidFill>
              <a:effectLst/>
              <a:uLnTx/>
              <a:uFillTx/>
              <a:latin typeface="Calibri"/>
              <a:ea typeface="+mn-ea"/>
              <a:cs typeface="+mn-cs"/>
            </a:endParaRPr>
          </a:p>
        </p:txBody>
      </p:sp>
      <p:cxnSp>
        <p:nvCxnSpPr>
          <p:cNvPr id="17" name="Connecteur droit avec flèche 16">
            <a:extLst>
              <a:ext uri="{FF2B5EF4-FFF2-40B4-BE49-F238E27FC236}">
                <a16:creationId xmlns:a16="http://schemas.microsoft.com/office/drawing/2014/main" id="{6F94025D-FDB0-4329-B801-D41F6ED9EF2D}"/>
              </a:ext>
            </a:extLst>
          </p:cNvPr>
          <p:cNvCxnSpPr>
            <a:cxnSpLocks/>
            <a:stCxn id="12" idx="1"/>
            <a:endCxn id="18" idx="3"/>
          </p:cNvCxnSpPr>
          <p:nvPr/>
        </p:nvCxnSpPr>
        <p:spPr>
          <a:xfrm flipH="1">
            <a:off x="1639685" y="3560904"/>
            <a:ext cx="380884" cy="542272"/>
          </a:xfrm>
          <a:prstGeom prst="straightConnector1">
            <a:avLst/>
          </a:prstGeom>
          <a:noFill/>
          <a:ln w="12700" cap="flat" cmpd="sng" algn="ctr">
            <a:solidFill>
              <a:srgbClr val="1F497D">
                <a:lumMod val="60000"/>
                <a:lumOff val="40000"/>
              </a:srgbClr>
            </a:solidFill>
            <a:prstDash val="solid"/>
            <a:tailEnd type="triangle"/>
          </a:ln>
          <a:effectLst/>
        </p:spPr>
      </p:cxnSp>
      <p:sp>
        <p:nvSpPr>
          <p:cNvPr id="18" name="Rectangle : coins arrondis 17">
            <a:extLst>
              <a:ext uri="{FF2B5EF4-FFF2-40B4-BE49-F238E27FC236}">
                <a16:creationId xmlns:a16="http://schemas.microsoft.com/office/drawing/2014/main" id="{F84620F0-ADA5-4448-B959-32E7891FB2D2}"/>
              </a:ext>
            </a:extLst>
          </p:cNvPr>
          <p:cNvSpPr/>
          <p:nvPr/>
        </p:nvSpPr>
        <p:spPr>
          <a:xfrm>
            <a:off x="1468235" y="4041137"/>
            <a:ext cx="171450" cy="124077"/>
          </a:xfrm>
          <a:prstGeom prst="roundRect">
            <a:avLst/>
          </a:prstGeom>
          <a:noFill/>
          <a:ln w="190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prstClr val="white"/>
              </a:solidFill>
              <a:effectLst/>
              <a:uLnTx/>
              <a:uFillTx/>
              <a:latin typeface="Calibri"/>
              <a:ea typeface="+mn-ea"/>
              <a:cs typeface="+mn-cs"/>
            </a:endParaRPr>
          </a:p>
        </p:txBody>
      </p:sp>
      <p:cxnSp>
        <p:nvCxnSpPr>
          <p:cNvPr id="20" name="Connecteur droit avec flèche 19">
            <a:extLst>
              <a:ext uri="{FF2B5EF4-FFF2-40B4-BE49-F238E27FC236}">
                <a16:creationId xmlns:a16="http://schemas.microsoft.com/office/drawing/2014/main" id="{697CB405-ECDE-4904-B03E-3F758162322D}"/>
              </a:ext>
            </a:extLst>
          </p:cNvPr>
          <p:cNvCxnSpPr>
            <a:cxnSpLocks/>
            <a:stCxn id="9" idx="1"/>
          </p:cNvCxnSpPr>
          <p:nvPr/>
        </p:nvCxnSpPr>
        <p:spPr>
          <a:xfrm flipH="1" flipV="1">
            <a:off x="2721102" y="944089"/>
            <a:ext cx="1751116" cy="90179"/>
          </a:xfrm>
          <a:prstGeom prst="straightConnector1">
            <a:avLst/>
          </a:prstGeom>
          <a:noFill/>
          <a:ln w="12700" cap="flat" cmpd="sng" algn="ctr">
            <a:solidFill>
              <a:srgbClr val="1F497D">
                <a:lumMod val="60000"/>
                <a:lumOff val="40000"/>
              </a:srgbClr>
            </a:solidFill>
            <a:prstDash val="solid"/>
            <a:tailEnd type="triangle"/>
          </a:ln>
          <a:effectLst/>
        </p:spPr>
      </p:cxnSp>
    </p:spTree>
    <p:extLst>
      <p:ext uri="{BB962C8B-B14F-4D97-AF65-F5344CB8AC3E}">
        <p14:creationId xmlns:p14="http://schemas.microsoft.com/office/powerpoint/2010/main" val="3052245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B70B8A-DC93-45F0-9503-0C92EB58BD5C}"/>
              </a:ext>
            </a:extLst>
          </p:cNvPr>
          <p:cNvSpPr>
            <a:spLocks noGrp="1"/>
          </p:cNvSpPr>
          <p:nvPr>
            <p:ph type="title"/>
          </p:nvPr>
        </p:nvSpPr>
        <p:spPr/>
        <p:txBody>
          <a:bodyPr/>
          <a:lstStyle/>
          <a:p>
            <a:r>
              <a:rPr lang="fr-FR" dirty="0"/>
              <a:t>Création de la bibliothèque de tests (2/2)</a:t>
            </a:r>
          </a:p>
        </p:txBody>
      </p:sp>
      <p:sp>
        <p:nvSpPr>
          <p:cNvPr id="3" name="Espace réservé du texte 2">
            <a:extLst>
              <a:ext uri="{FF2B5EF4-FFF2-40B4-BE49-F238E27FC236}">
                <a16:creationId xmlns:a16="http://schemas.microsoft.com/office/drawing/2014/main" id="{80F262A4-AB23-4D11-A16D-628B44EB2DCD}"/>
              </a:ext>
            </a:extLst>
          </p:cNvPr>
          <p:cNvSpPr>
            <a:spLocks noGrp="1"/>
          </p:cNvSpPr>
          <p:nvPr>
            <p:ph type="body" sz="quarter" idx="11"/>
          </p:nvPr>
        </p:nvSpPr>
        <p:spPr/>
        <p:txBody>
          <a:bodyPr/>
          <a:lstStyle/>
          <a:p>
            <a:r>
              <a:rPr lang="fr-FR" dirty="0"/>
              <a:t>Fonctions de base</a:t>
            </a:r>
          </a:p>
        </p:txBody>
      </p:sp>
      <p:pic>
        <p:nvPicPr>
          <p:cNvPr id="32" name="Image 31">
            <a:extLst>
              <a:ext uri="{FF2B5EF4-FFF2-40B4-BE49-F238E27FC236}">
                <a16:creationId xmlns:a16="http://schemas.microsoft.com/office/drawing/2014/main" id="{87B3C078-C999-4674-B871-2DE66E7EDD67}"/>
              </a:ext>
            </a:extLst>
          </p:cNvPr>
          <p:cNvPicPr>
            <a:picLocks noChangeAspect="1"/>
          </p:cNvPicPr>
          <p:nvPr/>
        </p:nvPicPr>
        <p:blipFill>
          <a:blip r:embed="rId2"/>
          <a:stretch>
            <a:fillRect/>
          </a:stretch>
        </p:blipFill>
        <p:spPr>
          <a:xfrm>
            <a:off x="76890" y="825346"/>
            <a:ext cx="7535282" cy="1831803"/>
          </a:xfrm>
          <a:prstGeom prst="rect">
            <a:avLst/>
          </a:prstGeom>
          <a:ln>
            <a:solidFill>
              <a:schemeClr val="tx2">
                <a:lumMod val="60000"/>
                <a:lumOff val="40000"/>
              </a:schemeClr>
            </a:solidFill>
          </a:ln>
        </p:spPr>
      </p:pic>
      <p:pic>
        <p:nvPicPr>
          <p:cNvPr id="31" name="Image 30">
            <a:extLst>
              <a:ext uri="{FF2B5EF4-FFF2-40B4-BE49-F238E27FC236}">
                <a16:creationId xmlns:a16="http://schemas.microsoft.com/office/drawing/2014/main" id="{44C75976-D1C7-4523-90E6-E90706D28871}"/>
              </a:ext>
            </a:extLst>
          </p:cNvPr>
          <p:cNvPicPr>
            <a:picLocks noChangeAspect="1"/>
          </p:cNvPicPr>
          <p:nvPr/>
        </p:nvPicPr>
        <p:blipFill>
          <a:blip r:embed="rId3"/>
          <a:stretch>
            <a:fillRect/>
          </a:stretch>
        </p:blipFill>
        <p:spPr>
          <a:xfrm>
            <a:off x="2827928" y="2038579"/>
            <a:ext cx="1247599" cy="2301908"/>
          </a:xfrm>
          <a:prstGeom prst="rect">
            <a:avLst/>
          </a:prstGeom>
          <a:ln>
            <a:solidFill>
              <a:schemeClr val="tx2">
                <a:lumMod val="60000"/>
                <a:lumOff val="40000"/>
              </a:schemeClr>
            </a:solidFill>
          </a:ln>
        </p:spPr>
      </p:pic>
      <p:cxnSp>
        <p:nvCxnSpPr>
          <p:cNvPr id="34" name="Connecteur droit avec flèche 33">
            <a:extLst>
              <a:ext uri="{FF2B5EF4-FFF2-40B4-BE49-F238E27FC236}">
                <a16:creationId xmlns:a16="http://schemas.microsoft.com/office/drawing/2014/main" id="{219306FD-EE96-44BE-ABC6-72D4AEE01A50}"/>
              </a:ext>
            </a:extLst>
          </p:cNvPr>
          <p:cNvCxnSpPr>
            <a:cxnSpLocks/>
            <a:stCxn id="35" idx="3"/>
            <a:endCxn id="31" idx="1"/>
          </p:cNvCxnSpPr>
          <p:nvPr/>
        </p:nvCxnSpPr>
        <p:spPr>
          <a:xfrm>
            <a:off x="1385375" y="2000406"/>
            <a:ext cx="1442553" cy="1189127"/>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 coins arrondis 34">
            <a:extLst>
              <a:ext uri="{FF2B5EF4-FFF2-40B4-BE49-F238E27FC236}">
                <a16:creationId xmlns:a16="http://schemas.microsoft.com/office/drawing/2014/main" id="{A9B106C7-24F4-4448-BAD4-EF46EC7A6CA4}"/>
              </a:ext>
            </a:extLst>
          </p:cNvPr>
          <p:cNvSpPr/>
          <p:nvPr/>
        </p:nvSpPr>
        <p:spPr>
          <a:xfrm>
            <a:off x="534029" y="1892364"/>
            <a:ext cx="851346" cy="216084"/>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3" name="ZoneTexte 32">
            <a:extLst>
              <a:ext uri="{FF2B5EF4-FFF2-40B4-BE49-F238E27FC236}">
                <a16:creationId xmlns:a16="http://schemas.microsoft.com/office/drawing/2014/main" id="{5627B271-F188-433D-9642-44E0E5482E9C}"/>
              </a:ext>
            </a:extLst>
          </p:cNvPr>
          <p:cNvSpPr txBox="1"/>
          <p:nvPr/>
        </p:nvSpPr>
        <p:spPr>
          <a:xfrm>
            <a:off x="1385375" y="1692309"/>
            <a:ext cx="533311" cy="200055"/>
          </a:xfrm>
          <a:prstGeom prst="rect">
            <a:avLst/>
          </a:prstGeom>
          <a:solidFill>
            <a:schemeClr val="bg1"/>
          </a:solidFill>
          <a:ln w="19050" cmpd="sng">
            <a:solidFill>
              <a:srgbClr val="FF0000"/>
            </a:solidFill>
          </a:ln>
        </p:spPr>
        <p:txBody>
          <a:bodyPr wrap="square" rtlCol="0">
            <a:spAutoFit/>
          </a:bodyPr>
          <a:lstStyle/>
          <a:p>
            <a:r>
              <a:rPr lang="fr-FR" sz="700" dirty="0"/>
              <a:t>Clic droit</a:t>
            </a:r>
          </a:p>
        </p:txBody>
      </p:sp>
      <p:sp>
        <p:nvSpPr>
          <p:cNvPr id="43" name="ZoneTexte 42">
            <a:extLst>
              <a:ext uri="{FF2B5EF4-FFF2-40B4-BE49-F238E27FC236}">
                <a16:creationId xmlns:a16="http://schemas.microsoft.com/office/drawing/2014/main" id="{4CA20B63-545D-4EA2-AB58-DAB9CB47A934}"/>
              </a:ext>
            </a:extLst>
          </p:cNvPr>
          <p:cNvSpPr txBox="1"/>
          <p:nvPr/>
        </p:nvSpPr>
        <p:spPr>
          <a:xfrm>
            <a:off x="4423031" y="2873723"/>
            <a:ext cx="3185071" cy="630942"/>
          </a:xfrm>
          <a:prstGeom prst="rect">
            <a:avLst/>
          </a:prstGeom>
          <a:solidFill>
            <a:schemeClr val="bg1"/>
          </a:solidFill>
          <a:ln w="19050" cmpd="sng">
            <a:solidFill>
              <a:srgbClr val="FF0000"/>
            </a:solidFill>
          </a:ln>
        </p:spPr>
        <p:txBody>
          <a:bodyPr wrap="square" rtlCol="0">
            <a:spAutoFit/>
          </a:bodyPr>
          <a:lstStyle/>
          <a:p>
            <a:r>
              <a:rPr lang="fr-FR" sz="700" dirty="0"/>
              <a:t>Créer …. : pour créer une demande à partir du dossier sélectionné</a:t>
            </a:r>
          </a:p>
          <a:p>
            <a:r>
              <a:rPr lang="fr-FR" sz="700" b="1" dirty="0">
                <a:solidFill>
                  <a:srgbClr val="FF0000"/>
                </a:solidFill>
              </a:rPr>
              <a:t>IMPORTANT</a:t>
            </a:r>
          </a:p>
          <a:p>
            <a:r>
              <a:rPr lang="fr-FR" sz="700" dirty="0"/>
              <a:t>Ajouter … : pour ajouter les tests du dossier sélectionné au type de demande indiqué. Ex : « Ajouter au Plan de Test » permet d’ajouter les tests du dossier choisi à un Plan de test existant</a:t>
            </a:r>
          </a:p>
        </p:txBody>
      </p:sp>
      <p:pic>
        <p:nvPicPr>
          <p:cNvPr id="45" name="Image 44">
            <a:extLst>
              <a:ext uri="{FF2B5EF4-FFF2-40B4-BE49-F238E27FC236}">
                <a16:creationId xmlns:a16="http://schemas.microsoft.com/office/drawing/2014/main" id="{C73A4239-9BA2-4506-89B9-B9427814B749}"/>
              </a:ext>
            </a:extLst>
          </p:cNvPr>
          <p:cNvPicPr>
            <a:picLocks noChangeAspect="1"/>
          </p:cNvPicPr>
          <p:nvPr/>
        </p:nvPicPr>
        <p:blipFill>
          <a:blip r:embed="rId4"/>
          <a:stretch>
            <a:fillRect/>
          </a:stretch>
        </p:blipFill>
        <p:spPr>
          <a:xfrm>
            <a:off x="4968534" y="3562385"/>
            <a:ext cx="2639568" cy="674134"/>
          </a:xfrm>
          <a:prstGeom prst="rect">
            <a:avLst/>
          </a:prstGeom>
          <a:ln>
            <a:solidFill>
              <a:schemeClr val="tx2">
                <a:lumMod val="60000"/>
                <a:lumOff val="40000"/>
              </a:schemeClr>
            </a:solidFill>
          </a:ln>
        </p:spPr>
      </p:pic>
      <p:sp>
        <p:nvSpPr>
          <p:cNvPr id="46" name="Parenthèse fermante 45">
            <a:extLst>
              <a:ext uri="{FF2B5EF4-FFF2-40B4-BE49-F238E27FC236}">
                <a16:creationId xmlns:a16="http://schemas.microsoft.com/office/drawing/2014/main" id="{ECC6FF1A-F6DB-4FF4-A14B-FC83408BC458}"/>
              </a:ext>
            </a:extLst>
          </p:cNvPr>
          <p:cNvSpPr/>
          <p:nvPr/>
        </p:nvSpPr>
        <p:spPr>
          <a:xfrm>
            <a:off x="4075527" y="2678021"/>
            <a:ext cx="261567" cy="1662466"/>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47" name="Parenthèse fermante 46">
            <a:extLst>
              <a:ext uri="{FF2B5EF4-FFF2-40B4-BE49-F238E27FC236}">
                <a16:creationId xmlns:a16="http://schemas.microsoft.com/office/drawing/2014/main" id="{264FB724-C7BC-4217-9EB2-AB6329333B31}"/>
              </a:ext>
            </a:extLst>
          </p:cNvPr>
          <p:cNvSpPr/>
          <p:nvPr/>
        </p:nvSpPr>
        <p:spPr>
          <a:xfrm>
            <a:off x="4071081" y="2038579"/>
            <a:ext cx="261567" cy="639442"/>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49" name="ZoneTexte 48">
            <a:extLst>
              <a:ext uri="{FF2B5EF4-FFF2-40B4-BE49-F238E27FC236}">
                <a16:creationId xmlns:a16="http://schemas.microsoft.com/office/drawing/2014/main" id="{707836B7-5CC9-4BF7-985E-A977C1BCC9DF}"/>
              </a:ext>
            </a:extLst>
          </p:cNvPr>
          <p:cNvSpPr txBox="1"/>
          <p:nvPr/>
        </p:nvSpPr>
        <p:spPr>
          <a:xfrm>
            <a:off x="4416744" y="1792336"/>
            <a:ext cx="3185071" cy="523220"/>
          </a:xfrm>
          <a:prstGeom prst="rect">
            <a:avLst/>
          </a:prstGeom>
          <a:solidFill>
            <a:schemeClr val="bg1"/>
          </a:solidFill>
          <a:ln w="19050" cmpd="sng">
            <a:solidFill>
              <a:srgbClr val="FF0000"/>
            </a:solidFill>
          </a:ln>
        </p:spPr>
        <p:txBody>
          <a:bodyPr wrap="square" rtlCol="0">
            <a:spAutoFit/>
          </a:bodyPr>
          <a:lstStyle/>
          <a:p>
            <a:r>
              <a:rPr lang="fr-FR" sz="700" dirty="0"/>
              <a:t>Agrandir tout : Déplie tous les sous dossiers du dossier choisi</a:t>
            </a:r>
          </a:p>
          <a:p>
            <a:r>
              <a:rPr lang="fr-FR" sz="700" dirty="0"/>
              <a:t>Réduire tout : Replie tous les sous dossiers du dossier choisi</a:t>
            </a:r>
          </a:p>
          <a:p>
            <a:r>
              <a:rPr lang="fr-FR" sz="700" dirty="0"/>
              <a:t>Voir les demandes : ouvre un nouvel onglet avec la liste des demandes du dossier choisi</a:t>
            </a:r>
          </a:p>
        </p:txBody>
      </p:sp>
      <p:sp>
        <p:nvSpPr>
          <p:cNvPr id="51" name="Rectangle : coins arrondis 50">
            <a:extLst>
              <a:ext uri="{FF2B5EF4-FFF2-40B4-BE49-F238E27FC236}">
                <a16:creationId xmlns:a16="http://schemas.microsoft.com/office/drawing/2014/main" id="{6BD8AE93-749C-415E-9CA0-F00DE36AD925}"/>
              </a:ext>
            </a:extLst>
          </p:cNvPr>
          <p:cNvSpPr/>
          <p:nvPr/>
        </p:nvSpPr>
        <p:spPr>
          <a:xfrm>
            <a:off x="6608064" y="779058"/>
            <a:ext cx="993750" cy="216084"/>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2" name="ZoneTexte 51">
            <a:extLst>
              <a:ext uri="{FF2B5EF4-FFF2-40B4-BE49-F238E27FC236}">
                <a16:creationId xmlns:a16="http://schemas.microsoft.com/office/drawing/2014/main" id="{52AC2C13-3A20-46F5-8E40-0B36AC97CD4C}"/>
              </a:ext>
            </a:extLst>
          </p:cNvPr>
          <p:cNvSpPr txBox="1"/>
          <p:nvPr/>
        </p:nvSpPr>
        <p:spPr>
          <a:xfrm>
            <a:off x="4877172" y="377762"/>
            <a:ext cx="1132107" cy="523220"/>
          </a:xfrm>
          <a:prstGeom prst="rect">
            <a:avLst/>
          </a:prstGeom>
          <a:solidFill>
            <a:schemeClr val="bg1"/>
          </a:solidFill>
          <a:ln w="19050" cmpd="sng">
            <a:solidFill>
              <a:srgbClr val="FF0000"/>
            </a:solidFill>
          </a:ln>
        </p:spPr>
        <p:txBody>
          <a:bodyPr wrap="square" rtlCol="0">
            <a:spAutoFit/>
          </a:bodyPr>
          <a:lstStyle/>
          <a:p>
            <a:r>
              <a:rPr lang="fr-FR" sz="700" dirty="0"/>
              <a:t>Bascule entre le mode « à plat » et le mode « par dossier » (plus compact). Voir </a:t>
            </a:r>
            <a:r>
              <a:rPr lang="fr-FR" sz="700" dirty="0">
                <a:hlinkClick r:id="rId5" action="ppaction://hlinksldjump"/>
              </a:rPr>
              <a:t>slide suivante</a:t>
            </a:r>
            <a:r>
              <a:rPr lang="fr-FR" sz="700" dirty="0"/>
              <a:t>.</a:t>
            </a:r>
          </a:p>
        </p:txBody>
      </p:sp>
      <p:cxnSp>
        <p:nvCxnSpPr>
          <p:cNvPr id="53" name="Connecteur droit avec flèche 52">
            <a:extLst>
              <a:ext uri="{FF2B5EF4-FFF2-40B4-BE49-F238E27FC236}">
                <a16:creationId xmlns:a16="http://schemas.microsoft.com/office/drawing/2014/main" id="{8B404412-13C3-4E06-89C2-2F6C2D2BBBD2}"/>
              </a:ext>
            </a:extLst>
          </p:cNvPr>
          <p:cNvCxnSpPr>
            <a:cxnSpLocks/>
            <a:stCxn id="47" idx="2"/>
            <a:endCxn id="49" idx="1"/>
          </p:cNvCxnSpPr>
          <p:nvPr/>
        </p:nvCxnSpPr>
        <p:spPr>
          <a:xfrm flipV="1">
            <a:off x="4332648" y="2053946"/>
            <a:ext cx="84096" cy="304354"/>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cteur droit avec flèche 55">
            <a:extLst>
              <a:ext uri="{FF2B5EF4-FFF2-40B4-BE49-F238E27FC236}">
                <a16:creationId xmlns:a16="http://schemas.microsoft.com/office/drawing/2014/main" id="{4DD103C3-22C5-45D5-A37D-8E539C990990}"/>
              </a:ext>
            </a:extLst>
          </p:cNvPr>
          <p:cNvCxnSpPr>
            <a:cxnSpLocks/>
            <a:stCxn id="46" idx="2"/>
            <a:endCxn id="43" idx="1"/>
          </p:cNvCxnSpPr>
          <p:nvPr/>
        </p:nvCxnSpPr>
        <p:spPr>
          <a:xfrm flipV="1">
            <a:off x="4337094" y="3189194"/>
            <a:ext cx="85937" cy="320060"/>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eur droit avec flèche 58">
            <a:extLst>
              <a:ext uri="{FF2B5EF4-FFF2-40B4-BE49-F238E27FC236}">
                <a16:creationId xmlns:a16="http://schemas.microsoft.com/office/drawing/2014/main" id="{FEC03FD5-64D0-41CC-8417-ED31181FB4B7}"/>
              </a:ext>
            </a:extLst>
          </p:cNvPr>
          <p:cNvCxnSpPr>
            <a:cxnSpLocks/>
            <a:stCxn id="51" idx="1"/>
            <a:endCxn id="52" idx="3"/>
          </p:cNvCxnSpPr>
          <p:nvPr/>
        </p:nvCxnSpPr>
        <p:spPr>
          <a:xfrm flipH="1" flipV="1">
            <a:off x="6009279" y="639372"/>
            <a:ext cx="598785" cy="247728"/>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ZoneTexte 62">
            <a:extLst>
              <a:ext uri="{FF2B5EF4-FFF2-40B4-BE49-F238E27FC236}">
                <a16:creationId xmlns:a16="http://schemas.microsoft.com/office/drawing/2014/main" id="{81B8E35B-70C8-470F-8BF7-EFCF918150D8}"/>
              </a:ext>
            </a:extLst>
          </p:cNvPr>
          <p:cNvSpPr txBox="1"/>
          <p:nvPr/>
        </p:nvSpPr>
        <p:spPr>
          <a:xfrm>
            <a:off x="4873308" y="1094943"/>
            <a:ext cx="1132107" cy="307777"/>
          </a:xfrm>
          <a:prstGeom prst="rect">
            <a:avLst/>
          </a:prstGeom>
          <a:solidFill>
            <a:schemeClr val="bg1"/>
          </a:solidFill>
          <a:ln w="19050" cmpd="sng">
            <a:solidFill>
              <a:srgbClr val="FF0000"/>
            </a:solidFill>
          </a:ln>
        </p:spPr>
        <p:txBody>
          <a:bodyPr wrap="square" rtlCol="0">
            <a:spAutoFit/>
          </a:bodyPr>
          <a:lstStyle/>
          <a:p>
            <a:r>
              <a:rPr lang="fr-FR" sz="700" dirty="0"/>
              <a:t>Permet de filtrer les demandes affichées</a:t>
            </a:r>
          </a:p>
        </p:txBody>
      </p:sp>
      <p:cxnSp>
        <p:nvCxnSpPr>
          <p:cNvPr id="64" name="Connecteur droit avec flèche 63">
            <a:extLst>
              <a:ext uri="{FF2B5EF4-FFF2-40B4-BE49-F238E27FC236}">
                <a16:creationId xmlns:a16="http://schemas.microsoft.com/office/drawing/2014/main" id="{9C81B120-D2D6-4DDD-9448-0E9925A5BC06}"/>
              </a:ext>
            </a:extLst>
          </p:cNvPr>
          <p:cNvCxnSpPr>
            <a:cxnSpLocks/>
            <a:endCxn id="63" idx="3"/>
          </p:cNvCxnSpPr>
          <p:nvPr/>
        </p:nvCxnSpPr>
        <p:spPr>
          <a:xfrm flipH="1">
            <a:off x="6005415" y="1146048"/>
            <a:ext cx="540136" cy="102784"/>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ectangle : coins arrondis 64">
            <a:extLst>
              <a:ext uri="{FF2B5EF4-FFF2-40B4-BE49-F238E27FC236}">
                <a16:creationId xmlns:a16="http://schemas.microsoft.com/office/drawing/2014/main" id="{46C5B04D-31F6-485B-8FFD-8F73E71B0438}"/>
              </a:ext>
            </a:extLst>
          </p:cNvPr>
          <p:cNvSpPr/>
          <p:nvPr/>
        </p:nvSpPr>
        <p:spPr>
          <a:xfrm>
            <a:off x="6545550" y="1039855"/>
            <a:ext cx="434370" cy="216084"/>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2716547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81954" y="1397215"/>
            <a:ext cx="7554165" cy="1939528"/>
          </a:xfrm>
        </p:spPr>
        <p:txBody>
          <a:bodyPr/>
          <a:lstStyle/>
          <a:p>
            <a:pPr indent="0" algn="ctr"/>
            <a:r>
              <a:rPr lang="fr-FR" sz="3200" dirty="0"/>
              <a:t>Conception et organisation des cas de tests</a:t>
            </a:r>
            <a:br>
              <a:rPr lang="fr-FR" sz="3200" dirty="0"/>
            </a:br>
            <a:br>
              <a:rPr lang="fr-FR" sz="2800" dirty="0"/>
            </a:br>
            <a:r>
              <a:rPr lang="fr-FR" sz="2800" dirty="0"/>
              <a:t>Conception de test</a:t>
            </a:r>
            <a:br>
              <a:rPr lang="fr-FR" sz="4000" dirty="0"/>
            </a:br>
            <a:br>
              <a:rPr lang="fr-FR" sz="4000" dirty="0"/>
            </a:br>
            <a:br>
              <a:rPr lang="fr-FR" dirty="0"/>
            </a:br>
            <a:br>
              <a:rPr lang="fr-FR" dirty="0"/>
            </a:br>
            <a:br>
              <a:rPr lang="fr-FR" dirty="0"/>
            </a:br>
            <a:br>
              <a:rPr lang="fr-FR" dirty="0"/>
            </a:br>
            <a:endParaRPr lang="fr-FR" dirty="0"/>
          </a:p>
        </p:txBody>
      </p:sp>
      <p:sp>
        <p:nvSpPr>
          <p:cNvPr id="6" name="ZoneTexte 5">
            <a:extLst>
              <a:ext uri="{FF2B5EF4-FFF2-40B4-BE49-F238E27FC236}">
                <a16:creationId xmlns:a16="http://schemas.microsoft.com/office/drawing/2014/main" id="{B775010E-313F-4E95-8FEC-42169685EB72}"/>
              </a:ext>
            </a:extLst>
          </p:cNvPr>
          <p:cNvSpPr txBox="1"/>
          <p:nvPr/>
        </p:nvSpPr>
        <p:spPr bwMode="auto">
          <a:xfrm>
            <a:off x="2364089" y="3336743"/>
            <a:ext cx="3554362"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eaLnBrk="1" hangingPunct="1">
              <a:spcBef>
                <a:spcPts val="600"/>
              </a:spcBef>
            </a:pPr>
            <a:r>
              <a:rPr lang="fr-FR" dirty="0">
                <a:solidFill>
                  <a:schemeClr val="bg1">
                    <a:lumMod val="95000"/>
                  </a:schemeClr>
                </a:solidFill>
                <a:latin typeface="Source Sans Pro" pitchFamily="34" charset="0"/>
              </a:rPr>
              <a:t>Création de test via Bibliothèque de test</a:t>
            </a:r>
          </a:p>
          <a:p>
            <a:pPr eaLnBrk="1" hangingPunct="1">
              <a:spcBef>
                <a:spcPts val="600"/>
              </a:spcBef>
            </a:pPr>
            <a:r>
              <a:rPr lang="fr-FR" dirty="0">
                <a:solidFill>
                  <a:schemeClr val="bg1">
                    <a:lumMod val="95000"/>
                  </a:schemeClr>
                </a:solidFill>
                <a:latin typeface="Source Sans Pro" pitchFamily="34" charset="0"/>
              </a:rPr>
              <a:t>Création de test via Menu Création</a:t>
            </a:r>
          </a:p>
          <a:p>
            <a:pPr eaLnBrk="1" hangingPunct="1">
              <a:spcBef>
                <a:spcPts val="600"/>
              </a:spcBef>
            </a:pPr>
            <a:r>
              <a:rPr lang="fr-FR" dirty="0">
                <a:solidFill>
                  <a:schemeClr val="bg1">
                    <a:lumMod val="95000"/>
                  </a:schemeClr>
                </a:solidFill>
                <a:latin typeface="Source Sans Pro" pitchFamily="34" charset="0"/>
              </a:rPr>
              <a:t>Modification : étape de test, état de test</a:t>
            </a:r>
          </a:p>
        </p:txBody>
      </p:sp>
      <p:sp>
        <p:nvSpPr>
          <p:cNvPr id="5" name="ZoneTexte 4">
            <a:hlinkClick r:id="rId3" action="ppaction://hlinksldjump"/>
            <a:extLst>
              <a:ext uri="{FF2B5EF4-FFF2-40B4-BE49-F238E27FC236}">
                <a16:creationId xmlns:a16="http://schemas.microsoft.com/office/drawing/2014/main" id="{16BC6E3C-C5E0-4E45-84CA-37F3351E5CA5}"/>
              </a:ext>
            </a:extLst>
          </p:cNvPr>
          <p:cNvSpPr txBox="1"/>
          <p:nvPr/>
        </p:nvSpPr>
        <p:spPr bwMode="auto">
          <a:xfrm>
            <a:off x="7102718" y="4022060"/>
            <a:ext cx="627186" cy="283906"/>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a:scene3d>
            <a:camera prst="perspectiveFront"/>
            <a:lightRig rig="balanced" dir="t">
              <a:rot lat="0" lon="0" rev="8700000"/>
            </a:lightRig>
          </a:scene3d>
          <a:sp3d>
            <a:bevelT/>
            <a:bevelB/>
          </a:sp3d>
        </p:spPr>
        <p:txBody>
          <a:bodyPr wrap="square" lIns="36000" tIns="72000" rIns="36000" bIns="72000" rtlCol="0" anchor="b">
            <a:spAutoFit/>
          </a:bodyPr>
          <a:lstStyle/>
          <a:p>
            <a:pPr eaLnBrk="1" hangingPunct="1"/>
            <a:r>
              <a:rPr lang="fr-FR" sz="900" dirty="0">
                <a:solidFill>
                  <a:srgbClr val="000000"/>
                </a:solidFill>
                <a:latin typeface="Source Sans Pro" pitchFamily="34" charset="0"/>
              </a:rPr>
              <a:t>  </a:t>
            </a:r>
            <a:r>
              <a:rPr lang="fr-FR" sz="900" b="1" dirty="0">
                <a:solidFill>
                  <a:srgbClr val="00008F"/>
                </a:solidFill>
                <a:latin typeface="Source Sans Pro" pitchFamily="34" charset="0"/>
                <a:hlinkClick r:id="rId3" action="ppaction://hlinksldjump">
                  <a:extLst>
                    <a:ext uri="{A12FA001-AC4F-418D-AE19-62706E023703}">
                      <ahyp:hlinkClr xmlns:ahyp="http://schemas.microsoft.com/office/drawing/2018/hyperlinkcolor" val="tx"/>
                    </a:ext>
                  </a:extLst>
                </a:hlinkClick>
              </a:rPr>
              <a:t>RETOUR</a:t>
            </a:r>
            <a:endParaRPr lang="fr-FR" sz="900" b="1" dirty="0">
              <a:solidFill>
                <a:srgbClr val="00008F"/>
              </a:solidFill>
              <a:latin typeface="Source Sans Pro" pitchFamily="34" charset="0"/>
            </a:endParaRPr>
          </a:p>
        </p:txBody>
      </p:sp>
      <p:sp>
        <p:nvSpPr>
          <p:cNvPr id="7" name="Rectangle 6">
            <a:hlinkClick r:id="rId4" action="ppaction://hlinksldjump"/>
            <a:extLst>
              <a:ext uri="{FF2B5EF4-FFF2-40B4-BE49-F238E27FC236}">
                <a16:creationId xmlns:a16="http://schemas.microsoft.com/office/drawing/2014/main" id="{86ECBEEA-C8E8-474C-BC9F-A2A440E318CD}"/>
              </a:ext>
            </a:extLst>
          </p:cNvPr>
          <p:cNvSpPr/>
          <p:nvPr/>
        </p:nvSpPr>
        <p:spPr>
          <a:xfrm>
            <a:off x="6087690" y="2366979"/>
            <a:ext cx="1015027" cy="672397"/>
          </a:xfrm>
          <a:prstGeom prst="rect">
            <a:avLst/>
          </a:prstGeom>
          <a:solidFill>
            <a:srgbClr val="FFC000"/>
          </a:solidFill>
          <a:ln w="190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pPr algn="ctr"/>
            <a:r>
              <a:rPr lang="fr-FR" sz="900" b="1" dirty="0">
                <a:solidFill>
                  <a:srgbClr val="00008F"/>
                </a:solidFill>
                <a:hlinkClick r:id="rId4" action="ppaction://hlinksldjump"/>
              </a:rPr>
              <a:t>Zoom sur </a:t>
            </a:r>
          </a:p>
          <a:p>
            <a:pPr algn="ctr"/>
            <a:r>
              <a:rPr lang="fr-FR" sz="900" b="1" dirty="0">
                <a:solidFill>
                  <a:srgbClr val="00008F"/>
                </a:solidFill>
                <a:hlinkClick r:id="rId4" action="ppaction://hlinksldjump"/>
              </a:rPr>
              <a:t>Les tests paramétrés</a:t>
            </a:r>
            <a:endParaRPr lang="fr-FR" sz="900" b="1" dirty="0">
              <a:solidFill>
                <a:srgbClr val="00008F"/>
              </a:solidFill>
            </a:endParaRPr>
          </a:p>
        </p:txBody>
      </p:sp>
      <p:sp>
        <p:nvSpPr>
          <p:cNvPr id="8" name="Rectangle 7">
            <a:hlinkClick r:id="rId5" action="ppaction://hlinksldjump"/>
            <a:extLst>
              <a:ext uri="{FF2B5EF4-FFF2-40B4-BE49-F238E27FC236}">
                <a16:creationId xmlns:a16="http://schemas.microsoft.com/office/drawing/2014/main" id="{9AB7C7A0-A1A9-46FB-BA61-80C062EC5082}"/>
              </a:ext>
            </a:extLst>
          </p:cNvPr>
          <p:cNvSpPr/>
          <p:nvPr/>
        </p:nvSpPr>
        <p:spPr>
          <a:xfrm>
            <a:off x="6087691" y="3168644"/>
            <a:ext cx="1015027" cy="672397"/>
          </a:xfrm>
          <a:prstGeom prst="rect">
            <a:avLst/>
          </a:prstGeom>
          <a:solidFill>
            <a:srgbClr val="FFC000"/>
          </a:solidFill>
          <a:ln w="190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pPr algn="ctr"/>
            <a:r>
              <a:rPr lang="fr-FR" sz="900" b="1" dirty="0">
                <a:solidFill>
                  <a:srgbClr val="00008F"/>
                </a:solidFill>
                <a:hlinkClick r:id="rId5" action="ppaction://hlinksldjump"/>
              </a:rPr>
              <a:t>Zoom sur </a:t>
            </a:r>
          </a:p>
          <a:p>
            <a:pPr algn="ctr"/>
            <a:r>
              <a:rPr lang="fr-FR" sz="900" b="1" dirty="0">
                <a:solidFill>
                  <a:srgbClr val="00008F"/>
                </a:solidFill>
                <a:hlinkClick r:id="rId5" action="ppaction://hlinksldjump"/>
              </a:rPr>
              <a:t>les tests modulaires</a:t>
            </a:r>
            <a:endParaRPr lang="fr-FR" sz="900" b="1" dirty="0">
              <a:solidFill>
                <a:srgbClr val="00008F"/>
              </a:solidFill>
            </a:endParaRPr>
          </a:p>
        </p:txBody>
      </p:sp>
    </p:spTree>
    <p:extLst>
      <p:ext uri="{BB962C8B-B14F-4D97-AF65-F5344CB8AC3E}">
        <p14:creationId xmlns:p14="http://schemas.microsoft.com/office/powerpoint/2010/main" val="1634329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age 7">
            <a:hlinkClick r:id="" action="ppaction://noaction"/>
            <a:extLst>
              <a:ext uri="{FF2B5EF4-FFF2-40B4-BE49-F238E27FC236}">
                <a16:creationId xmlns:a16="http://schemas.microsoft.com/office/drawing/2014/main" id="{80BBF870-408A-4E73-B2F1-A269786236E6}"/>
              </a:ext>
            </a:extLst>
          </p:cNvPr>
          <p:cNvPicPr>
            <a:picLocks noChangeAspect="1"/>
          </p:cNvPicPr>
          <p:nvPr/>
        </p:nvPicPr>
        <p:blipFill>
          <a:blip r:embed="rId2"/>
          <a:stretch>
            <a:fillRect/>
          </a:stretch>
        </p:blipFill>
        <p:spPr>
          <a:xfrm>
            <a:off x="6787685" y="103123"/>
            <a:ext cx="795449" cy="859090"/>
          </a:xfrm>
          <a:prstGeom prst="rect">
            <a:avLst/>
          </a:prstGeom>
          <a:solidFill>
            <a:schemeClr val="accent3">
              <a:lumMod val="60000"/>
              <a:lumOff val="40000"/>
            </a:schemeClr>
          </a:solidFill>
          <a:ln>
            <a:solidFill>
              <a:schemeClr val="accent3">
                <a:lumMod val="75000"/>
              </a:schemeClr>
            </a:solidFill>
          </a:ln>
          <a:effectLst>
            <a:outerShdw blurRad="50800" dist="38100" dir="8100000" algn="tr" rotWithShape="0">
              <a:prstClr val="black">
                <a:alpha val="40000"/>
              </a:prstClr>
            </a:outerShdw>
            <a:softEdge rad="12700"/>
          </a:effectLst>
          <a:scene3d>
            <a:camera prst="orthographicFront"/>
            <a:lightRig rig="threePt" dir="t"/>
          </a:scene3d>
          <a:sp3d>
            <a:bevelT/>
            <a:bevelB prst="angle"/>
          </a:sp3d>
        </p:spPr>
      </p:pic>
      <p:pic>
        <p:nvPicPr>
          <p:cNvPr id="21" name="Image 20">
            <a:extLst>
              <a:ext uri="{FF2B5EF4-FFF2-40B4-BE49-F238E27FC236}">
                <a16:creationId xmlns:a16="http://schemas.microsoft.com/office/drawing/2014/main" id="{81E30E8A-C33C-432B-B262-73FF2D40ABC4}"/>
              </a:ext>
            </a:extLst>
          </p:cNvPr>
          <p:cNvPicPr>
            <a:picLocks noChangeAspect="1"/>
          </p:cNvPicPr>
          <p:nvPr/>
        </p:nvPicPr>
        <p:blipFill>
          <a:blip r:embed="rId3"/>
          <a:stretch>
            <a:fillRect/>
          </a:stretch>
        </p:blipFill>
        <p:spPr>
          <a:xfrm>
            <a:off x="146190" y="963916"/>
            <a:ext cx="6016817" cy="3138082"/>
          </a:xfrm>
          <a:prstGeom prst="rect">
            <a:avLst/>
          </a:prstGeom>
          <a:ln>
            <a:solidFill>
              <a:schemeClr val="tx2">
                <a:lumMod val="60000"/>
                <a:lumOff val="40000"/>
              </a:schemeClr>
            </a:solidFill>
          </a:ln>
        </p:spPr>
      </p:pic>
      <p:sp>
        <p:nvSpPr>
          <p:cNvPr id="5" name="Espace réservé du numéro de diapositive 4">
            <a:extLst>
              <a:ext uri="{FF2B5EF4-FFF2-40B4-BE49-F238E27FC236}">
                <a16:creationId xmlns:a16="http://schemas.microsoft.com/office/drawing/2014/main" id="{14DC69DD-38D2-48C8-868B-0807818B3406}"/>
              </a:ext>
            </a:extLst>
          </p:cNvPr>
          <p:cNvSpPr>
            <a:spLocks noGrp="1"/>
          </p:cNvSpPr>
          <p:nvPr>
            <p:ph type="sldNum" sz="quarter" idx="4"/>
          </p:nvPr>
        </p:nvSpPr>
        <p:spPr>
          <a:xfrm>
            <a:off x="7174997" y="4333739"/>
            <a:ext cx="215900" cy="144462"/>
          </a:xfrm>
        </p:spPr>
        <p:txBody>
          <a:bodyPr/>
          <a:lstStyle/>
          <a:p>
            <a:fld id="{AB4D0077-BF62-4615-B421-B126B085B149}" type="slidenum">
              <a:rPr lang="en-GB" smtClean="0"/>
              <a:pPr/>
              <a:t>17</a:t>
            </a:fld>
            <a:endParaRPr lang="en-GB" dirty="0"/>
          </a:p>
        </p:txBody>
      </p:sp>
      <p:sp>
        <p:nvSpPr>
          <p:cNvPr id="6" name="Titre 1">
            <a:extLst>
              <a:ext uri="{FF2B5EF4-FFF2-40B4-BE49-F238E27FC236}">
                <a16:creationId xmlns:a16="http://schemas.microsoft.com/office/drawing/2014/main" id="{9B527CE3-6DCB-4652-A8C7-C8F036C610FB}"/>
              </a:ext>
            </a:extLst>
          </p:cNvPr>
          <p:cNvSpPr>
            <a:spLocks noGrp="1"/>
          </p:cNvSpPr>
          <p:nvPr>
            <p:ph type="title"/>
          </p:nvPr>
        </p:nvSpPr>
        <p:spPr>
          <a:xfrm>
            <a:off x="167479" y="170477"/>
            <a:ext cx="7535282" cy="301314"/>
          </a:xfrm>
        </p:spPr>
        <p:txBody>
          <a:bodyPr/>
          <a:lstStyle/>
          <a:p>
            <a:r>
              <a:rPr lang="fr-FR" dirty="0"/>
              <a:t>Conception de test par saisie à partir de la bibliothèque de tests </a:t>
            </a:r>
          </a:p>
        </p:txBody>
      </p:sp>
      <p:sp>
        <p:nvSpPr>
          <p:cNvPr id="9" name="Rectangle : coins arrondis 8">
            <a:extLst>
              <a:ext uri="{FF2B5EF4-FFF2-40B4-BE49-F238E27FC236}">
                <a16:creationId xmlns:a16="http://schemas.microsoft.com/office/drawing/2014/main" id="{55A3F1C9-8036-49FE-9C31-198AA33EA858}"/>
              </a:ext>
            </a:extLst>
          </p:cNvPr>
          <p:cNvSpPr/>
          <p:nvPr/>
        </p:nvSpPr>
        <p:spPr>
          <a:xfrm>
            <a:off x="167479" y="2310277"/>
            <a:ext cx="1097243" cy="184999"/>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ZoneTexte 9">
            <a:extLst>
              <a:ext uri="{FF2B5EF4-FFF2-40B4-BE49-F238E27FC236}">
                <a16:creationId xmlns:a16="http://schemas.microsoft.com/office/drawing/2014/main" id="{91F1319A-01DA-427A-B23A-4FED5F83ADC0}"/>
              </a:ext>
            </a:extLst>
          </p:cNvPr>
          <p:cNvSpPr txBox="1"/>
          <p:nvPr/>
        </p:nvSpPr>
        <p:spPr>
          <a:xfrm>
            <a:off x="607873" y="2972992"/>
            <a:ext cx="1313698" cy="738664"/>
          </a:xfrm>
          <a:prstGeom prst="rect">
            <a:avLst/>
          </a:prstGeom>
          <a:solidFill>
            <a:schemeClr val="accent2">
              <a:lumMod val="60000"/>
              <a:lumOff val="40000"/>
            </a:schemeClr>
          </a:solidFill>
          <a:ln w="22225" cmpd="sng">
            <a:solidFill>
              <a:srgbClr val="FF0000"/>
            </a:solidFill>
          </a:ln>
        </p:spPr>
        <p:txBody>
          <a:bodyPr wrap="square" rtlCol="0">
            <a:spAutoFit/>
          </a:bodyPr>
          <a:lstStyle/>
          <a:p>
            <a:r>
              <a:rPr lang="fr-FR" sz="1050" dirty="0"/>
              <a:t>1. Dans le menu gauche, sélectionner « Bibliothèque de tests Xray »</a:t>
            </a:r>
          </a:p>
        </p:txBody>
      </p:sp>
      <p:sp>
        <p:nvSpPr>
          <p:cNvPr id="13" name="ZoneTexte 12">
            <a:extLst>
              <a:ext uri="{FF2B5EF4-FFF2-40B4-BE49-F238E27FC236}">
                <a16:creationId xmlns:a16="http://schemas.microsoft.com/office/drawing/2014/main" id="{EAEB2A5E-3B13-44F7-BD26-5DFCF46A5CBC}"/>
              </a:ext>
            </a:extLst>
          </p:cNvPr>
          <p:cNvSpPr txBox="1"/>
          <p:nvPr/>
        </p:nvSpPr>
        <p:spPr>
          <a:xfrm>
            <a:off x="4072158" y="593955"/>
            <a:ext cx="1464995" cy="430887"/>
          </a:xfrm>
          <a:prstGeom prst="rect">
            <a:avLst/>
          </a:prstGeom>
          <a:solidFill>
            <a:schemeClr val="accent2">
              <a:lumMod val="60000"/>
              <a:lumOff val="40000"/>
            </a:schemeClr>
          </a:solidFill>
          <a:ln w="22225" cmpd="sng">
            <a:solidFill>
              <a:srgbClr val="FF0000"/>
            </a:solidFill>
          </a:ln>
        </p:spPr>
        <p:txBody>
          <a:bodyPr wrap="square" rtlCol="0">
            <a:spAutoFit/>
          </a:bodyPr>
          <a:lstStyle/>
          <a:p>
            <a:r>
              <a:rPr lang="fr-FR" sz="1050" dirty="0"/>
              <a:t>3. Sélectionner « Créer un test ici »</a:t>
            </a:r>
          </a:p>
        </p:txBody>
      </p:sp>
      <p:cxnSp>
        <p:nvCxnSpPr>
          <p:cNvPr id="14" name="Connecteur droit avec flèche 13">
            <a:extLst>
              <a:ext uri="{FF2B5EF4-FFF2-40B4-BE49-F238E27FC236}">
                <a16:creationId xmlns:a16="http://schemas.microsoft.com/office/drawing/2014/main" id="{FFAE44AF-F652-47E3-9667-12A17A4F2B27}"/>
              </a:ext>
            </a:extLst>
          </p:cNvPr>
          <p:cNvCxnSpPr>
            <a:cxnSpLocks/>
            <a:stCxn id="10" idx="0"/>
          </p:cNvCxnSpPr>
          <p:nvPr/>
        </p:nvCxnSpPr>
        <p:spPr>
          <a:xfrm flipH="1" flipV="1">
            <a:off x="716100" y="2508734"/>
            <a:ext cx="548622" cy="464258"/>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 coins arrondis 14">
            <a:extLst>
              <a:ext uri="{FF2B5EF4-FFF2-40B4-BE49-F238E27FC236}">
                <a16:creationId xmlns:a16="http://schemas.microsoft.com/office/drawing/2014/main" id="{5DDC4667-495D-4B99-8F2A-E9540609D489}"/>
              </a:ext>
            </a:extLst>
          </p:cNvPr>
          <p:cNvSpPr/>
          <p:nvPr/>
        </p:nvSpPr>
        <p:spPr>
          <a:xfrm>
            <a:off x="2585415" y="3677682"/>
            <a:ext cx="171450" cy="130470"/>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4" name="Connecteur droit avec flèche 23">
            <a:extLst>
              <a:ext uri="{FF2B5EF4-FFF2-40B4-BE49-F238E27FC236}">
                <a16:creationId xmlns:a16="http://schemas.microsoft.com/office/drawing/2014/main" id="{D26E5E4A-FCE6-4CCB-8FE9-1FA4236C3492}"/>
              </a:ext>
            </a:extLst>
          </p:cNvPr>
          <p:cNvCxnSpPr>
            <a:cxnSpLocks/>
            <a:stCxn id="12" idx="1"/>
            <a:endCxn id="15" idx="3"/>
          </p:cNvCxnSpPr>
          <p:nvPr/>
        </p:nvCxnSpPr>
        <p:spPr>
          <a:xfrm flipH="1" flipV="1">
            <a:off x="2756865" y="3742917"/>
            <a:ext cx="886548" cy="187693"/>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7171D55A-E580-440F-9400-0062145F88AF}"/>
              </a:ext>
            </a:extLst>
          </p:cNvPr>
          <p:cNvCxnSpPr>
            <a:cxnSpLocks/>
            <a:stCxn id="13" idx="1"/>
            <a:endCxn id="29" idx="0"/>
          </p:cNvCxnSpPr>
          <p:nvPr/>
        </p:nvCxnSpPr>
        <p:spPr>
          <a:xfrm flipH="1">
            <a:off x="3138631" y="809399"/>
            <a:ext cx="933527" cy="1685877"/>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 coins arrondis 28">
            <a:extLst>
              <a:ext uri="{FF2B5EF4-FFF2-40B4-BE49-F238E27FC236}">
                <a16:creationId xmlns:a16="http://schemas.microsoft.com/office/drawing/2014/main" id="{F5199B2F-3C9C-4D1B-8A37-0C17AA462926}"/>
              </a:ext>
            </a:extLst>
          </p:cNvPr>
          <p:cNvSpPr/>
          <p:nvPr/>
        </p:nvSpPr>
        <p:spPr>
          <a:xfrm>
            <a:off x="2762484" y="2495276"/>
            <a:ext cx="752293" cy="184999"/>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Espace réservé du contenu 4">
            <a:extLst>
              <a:ext uri="{FF2B5EF4-FFF2-40B4-BE49-F238E27FC236}">
                <a16:creationId xmlns:a16="http://schemas.microsoft.com/office/drawing/2014/main" id="{13AB1A81-9D2E-4550-A80E-11A5210B8541}"/>
              </a:ext>
            </a:extLst>
          </p:cNvPr>
          <p:cNvSpPr txBox="1">
            <a:spLocks/>
          </p:cNvSpPr>
          <p:nvPr/>
        </p:nvSpPr>
        <p:spPr>
          <a:xfrm>
            <a:off x="5225199" y="1828905"/>
            <a:ext cx="2500532" cy="900246"/>
          </a:xfrm>
          <a:prstGeom prst="rect">
            <a:avLst/>
          </a:prstGeom>
          <a:solidFill>
            <a:schemeClr val="bg1"/>
          </a:solidFill>
          <a:ln w="22225" cmpd="sng">
            <a:solidFill>
              <a:srgbClr val="FF0000"/>
            </a:solidFill>
          </a:ln>
        </p:spPr>
        <p:txBody>
          <a:bodyPr wrap="square" rtlCol="0">
            <a:spAutoFit/>
          </a:bodyPr>
          <a:lstStyle>
            <a:defPPr>
              <a:defRPr lang="fr-FR"/>
            </a:defPPr>
            <a:lvl1pPr>
              <a:defRPr sz="1200"/>
            </a:lvl1pPr>
            <a:lvl2pPr marL="565150" indent="-217488" algn="l" defTabSz="696913" rtl="0" eaLnBrk="0" fontAlgn="base" hangingPunct="0">
              <a:spcBef>
                <a:spcPct val="20000"/>
              </a:spcBef>
              <a:spcAft>
                <a:spcPct val="0"/>
              </a:spcAft>
              <a:buFont typeface="Arial" charset="0"/>
              <a:buChar char="–"/>
              <a:defRPr sz="2100" kern="1200">
                <a:solidFill>
                  <a:schemeClr val="tx1"/>
                </a:solidFill>
                <a:latin typeface="+mn-lt"/>
                <a:ea typeface="+mn-ea"/>
                <a:cs typeface="+mn-cs"/>
              </a:defRPr>
            </a:lvl2pPr>
            <a:lvl3pPr marL="871538" indent="-173038" algn="l" defTabSz="696913" rtl="0" eaLnBrk="0" fontAlgn="base" hangingPunct="0">
              <a:spcBef>
                <a:spcPct val="20000"/>
              </a:spcBef>
              <a:spcAft>
                <a:spcPct val="0"/>
              </a:spcAft>
              <a:buFont typeface="Arial" charset="0"/>
              <a:buChar char="•"/>
              <a:defRPr kern="1200">
                <a:solidFill>
                  <a:schemeClr val="tx1"/>
                </a:solidFill>
                <a:latin typeface="+mn-lt"/>
                <a:ea typeface="+mn-ea"/>
                <a:cs typeface="+mn-cs"/>
              </a:defRPr>
            </a:lvl3pPr>
            <a:lvl4pPr marL="1219200" indent="-173038" algn="l" defTabSz="696913" rtl="0" eaLnBrk="0" fontAlgn="base" hangingPunct="0">
              <a:spcBef>
                <a:spcPct val="20000"/>
              </a:spcBef>
              <a:spcAft>
                <a:spcPct val="0"/>
              </a:spcAft>
              <a:buFont typeface="Arial" charset="0"/>
              <a:buChar char="–"/>
              <a:defRPr sz="1500" kern="1200">
                <a:solidFill>
                  <a:schemeClr val="tx1"/>
                </a:solidFill>
                <a:latin typeface="+mn-lt"/>
                <a:ea typeface="+mn-ea"/>
                <a:cs typeface="+mn-cs"/>
              </a:defRPr>
            </a:lvl4pPr>
            <a:lvl5pPr marL="1568450" indent="-173038" algn="l" defTabSz="696913" rtl="0" eaLnBrk="0" fontAlgn="base" hangingPunct="0">
              <a:spcBef>
                <a:spcPct val="20000"/>
              </a:spcBef>
              <a:spcAft>
                <a:spcPct val="0"/>
              </a:spcAft>
              <a:buFont typeface="Arial" charset="0"/>
              <a:buChar char="»"/>
              <a:defRPr sz="1500" kern="1200">
                <a:solidFill>
                  <a:schemeClr val="tx1"/>
                </a:solidFill>
                <a:latin typeface="+mn-lt"/>
                <a:ea typeface="+mn-ea"/>
                <a:cs typeface="+mn-cs"/>
              </a:defRPr>
            </a:lvl5pPr>
            <a:lvl6pPr marL="1917634"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66295"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14955"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63616"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fr-FR" sz="1050" b="1" dirty="0">
                <a:solidFill>
                  <a:srgbClr val="FF0000"/>
                </a:solidFill>
              </a:rPr>
              <a:t>IMPORTANT</a:t>
            </a:r>
            <a:r>
              <a:rPr lang="fr-FR" sz="1050" dirty="0">
                <a:solidFill>
                  <a:srgbClr val="FF0000"/>
                </a:solidFill>
              </a:rPr>
              <a:t> </a:t>
            </a:r>
            <a:r>
              <a:rPr lang="fr-FR" sz="1050" dirty="0"/>
              <a:t>:  le champ « Chemin de la Bibliothèque » du cas de test est initialisé. Ce champ peut être ajouté dans les écrans de recherche de demandes (en affichage uniquement, pas en filtre)</a:t>
            </a:r>
          </a:p>
        </p:txBody>
      </p:sp>
      <p:pic>
        <p:nvPicPr>
          <p:cNvPr id="32" name="Image 31">
            <a:extLst>
              <a:ext uri="{FF2B5EF4-FFF2-40B4-BE49-F238E27FC236}">
                <a16:creationId xmlns:a16="http://schemas.microsoft.com/office/drawing/2014/main" id="{DC0A7351-AB57-466E-83E2-1CBE64E32CAB}"/>
              </a:ext>
            </a:extLst>
          </p:cNvPr>
          <p:cNvPicPr>
            <a:picLocks noChangeAspect="1"/>
          </p:cNvPicPr>
          <p:nvPr/>
        </p:nvPicPr>
        <p:blipFill>
          <a:blip r:embed="rId4"/>
          <a:stretch>
            <a:fillRect/>
          </a:stretch>
        </p:blipFill>
        <p:spPr>
          <a:xfrm>
            <a:off x="3998948" y="2878516"/>
            <a:ext cx="3645661" cy="1034997"/>
          </a:xfrm>
          <a:prstGeom prst="rect">
            <a:avLst/>
          </a:prstGeom>
          <a:ln>
            <a:solidFill>
              <a:schemeClr val="tx2">
                <a:lumMod val="60000"/>
                <a:lumOff val="40000"/>
              </a:schemeClr>
            </a:solidFill>
          </a:ln>
        </p:spPr>
      </p:pic>
      <p:sp>
        <p:nvSpPr>
          <p:cNvPr id="12" name="ZoneTexte 11">
            <a:extLst>
              <a:ext uri="{FF2B5EF4-FFF2-40B4-BE49-F238E27FC236}">
                <a16:creationId xmlns:a16="http://schemas.microsoft.com/office/drawing/2014/main" id="{5B615738-09C9-44AC-ACCF-8BFFC32F83B8}"/>
              </a:ext>
            </a:extLst>
          </p:cNvPr>
          <p:cNvSpPr txBox="1"/>
          <p:nvPr/>
        </p:nvSpPr>
        <p:spPr>
          <a:xfrm>
            <a:off x="3643413" y="3561278"/>
            <a:ext cx="2322487" cy="738664"/>
          </a:xfrm>
          <a:prstGeom prst="rect">
            <a:avLst/>
          </a:prstGeom>
          <a:solidFill>
            <a:schemeClr val="accent2">
              <a:lumMod val="60000"/>
              <a:lumOff val="40000"/>
            </a:schemeClr>
          </a:solidFill>
          <a:ln w="22225" cmpd="sng">
            <a:solidFill>
              <a:srgbClr val="FF0000"/>
            </a:solidFill>
          </a:ln>
        </p:spPr>
        <p:txBody>
          <a:bodyPr wrap="square" rtlCol="0">
            <a:spAutoFit/>
          </a:bodyPr>
          <a:lstStyle/>
          <a:p>
            <a:r>
              <a:rPr lang="fr-FR" sz="1050" dirty="0"/>
              <a:t>2. Cliquer sur le dossier où ajouter un test (et non sur son nom)</a:t>
            </a:r>
          </a:p>
          <a:p>
            <a:r>
              <a:rPr lang="fr-FR" sz="1050" dirty="0"/>
              <a:t>Faire un clic droit pour ouvrir le menu contextuel</a:t>
            </a:r>
          </a:p>
        </p:txBody>
      </p:sp>
      <p:sp>
        <p:nvSpPr>
          <p:cNvPr id="33" name="Rectangle : coins arrondis 32">
            <a:extLst>
              <a:ext uri="{FF2B5EF4-FFF2-40B4-BE49-F238E27FC236}">
                <a16:creationId xmlns:a16="http://schemas.microsoft.com/office/drawing/2014/main" id="{FD709C06-A723-4EF2-AF80-D6D8DDA04309}"/>
              </a:ext>
            </a:extLst>
          </p:cNvPr>
          <p:cNvSpPr/>
          <p:nvPr/>
        </p:nvSpPr>
        <p:spPr>
          <a:xfrm>
            <a:off x="6021592" y="2911760"/>
            <a:ext cx="1100520" cy="184999"/>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34" name="Connecteur droit avec flèche 33">
            <a:extLst>
              <a:ext uri="{FF2B5EF4-FFF2-40B4-BE49-F238E27FC236}">
                <a16:creationId xmlns:a16="http://schemas.microsoft.com/office/drawing/2014/main" id="{0FAA8E3C-E9CE-473A-A473-0BDABC797F05}"/>
              </a:ext>
            </a:extLst>
          </p:cNvPr>
          <p:cNvCxnSpPr>
            <a:cxnSpLocks/>
            <a:stCxn id="16" idx="2"/>
            <a:endCxn id="33" idx="0"/>
          </p:cNvCxnSpPr>
          <p:nvPr/>
        </p:nvCxnSpPr>
        <p:spPr>
          <a:xfrm>
            <a:off x="6475465" y="2729151"/>
            <a:ext cx="96387" cy="182609"/>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C96D6D3A-19DC-4277-B681-C455E310BE06}"/>
              </a:ext>
            </a:extLst>
          </p:cNvPr>
          <p:cNvSpPr txBox="1"/>
          <p:nvPr/>
        </p:nvSpPr>
        <p:spPr>
          <a:xfrm>
            <a:off x="1087663" y="454382"/>
            <a:ext cx="2627129" cy="507831"/>
          </a:xfrm>
          <a:prstGeom prst="rect">
            <a:avLst/>
          </a:prstGeom>
          <a:solidFill>
            <a:schemeClr val="bg1"/>
          </a:solidFill>
          <a:ln w="12700" cmpd="sng">
            <a:solidFill>
              <a:srgbClr val="FF0000"/>
            </a:solidFill>
          </a:ln>
        </p:spPr>
        <p:txBody>
          <a:bodyPr wrap="square" rtlCol="0">
            <a:spAutoFit/>
          </a:bodyPr>
          <a:lstStyle>
            <a:defPPr>
              <a:defRPr lang="fr-FR"/>
            </a:defPPr>
            <a:lvl1pPr>
              <a:defRPr sz="1100"/>
            </a:lvl1pPr>
          </a:lstStyle>
          <a:p>
            <a:r>
              <a:rPr lang="en-US" sz="900" b="1" dirty="0">
                <a:solidFill>
                  <a:srgbClr val="FF0000"/>
                </a:solidFill>
              </a:rPr>
              <a:t>IMPORTANT </a:t>
            </a:r>
            <a:r>
              <a:rPr lang="en-US" sz="900" dirty="0"/>
              <a:t>: Il est indispensable </a:t>
            </a:r>
            <a:r>
              <a:rPr lang="en-US" sz="900" dirty="0" err="1"/>
              <a:t>d’avoir</a:t>
            </a:r>
            <a:r>
              <a:rPr lang="en-US" sz="900" dirty="0"/>
              <a:t> les droits </a:t>
            </a:r>
            <a:r>
              <a:rPr lang="en-US" sz="900" dirty="0" err="1"/>
              <a:t>d’accès</a:t>
            </a:r>
            <a:r>
              <a:rPr lang="en-US" sz="900" dirty="0"/>
              <a:t> aux </a:t>
            </a:r>
            <a:r>
              <a:rPr lang="en-US" sz="900" dirty="0" err="1"/>
              <a:t>projets</a:t>
            </a:r>
            <a:r>
              <a:rPr lang="en-US" sz="900" dirty="0"/>
              <a:t> pour </a:t>
            </a:r>
            <a:r>
              <a:rPr lang="en-US" sz="900" dirty="0" err="1"/>
              <a:t>pouvoir</a:t>
            </a:r>
            <a:r>
              <a:rPr lang="en-US" sz="900" dirty="0"/>
              <a:t> </a:t>
            </a:r>
            <a:r>
              <a:rPr lang="en-US" sz="900" dirty="0" err="1"/>
              <a:t>créer</a:t>
            </a:r>
            <a:r>
              <a:rPr lang="en-US" sz="900" dirty="0"/>
              <a:t> / modifier des demandes. </a:t>
            </a:r>
            <a:endParaRPr lang="fr-FR" sz="900" dirty="0"/>
          </a:p>
        </p:txBody>
      </p:sp>
      <p:sp>
        <p:nvSpPr>
          <p:cNvPr id="4" name="Rectangle 3">
            <a:extLst>
              <a:ext uri="{FF2B5EF4-FFF2-40B4-BE49-F238E27FC236}">
                <a16:creationId xmlns:a16="http://schemas.microsoft.com/office/drawing/2014/main" id="{D04BEC8C-EBA5-492B-97E5-24A50CA4BEFC}"/>
              </a:ext>
            </a:extLst>
          </p:cNvPr>
          <p:cNvSpPr/>
          <p:nvPr/>
        </p:nvSpPr>
        <p:spPr>
          <a:xfrm>
            <a:off x="6744540" y="66454"/>
            <a:ext cx="900070" cy="1695997"/>
          </a:xfrm>
          <a:prstGeom prst="rect">
            <a:avLst/>
          </a:prstGeom>
          <a:noFill/>
          <a:ln>
            <a:solidFill>
              <a:srgbClr val="027180"/>
            </a:solidFill>
          </a:ln>
        </p:spPr>
        <p:txBody>
          <a:bodyPr rtlCol="0" anchor="ctr"/>
          <a:lstStyle/>
          <a:p>
            <a:pPr algn="ctr" eaLnBrk="1" hangingPunct="1"/>
            <a:endParaRPr lang="fr-FR" sz="1600" dirty="0">
              <a:solidFill>
                <a:srgbClr val="027180"/>
              </a:solidFill>
              <a:latin typeface="+mj-lt"/>
              <a:cs typeface="Arial" charset="0"/>
            </a:endParaRPr>
          </a:p>
        </p:txBody>
      </p:sp>
      <p:sp>
        <p:nvSpPr>
          <p:cNvPr id="7" name="Rectangle 6">
            <a:extLst>
              <a:ext uri="{FF2B5EF4-FFF2-40B4-BE49-F238E27FC236}">
                <a16:creationId xmlns:a16="http://schemas.microsoft.com/office/drawing/2014/main" id="{97B0776A-2CF8-41E8-9009-5AE15C6232C4}"/>
              </a:ext>
            </a:extLst>
          </p:cNvPr>
          <p:cNvSpPr/>
          <p:nvPr/>
        </p:nvSpPr>
        <p:spPr>
          <a:xfrm>
            <a:off x="6707232" y="988111"/>
            <a:ext cx="1080642" cy="707886"/>
          </a:xfrm>
          <a:prstGeom prst="rect">
            <a:avLst/>
          </a:prstGeom>
        </p:spPr>
        <p:txBody>
          <a:bodyPr wrap="square">
            <a:spAutoFit/>
          </a:bodyPr>
          <a:lstStyle/>
          <a:p>
            <a:r>
              <a:rPr lang="fr-FR" sz="800" b="1" dirty="0">
                <a:solidFill>
                  <a:srgbClr val="027180"/>
                </a:solidFill>
              </a:rPr>
              <a:t>Même mode opératoire pour la création de Plan de test, Exécution de test, Suite de test</a:t>
            </a:r>
            <a:endParaRPr lang="fr-FR" sz="800" dirty="0"/>
          </a:p>
        </p:txBody>
      </p:sp>
    </p:spTree>
    <p:extLst>
      <p:ext uri="{BB962C8B-B14F-4D97-AF65-F5344CB8AC3E}">
        <p14:creationId xmlns:p14="http://schemas.microsoft.com/office/powerpoint/2010/main" val="1976865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0EB282-BF51-487B-9687-E0DB5FC0135A}"/>
              </a:ext>
            </a:extLst>
          </p:cNvPr>
          <p:cNvSpPr>
            <a:spLocks noGrp="1"/>
          </p:cNvSpPr>
          <p:nvPr>
            <p:ph type="title"/>
          </p:nvPr>
        </p:nvSpPr>
        <p:spPr/>
        <p:txBody>
          <a:bodyPr/>
          <a:lstStyle/>
          <a:p>
            <a:r>
              <a:rPr lang="fr-FR" dirty="0"/>
              <a:t>Conception de test par saisie à partir du menu Création de la demande</a:t>
            </a:r>
          </a:p>
        </p:txBody>
      </p:sp>
      <p:sp>
        <p:nvSpPr>
          <p:cNvPr id="5" name="Espace réservé du numéro de diapositive 4">
            <a:extLst>
              <a:ext uri="{FF2B5EF4-FFF2-40B4-BE49-F238E27FC236}">
                <a16:creationId xmlns:a16="http://schemas.microsoft.com/office/drawing/2014/main" id="{A8C5C40F-9961-47A5-A176-65E0B49D77A0}"/>
              </a:ext>
            </a:extLst>
          </p:cNvPr>
          <p:cNvSpPr>
            <a:spLocks noGrp="1"/>
          </p:cNvSpPr>
          <p:nvPr>
            <p:ph type="sldNum" sz="quarter" idx="4"/>
          </p:nvPr>
        </p:nvSpPr>
        <p:spPr/>
        <p:txBody>
          <a:bodyPr/>
          <a:lstStyle/>
          <a:p>
            <a:fld id="{AB4D0077-BF62-4615-B421-B126B085B149}" type="slidenum">
              <a:rPr lang="en-GB" smtClean="0"/>
              <a:pPr/>
              <a:t>18</a:t>
            </a:fld>
            <a:endParaRPr lang="en-GB" dirty="0"/>
          </a:p>
        </p:txBody>
      </p:sp>
      <p:pic>
        <p:nvPicPr>
          <p:cNvPr id="6" name="Image 5">
            <a:extLst>
              <a:ext uri="{FF2B5EF4-FFF2-40B4-BE49-F238E27FC236}">
                <a16:creationId xmlns:a16="http://schemas.microsoft.com/office/drawing/2014/main" id="{72978473-51A9-4650-A1D6-B75A59A5F526}"/>
              </a:ext>
            </a:extLst>
          </p:cNvPr>
          <p:cNvPicPr>
            <a:picLocks noChangeAspect="1"/>
          </p:cNvPicPr>
          <p:nvPr/>
        </p:nvPicPr>
        <p:blipFill>
          <a:blip r:embed="rId2"/>
          <a:stretch>
            <a:fillRect/>
          </a:stretch>
        </p:blipFill>
        <p:spPr>
          <a:xfrm>
            <a:off x="46326" y="1135146"/>
            <a:ext cx="3922484" cy="190097"/>
          </a:xfrm>
          <a:prstGeom prst="rect">
            <a:avLst/>
          </a:prstGeom>
          <a:ln>
            <a:solidFill>
              <a:schemeClr val="tx2">
                <a:lumMod val="60000"/>
                <a:lumOff val="40000"/>
              </a:schemeClr>
            </a:solidFill>
          </a:ln>
        </p:spPr>
      </p:pic>
      <p:pic>
        <p:nvPicPr>
          <p:cNvPr id="9" name="Image 8">
            <a:extLst>
              <a:ext uri="{FF2B5EF4-FFF2-40B4-BE49-F238E27FC236}">
                <a16:creationId xmlns:a16="http://schemas.microsoft.com/office/drawing/2014/main" id="{A6A9487B-8E05-44BD-A6B0-F151E507D90A}"/>
              </a:ext>
            </a:extLst>
          </p:cNvPr>
          <p:cNvPicPr>
            <a:picLocks noChangeAspect="1"/>
          </p:cNvPicPr>
          <p:nvPr/>
        </p:nvPicPr>
        <p:blipFill>
          <a:blip r:embed="rId3"/>
          <a:stretch>
            <a:fillRect/>
          </a:stretch>
        </p:blipFill>
        <p:spPr>
          <a:xfrm>
            <a:off x="285934" y="1496775"/>
            <a:ext cx="2196307" cy="2196307"/>
          </a:xfrm>
          <a:prstGeom prst="rect">
            <a:avLst/>
          </a:prstGeom>
          <a:ln>
            <a:solidFill>
              <a:schemeClr val="tx2">
                <a:lumMod val="60000"/>
                <a:lumOff val="40000"/>
              </a:schemeClr>
            </a:solidFill>
          </a:ln>
        </p:spPr>
      </p:pic>
      <p:sp>
        <p:nvSpPr>
          <p:cNvPr id="10" name="Rectangle 9">
            <a:extLst>
              <a:ext uri="{FF2B5EF4-FFF2-40B4-BE49-F238E27FC236}">
                <a16:creationId xmlns:a16="http://schemas.microsoft.com/office/drawing/2014/main" id="{3F3CF256-738C-447C-84AD-323926A3B233}"/>
              </a:ext>
            </a:extLst>
          </p:cNvPr>
          <p:cNvSpPr/>
          <p:nvPr/>
        </p:nvSpPr>
        <p:spPr>
          <a:xfrm>
            <a:off x="1362563" y="831433"/>
            <a:ext cx="817403" cy="307777"/>
          </a:xfrm>
          <a:prstGeom prst="rect">
            <a:avLst/>
          </a:prstGeom>
        </p:spPr>
        <p:txBody>
          <a:bodyPr wrap="none">
            <a:spAutoFit/>
          </a:bodyPr>
          <a:lstStyle/>
          <a:p>
            <a:r>
              <a:rPr lang="fr-FR" b="1" dirty="0"/>
              <a:t>Création</a:t>
            </a:r>
          </a:p>
        </p:txBody>
      </p:sp>
      <p:sp>
        <p:nvSpPr>
          <p:cNvPr id="11" name="Rectangle : coins arrondis 10">
            <a:extLst>
              <a:ext uri="{FF2B5EF4-FFF2-40B4-BE49-F238E27FC236}">
                <a16:creationId xmlns:a16="http://schemas.microsoft.com/office/drawing/2014/main" id="{539A5269-A2BC-425A-8BAA-5129DD0E99E5}"/>
              </a:ext>
            </a:extLst>
          </p:cNvPr>
          <p:cNvSpPr/>
          <p:nvPr/>
        </p:nvSpPr>
        <p:spPr>
          <a:xfrm>
            <a:off x="3472595" y="1157853"/>
            <a:ext cx="562246" cy="216000"/>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ZoneTexte 11">
            <a:extLst>
              <a:ext uri="{FF2B5EF4-FFF2-40B4-BE49-F238E27FC236}">
                <a16:creationId xmlns:a16="http://schemas.microsoft.com/office/drawing/2014/main" id="{95F31289-FECC-4AEF-A3AD-C5C3CB093859}"/>
              </a:ext>
            </a:extLst>
          </p:cNvPr>
          <p:cNvSpPr txBox="1"/>
          <p:nvPr/>
        </p:nvSpPr>
        <p:spPr>
          <a:xfrm>
            <a:off x="2557379" y="1577347"/>
            <a:ext cx="1296602" cy="369332"/>
          </a:xfrm>
          <a:prstGeom prst="rect">
            <a:avLst/>
          </a:prstGeom>
          <a:solidFill>
            <a:schemeClr val="accent2">
              <a:lumMod val="60000"/>
              <a:lumOff val="40000"/>
            </a:schemeClr>
          </a:solidFill>
          <a:ln w="12700" cmpd="sng">
            <a:solidFill>
              <a:srgbClr val="FF0000"/>
            </a:solidFill>
          </a:ln>
        </p:spPr>
        <p:txBody>
          <a:bodyPr wrap="square" rtlCol="0">
            <a:spAutoFit/>
          </a:bodyPr>
          <a:lstStyle>
            <a:defPPr>
              <a:defRPr lang="fr-FR"/>
            </a:defPPr>
            <a:lvl1pPr>
              <a:defRPr sz="1100"/>
            </a:lvl1pPr>
          </a:lstStyle>
          <a:p>
            <a:r>
              <a:rPr lang="en-US" sz="900" dirty="0"/>
              <a:t>1. Dans le bandeau horizontal, choisir </a:t>
            </a:r>
            <a:r>
              <a:rPr lang="en-US" sz="900" dirty="0" err="1"/>
              <a:t>Créer</a:t>
            </a:r>
            <a:endParaRPr lang="fr-FR" sz="900" dirty="0"/>
          </a:p>
        </p:txBody>
      </p:sp>
      <p:cxnSp>
        <p:nvCxnSpPr>
          <p:cNvPr id="13" name="Connecteur droit avec flèche 12">
            <a:extLst>
              <a:ext uri="{FF2B5EF4-FFF2-40B4-BE49-F238E27FC236}">
                <a16:creationId xmlns:a16="http://schemas.microsoft.com/office/drawing/2014/main" id="{D2747347-73CD-43D2-A053-E075066D44CE}"/>
              </a:ext>
            </a:extLst>
          </p:cNvPr>
          <p:cNvCxnSpPr>
            <a:cxnSpLocks/>
            <a:stCxn id="12" idx="0"/>
            <a:endCxn id="11" idx="2"/>
          </p:cNvCxnSpPr>
          <p:nvPr/>
        </p:nvCxnSpPr>
        <p:spPr>
          <a:xfrm flipV="1">
            <a:off x="3205680" y="1373853"/>
            <a:ext cx="548038" cy="203494"/>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 coins arrondis 18">
            <a:extLst>
              <a:ext uri="{FF2B5EF4-FFF2-40B4-BE49-F238E27FC236}">
                <a16:creationId xmlns:a16="http://schemas.microsoft.com/office/drawing/2014/main" id="{DA993D1A-95C6-4A2A-AAB4-638ED9D1EFEC}"/>
              </a:ext>
            </a:extLst>
          </p:cNvPr>
          <p:cNvSpPr/>
          <p:nvPr/>
        </p:nvSpPr>
        <p:spPr>
          <a:xfrm>
            <a:off x="361179" y="1783137"/>
            <a:ext cx="1166911" cy="625285"/>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ZoneTexte 19">
            <a:extLst>
              <a:ext uri="{FF2B5EF4-FFF2-40B4-BE49-F238E27FC236}">
                <a16:creationId xmlns:a16="http://schemas.microsoft.com/office/drawing/2014/main" id="{8CF98980-7E7A-4E6A-8315-75218987C651}"/>
              </a:ext>
            </a:extLst>
          </p:cNvPr>
          <p:cNvSpPr txBox="1"/>
          <p:nvPr/>
        </p:nvSpPr>
        <p:spPr>
          <a:xfrm>
            <a:off x="2557379" y="2408423"/>
            <a:ext cx="1296602" cy="784830"/>
          </a:xfrm>
          <a:prstGeom prst="rect">
            <a:avLst/>
          </a:prstGeom>
          <a:solidFill>
            <a:schemeClr val="accent2">
              <a:lumMod val="60000"/>
              <a:lumOff val="40000"/>
            </a:schemeClr>
          </a:solidFill>
          <a:ln w="12700" cmpd="sng">
            <a:solidFill>
              <a:srgbClr val="FF0000"/>
            </a:solidFill>
          </a:ln>
        </p:spPr>
        <p:txBody>
          <a:bodyPr wrap="square" rtlCol="0">
            <a:spAutoFit/>
          </a:bodyPr>
          <a:lstStyle>
            <a:defPPr>
              <a:defRPr lang="fr-FR"/>
            </a:defPPr>
            <a:lvl1pPr>
              <a:defRPr sz="1100"/>
            </a:lvl1pPr>
          </a:lstStyle>
          <a:p>
            <a:r>
              <a:rPr lang="en-US" sz="900" dirty="0"/>
              <a:t>2. Une </a:t>
            </a:r>
            <a:r>
              <a:rPr lang="en-US" sz="900" dirty="0" err="1"/>
              <a:t>fenêtre</a:t>
            </a:r>
            <a:r>
              <a:rPr lang="en-US" sz="900" dirty="0"/>
              <a:t> </a:t>
            </a:r>
            <a:r>
              <a:rPr lang="en-US" sz="900" dirty="0" err="1"/>
              <a:t>s’ouvre</a:t>
            </a:r>
            <a:r>
              <a:rPr lang="en-US" sz="900" dirty="0"/>
              <a:t>. Choisir le nom du projet et le type de demande à </a:t>
            </a:r>
            <a:r>
              <a:rPr lang="en-US" sz="900" dirty="0" err="1"/>
              <a:t>créer</a:t>
            </a:r>
            <a:r>
              <a:rPr lang="en-US" sz="900" dirty="0"/>
              <a:t>.</a:t>
            </a:r>
          </a:p>
          <a:p>
            <a:endParaRPr lang="en-US" sz="900" dirty="0"/>
          </a:p>
        </p:txBody>
      </p:sp>
      <p:cxnSp>
        <p:nvCxnSpPr>
          <p:cNvPr id="21" name="Connecteur droit avec flèche 20">
            <a:extLst>
              <a:ext uri="{FF2B5EF4-FFF2-40B4-BE49-F238E27FC236}">
                <a16:creationId xmlns:a16="http://schemas.microsoft.com/office/drawing/2014/main" id="{1AC67A00-E374-4E59-87D8-CC39DE2C122A}"/>
              </a:ext>
            </a:extLst>
          </p:cNvPr>
          <p:cNvCxnSpPr>
            <a:cxnSpLocks/>
            <a:stCxn id="20" idx="1"/>
            <a:endCxn id="19" idx="2"/>
          </p:cNvCxnSpPr>
          <p:nvPr/>
        </p:nvCxnSpPr>
        <p:spPr>
          <a:xfrm flipH="1" flipV="1">
            <a:off x="944635" y="2408422"/>
            <a:ext cx="1612744" cy="392416"/>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AD93B996-A9AF-49EF-B372-10BCA173E825}"/>
              </a:ext>
            </a:extLst>
          </p:cNvPr>
          <p:cNvSpPr/>
          <p:nvPr/>
        </p:nvSpPr>
        <p:spPr>
          <a:xfrm>
            <a:off x="4104392" y="843351"/>
            <a:ext cx="1140569" cy="307777"/>
          </a:xfrm>
          <a:prstGeom prst="rect">
            <a:avLst/>
          </a:prstGeom>
        </p:spPr>
        <p:txBody>
          <a:bodyPr wrap="none">
            <a:spAutoFit/>
          </a:bodyPr>
          <a:lstStyle/>
          <a:p>
            <a:r>
              <a:rPr lang="fr-FR" b="1" dirty="0"/>
              <a:t>Modification</a:t>
            </a:r>
          </a:p>
        </p:txBody>
      </p:sp>
      <p:pic>
        <p:nvPicPr>
          <p:cNvPr id="26" name="Image 25">
            <a:extLst>
              <a:ext uri="{FF2B5EF4-FFF2-40B4-BE49-F238E27FC236}">
                <a16:creationId xmlns:a16="http://schemas.microsoft.com/office/drawing/2014/main" id="{0A110D50-B898-454E-99A9-7C24C890FD2B}"/>
              </a:ext>
            </a:extLst>
          </p:cNvPr>
          <p:cNvPicPr>
            <a:picLocks noChangeAspect="1"/>
          </p:cNvPicPr>
          <p:nvPr/>
        </p:nvPicPr>
        <p:blipFill>
          <a:blip r:embed="rId4"/>
          <a:stretch>
            <a:fillRect/>
          </a:stretch>
        </p:blipFill>
        <p:spPr>
          <a:xfrm>
            <a:off x="4183901" y="1107163"/>
            <a:ext cx="3526269" cy="1947591"/>
          </a:xfrm>
          <a:prstGeom prst="rect">
            <a:avLst/>
          </a:prstGeom>
          <a:ln>
            <a:solidFill>
              <a:schemeClr val="tx2">
                <a:lumMod val="60000"/>
                <a:lumOff val="40000"/>
              </a:schemeClr>
            </a:solidFill>
          </a:ln>
        </p:spPr>
      </p:pic>
      <p:sp>
        <p:nvSpPr>
          <p:cNvPr id="27" name="ZoneTexte 26">
            <a:extLst>
              <a:ext uri="{FF2B5EF4-FFF2-40B4-BE49-F238E27FC236}">
                <a16:creationId xmlns:a16="http://schemas.microsoft.com/office/drawing/2014/main" id="{47C50BA7-FB18-42CC-83E5-58446C511254}"/>
              </a:ext>
            </a:extLst>
          </p:cNvPr>
          <p:cNvSpPr txBox="1"/>
          <p:nvPr/>
        </p:nvSpPr>
        <p:spPr>
          <a:xfrm>
            <a:off x="4250144" y="3185251"/>
            <a:ext cx="1296602" cy="507831"/>
          </a:xfrm>
          <a:prstGeom prst="rect">
            <a:avLst/>
          </a:prstGeom>
          <a:solidFill>
            <a:schemeClr val="accent2">
              <a:lumMod val="60000"/>
              <a:lumOff val="40000"/>
            </a:schemeClr>
          </a:solidFill>
          <a:ln w="12700" cmpd="sng">
            <a:solidFill>
              <a:srgbClr val="FF0000"/>
            </a:solidFill>
          </a:ln>
        </p:spPr>
        <p:txBody>
          <a:bodyPr wrap="square" rtlCol="0">
            <a:spAutoFit/>
          </a:bodyPr>
          <a:lstStyle>
            <a:defPPr>
              <a:defRPr lang="fr-FR"/>
            </a:defPPr>
            <a:lvl1pPr>
              <a:defRPr sz="1100"/>
            </a:lvl1pPr>
          </a:lstStyle>
          <a:p>
            <a:r>
              <a:rPr lang="en-US" sz="900" dirty="0"/>
              <a:t>1. Se </a:t>
            </a:r>
            <a:r>
              <a:rPr lang="en-US" sz="900" dirty="0" err="1"/>
              <a:t>positionner</a:t>
            </a:r>
            <a:r>
              <a:rPr lang="en-US" sz="900" dirty="0"/>
              <a:t> sur la demande à modifier (</a:t>
            </a:r>
            <a:r>
              <a:rPr lang="en-US" sz="900" dirty="0" err="1"/>
              <a:t>ici</a:t>
            </a:r>
            <a:r>
              <a:rPr lang="en-US" sz="900" dirty="0"/>
              <a:t> un test)</a:t>
            </a:r>
            <a:endParaRPr lang="fr-FR" sz="900" dirty="0"/>
          </a:p>
        </p:txBody>
      </p:sp>
      <p:sp>
        <p:nvSpPr>
          <p:cNvPr id="29" name="ZoneTexte 28">
            <a:extLst>
              <a:ext uri="{FF2B5EF4-FFF2-40B4-BE49-F238E27FC236}">
                <a16:creationId xmlns:a16="http://schemas.microsoft.com/office/drawing/2014/main" id="{9F9DE3FE-21F2-4498-B5AC-C86702584B78}"/>
              </a:ext>
            </a:extLst>
          </p:cNvPr>
          <p:cNvSpPr txBox="1"/>
          <p:nvPr/>
        </p:nvSpPr>
        <p:spPr>
          <a:xfrm>
            <a:off x="5660736" y="3185251"/>
            <a:ext cx="1114416" cy="646331"/>
          </a:xfrm>
          <a:prstGeom prst="rect">
            <a:avLst/>
          </a:prstGeom>
          <a:solidFill>
            <a:schemeClr val="accent2">
              <a:lumMod val="60000"/>
              <a:lumOff val="40000"/>
            </a:schemeClr>
          </a:solidFill>
          <a:ln w="12700" cmpd="sng">
            <a:solidFill>
              <a:srgbClr val="FF0000"/>
            </a:solidFill>
          </a:ln>
        </p:spPr>
        <p:txBody>
          <a:bodyPr wrap="square" rtlCol="0">
            <a:spAutoFit/>
          </a:bodyPr>
          <a:lstStyle>
            <a:defPPr>
              <a:defRPr lang="fr-FR"/>
            </a:defPPr>
            <a:lvl1pPr>
              <a:defRPr sz="1100"/>
            </a:lvl1pPr>
          </a:lstStyle>
          <a:p>
            <a:r>
              <a:rPr lang="en-US" sz="900" dirty="0"/>
              <a:t>2. Cliquer sur le bouton “Modifier” pour commencer la modification</a:t>
            </a:r>
            <a:endParaRPr lang="fr-FR" sz="900" dirty="0"/>
          </a:p>
        </p:txBody>
      </p:sp>
      <p:pic>
        <p:nvPicPr>
          <p:cNvPr id="30" name="Image 29">
            <a:extLst>
              <a:ext uri="{FF2B5EF4-FFF2-40B4-BE49-F238E27FC236}">
                <a16:creationId xmlns:a16="http://schemas.microsoft.com/office/drawing/2014/main" id="{68540188-C776-44D9-B4AF-33DE7DA5E5A2}"/>
              </a:ext>
            </a:extLst>
          </p:cNvPr>
          <p:cNvPicPr>
            <a:picLocks noChangeAspect="1"/>
          </p:cNvPicPr>
          <p:nvPr/>
        </p:nvPicPr>
        <p:blipFill>
          <a:blip r:embed="rId5"/>
          <a:stretch>
            <a:fillRect/>
          </a:stretch>
        </p:blipFill>
        <p:spPr>
          <a:xfrm>
            <a:off x="5706717" y="3962079"/>
            <a:ext cx="908876" cy="211727"/>
          </a:xfrm>
          <a:prstGeom prst="rect">
            <a:avLst/>
          </a:prstGeom>
          <a:ln>
            <a:solidFill>
              <a:schemeClr val="tx2">
                <a:lumMod val="60000"/>
                <a:lumOff val="40000"/>
              </a:schemeClr>
            </a:solidFill>
          </a:ln>
        </p:spPr>
      </p:pic>
      <p:sp>
        <p:nvSpPr>
          <p:cNvPr id="31" name="Rectangle : coins arrondis 30">
            <a:extLst>
              <a:ext uri="{FF2B5EF4-FFF2-40B4-BE49-F238E27FC236}">
                <a16:creationId xmlns:a16="http://schemas.microsoft.com/office/drawing/2014/main" id="{4D4F81AD-AD74-4327-BDF6-414F6C85057C}"/>
              </a:ext>
            </a:extLst>
          </p:cNvPr>
          <p:cNvSpPr/>
          <p:nvPr/>
        </p:nvSpPr>
        <p:spPr>
          <a:xfrm>
            <a:off x="4104392" y="1345021"/>
            <a:ext cx="520630" cy="190097"/>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32" name="Connecteur droit avec flèche 31">
            <a:extLst>
              <a:ext uri="{FF2B5EF4-FFF2-40B4-BE49-F238E27FC236}">
                <a16:creationId xmlns:a16="http://schemas.microsoft.com/office/drawing/2014/main" id="{8D4C5281-18B3-4DC7-9B81-2B558D1E21BB}"/>
              </a:ext>
            </a:extLst>
          </p:cNvPr>
          <p:cNvCxnSpPr>
            <a:cxnSpLocks/>
            <a:stCxn id="29" idx="0"/>
            <a:endCxn id="31" idx="2"/>
          </p:cNvCxnSpPr>
          <p:nvPr/>
        </p:nvCxnSpPr>
        <p:spPr>
          <a:xfrm flipH="1" flipV="1">
            <a:off x="4364707" y="1535118"/>
            <a:ext cx="1853237" cy="1650133"/>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ZoneTexte 34">
            <a:extLst>
              <a:ext uri="{FF2B5EF4-FFF2-40B4-BE49-F238E27FC236}">
                <a16:creationId xmlns:a16="http://schemas.microsoft.com/office/drawing/2014/main" id="{8BD7882A-D330-49B7-9A00-B669528DE2D4}"/>
              </a:ext>
            </a:extLst>
          </p:cNvPr>
          <p:cNvSpPr txBox="1"/>
          <p:nvPr/>
        </p:nvSpPr>
        <p:spPr>
          <a:xfrm>
            <a:off x="6842658" y="3176083"/>
            <a:ext cx="867512" cy="784830"/>
          </a:xfrm>
          <a:prstGeom prst="rect">
            <a:avLst/>
          </a:prstGeom>
          <a:solidFill>
            <a:schemeClr val="accent2">
              <a:lumMod val="60000"/>
              <a:lumOff val="40000"/>
            </a:schemeClr>
          </a:solidFill>
          <a:ln w="12700" cmpd="sng">
            <a:solidFill>
              <a:srgbClr val="FF0000"/>
            </a:solidFill>
          </a:ln>
        </p:spPr>
        <p:txBody>
          <a:bodyPr wrap="square" rtlCol="0">
            <a:spAutoFit/>
          </a:bodyPr>
          <a:lstStyle>
            <a:defPPr>
              <a:defRPr lang="fr-FR"/>
            </a:defPPr>
            <a:lvl1pPr>
              <a:defRPr sz="1100"/>
            </a:lvl1pPr>
          </a:lstStyle>
          <a:p>
            <a:r>
              <a:rPr lang="en-US" sz="900" dirty="0"/>
              <a:t>3. Cliquer sur “</a:t>
            </a:r>
            <a:r>
              <a:rPr lang="en-US" sz="900" dirty="0" err="1"/>
              <a:t>Mettre</a:t>
            </a:r>
            <a:r>
              <a:rPr lang="en-US" sz="900" dirty="0"/>
              <a:t> à jour” en fin </a:t>
            </a:r>
            <a:r>
              <a:rPr lang="en-US" sz="900" dirty="0" err="1"/>
              <a:t>d’operation</a:t>
            </a:r>
            <a:r>
              <a:rPr lang="en-US" sz="900" dirty="0"/>
              <a:t> (bas </a:t>
            </a:r>
            <a:r>
              <a:rPr lang="en-US" sz="900" dirty="0" err="1"/>
              <a:t>d’écran</a:t>
            </a:r>
            <a:r>
              <a:rPr lang="en-US" sz="900" dirty="0"/>
              <a:t>)</a:t>
            </a:r>
            <a:endParaRPr lang="fr-FR" sz="900" dirty="0"/>
          </a:p>
        </p:txBody>
      </p:sp>
      <p:cxnSp>
        <p:nvCxnSpPr>
          <p:cNvPr id="36" name="Connecteur droit avec flèche 35">
            <a:extLst>
              <a:ext uri="{FF2B5EF4-FFF2-40B4-BE49-F238E27FC236}">
                <a16:creationId xmlns:a16="http://schemas.microsoft.com/office/drawing/2014/main" id="{C4161209-4FB0-447C-882E-2E2C452912DF}"/>
              </a:ext>
            </a:extLst>
          </p:cNvPr>
          <p:cNvCxnSpPr>
            <a:cxnSpLocks/>
            <a:stCxn id="35" idx="2"/>
            <a:endCxn id="30" idx="3"/>
          </p:cNvCxnSpPr>
          <p:nvPr/>
        </p:nvCxnSpPr>
        <p:spPr>
          <a:xfrm flipH="1">
            <a:off x="6615593" y="3960913"/>
            <a:ext cx="660821" cy="107030"/>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ZoneTexte 23">
            <a:extLst>
              <a:ext uri="{FF2B5EF4-FFF2-40B4-BE49-F238E27FC236}">
                <a16:creationId xmlns:a16="http://schemas.microsoft.com/office/drawing/2014/main" id="{550D2A0E-4865-4487-B867-F8B194EAF91C}"/>
              </a:ext>
            </a:extLst>
          </p:cNvPr>
          <p:cNvSpPr txBox="1"/>
          <p:nvPr/>
        </p:nvSpPr>
        <p:spPr>
          <a:xfrm>
            <a:off x="5244961" y="534083"/>
            <a:ext cx="2333127" cy="507831"/>
          </a:xfrm>
          <a:prstGeom prst="rect">
            <a:avLst/>
          </a:prstGeom>
          <a:solidFill>
            <a:schemeClr val="bg1"/>
          </a:solidFill>
          <a:ln w="12700" cmpd="sng">
            <a:solidFill>
              <a:srgbClr val="FF0000"/>
            </a:solidFill>
          </a:ln>
        </p:spPr>
        <p:txBody>
          <a:bodyPr wrap="square" rtlCol="0">
            <a:spAutoFit/>
          </a:bodyPr>
          <a:lstStyle>
            <a:defPPr>
              <a:defRPr lang="fr-FR"/>
            </a:defPPr>
            <a:lvl1pPr>
              <a:defRPr sz="1100"/>
            </a:lvl1pPr>
          </a:lstStyle>
          <a:p>
            <a:r>
              <a:rPr lang="en-US" sz="900" b="1" dirty="0">
                <a:solidFill>
                  <a:srgbClr val="FF0000"/>
                </a:solidFill>
              </a:rPr>
              <a:t>IMPORTANT </a:t>
            </a:r>
            <a:r>
              <a:rPr lang="en-US" sz="900" dirty="0"/>
              <a:t>: Il est indispensable </a:t>
            </a:r>
            <a:r>
              <a:rPr lang="en-US" sz="900" dirty="0" err="1"/>
              <a:t>d’avoir</a:t>
            </a:r>
            <a:r>
              <a:rPr lang="en-US" sz="900" dirty="0"/>
              <a:t> les droits </a:t>
            </a:r>
            <a:r>
              <a:rPr lang="en-US" sz="900" dirty="0" err="1"/>
              <a:t>d’accès</a:t>
            </a:r>
            <a:r>
              <a:rPr lang="en-US" sz="900" dirty="0"/>
              <a:t> aux </a:t>
            </a:r>
            <a:r>
              <a:rPr lang="en-US" sz="900" dirty="0" err="1"/>
              <a:t>projets</a:t>
            </a:r>
            <a:r>
              <a:rPr lang="en-US" sz="900" dirty="0"/>
              <a:t> pour </a:t>
            </a:r>
            <a:r>
              <a:rPr lang="en-US" sz="900" dirty="0" err="1"/>
              <a:t>pouvoir</a:t>
            </a:r>
            <a:r>
              <a:rPr lang="en-US" sz="900" dirty="0"/>
              <a:t> </a:t>
            </a:r>
            <a:r>
              <a:rPr lang="en-US" sz="900" dirty="0" err="1"/>
              <a:t>créer</a:t>
            </a:r>
            <a:r>
              <a:rPr lang="en-US" sz="900" dirty="0"/>
              <a:t> / modifier des demandes. </a:t>
            </a:r>
            <a:endParaRPr lang="fr-FR" sz="900" dirty="0"/>
          </a:p>
        </p:txBody>
      </p:sp>
      <p:pic>
        <p:nvPicPr>
          <p:cNvPr id="33" name="Image 32">
            <a:hlinkClick r:id="" action="ppaction://noaction"/>
            <a:extLst>
              <a:ext uri="{FF2B5EF4-FFF2-40B4-BE49-F238E27FC236}">
                <a16:creationId xmlns:a16="http://schemas.microsoft.com/office/drawing/2014/main" id="{B09527CE-02A8-4C6A-A109-45EABF92287D}"/>
              </a:ext>
            </a:extLst>
          </p:cNvPr>
          <p:cNvPicPr>
            <a:picLocks noChangeAspect="1"/>
          </p:cNvPicPr>
          <p:nvPr/>
        </p:nvPicPr>
        <p:blipFill>
          <a:blip r:embed="rId6"/>
          <a:stretch>
            <a:fillRect/>
          </a:stretch>
        </p:blipFill>
        <p:spPr>
          <a:xfrm>
            <a:off x="1725097" y="3491613"/>
            <a:ext cx="795449" cy="859090"/>
          </a:xfrm>
          <a:prstGeom prst="rect">
            <a:avLst/>
          </a:prstGeom>
          <a:solidFill>
            <a:schemeClr val="accent3">
              <a:lumMod val="60000"/>
              <a:lumOff val="40000"/>
            </a:schemeClr>
          </a:solidFill>
          <a:ln>
            <a:solidFill>
              <a:schemeClr val="accent3">
                <a:lumMod val="75000"/>
              </a:schemeClr>
            </a:solidFill>
          </a:ln>
          <a:effectLst>
            <a:outerShdw blurRad="50800" dist="38100" dir="8100000" algn="tr" rotWithShape="0">
              <a:prstClr val="black">
                <a:alpha val="40000"/>
              </a:prstClr>
            </a:outerShdw>
            <a:softEdge rad="12700"/>
          </a:effectLst>
          <a:scene3d>
            <a:camera prst="orthographicFront"/>
            <a:lightRig rig="threePt" dir="t"/>
          </a:scene3d>
          <a:sp3d>
            <a:bevelT/>
            <a:bevelB prst="angle"/>
          </a:sp3d>
        </p:spPr>
      </p:pic>
      <p:cxnSp>
        <p:nvCxnSpPr>
          <p:cNvPr id="8" name="Connecteur droit avec flèche 7">
            <a:extLst>
              <a:ext uri="{FF2B5EF4-FFF2-40B4-BE49-F238E27FC236}">
                <a16:creationId xmlns:a16="http://schemas.microsoft.com/office/drawing/2014/main" id="{788A27B5-5989-4880-B8DD-F048DC0D49E5}"/>
              </a:ext>
            </a:extLst>
          </p:cNvPr>
          <p:cNvCxnSpPr>
            <a:cxnSpLocks/>
            <a:stCxn id="28" idx="3"/>
          </p:cNvCxnSpPr>
          <p:nvPr/>
        </p:nvCxnSpPr>
        <p:spPr>
          <a:xfrm flipV="1">
            <a:off x="3553833" y="2068647"/>
            <a:ext cx="699114" cy="18606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25768D76-49D3-49C1-BE65-E9CAD5C8ED1B}"/>
              </a:ext>
            </a:extLst>
          </p:cNvPr>
          <p:cNvSpPr txBox="1"/>
          <p:nvPr/>
        </p:nvSpPr>
        <p:spPr bwMode="auto">
          <a:xfrm>
            <a:off x="4221993" y="2035585"/>
            <a:ext cx="403029" cy="107722"/>
          </a:xfrm>
          <a:prstGeom prst="rect">
            <a:avLst/>
          </a:prstGeom>
          <a:solidFill>
            <a:schemeClr val="bg1"/>
          </a:solidFill>
          <a:ln>
            <a:solidFill>
              <a:schemeClr val="accent6">
                <a:lumMod val="90000"/>
              </a:schemeClr>
            </a:solidFill>
          </a:ln>
        </p:spPr>
        <p:txBody>
          <a:bodyPr wrap="square" lIns="0" tIns="0" rIns="0" bIns="0" rtlCol="0" anchor="b">
            <a:spAutoFit/>
          </a:bodyPr>
          <a:lstStyle/>
          <a:p>
            <a:pPr eaLnBrk="1" hangingPunct="1"/>
            <a:r>
              <a:rPr lang="fr-FR" sz="700" b="1" dirty="0">
                <a:solidFill>
                  <a:schemeClr val="accent1">
                    <a:lumMod val="75000"/>
                  </a:schemeClr>
                </a:solidFill>
                <a:latin typeface="Source Sans Pro" pitchFamily="34" charset="0"/>
              </a:rPr>
              <a:t>Etiquett</a:t>
            </a:r>
            <a:r>
              <a:rPr lang="fr-FR" sz="700" dirty="0">
                <a:solidFill>
                  <a:schemeClr val="accent1">
                    <a:lumMod val="75000"/>
                  </a:schemeClr>
                </a:solidFill>
                <a:latin typeface="Source Sans Pro" pitchFamily="34" charset="0"/>
              </a:rPr>
              <a:t>e</a:t>
            </a:r>
          </a:p>
        </p:txBody>
      </p:sp>
      <p:sp>
        <p:nvSpPr>
          <p:cNvPr id="28" name="Rectangle 27">
            <a:extLst>
              <a:ext uri="{FF2B5EF4-FFF2-40B4-BE49-F238E27FC236}">
                <a16:creationId xmlns:a16="http://schemas.microsoft.com/office/drawing/2014/main" id="{7F84F901-D1BB-4CE8-AA3F-F0D7E26D869A}"/>
              </a:ext>
            </a:extLst>
          </p:cNvPr>
          <p:cNvSpPr/>
          <p:nvPr/>
        </p:nvSpPr>
        <p:spPr>
          <a:xfrm>
            <a:off x="1697202" y="3477109"/>
            <a:ext cx="1856631" cy="904327"/>
          </a:xfrm>
          <a:prstGeom prst="rect">
            <a:avLst/>
          </a:prstGeom>
          <a:noFill/>
          <a:ln>
            <a:solidFill>
              <a:srgbClr val="027180"/>
            </a:solidFill>
          </a:ln>
        </p:spPr>
        <p:txBody>
          <a:bodyPr rtlCol="0" anchor="ctr"/>
          <a:lstStyle/>
          <a:p>
            <a:pPr algn="ctr" eaLnBrk="1" hangingPunct="1"/>
            <a:endParaRPr lang="fr-FR" sz="1600" dirty="0">
              <a:solidFill>
                <a:srgbClr val="027180"/>
              </a:solidFill>
              <a:latin typeface="+mj-lt"/>
              <a:cs typeface="Arial" charset="0"/>
            </a:endParaRPr>
          </a:p>
        </p:txBody>
      </p:sp>
      <p:sp>
        <p:nvSpPr>
          <p:cNvPr id="3" name="Rectangle 2">
            <a:extLst>
              <a:ext uri="{FF2B5EF4-FFF2-40B4-BE49-F238E27FC236}">
                <a16:creationId xmlns:a16="http://schemas.microsoft.com/office/drawing/2014/main" id="{F3D80B0E-DD83-4DC6-87AF-BBE49415327F}"/>
              </a:ext>
            </a:extLst>
          </p:cNvPr>
          <p:cNvSpPr/>
          <p:nvPr/>
        </p:nvSpPr>
        <p:spPr>
          <a:xfrm>
            <a:off x="2453909" y="3491613"/>
            <a:ext cx="1140569" cy="707886"/>
          </a:xfrm>
          <a:prstGeom prst="rect">
            <a:avLst/>
          </a:prstGeom>
        </p:spPr>
        <p:txBody>
          <a:bodyPr wrap="square">
            <a:spAutoFit/>
          </a:bodyPr>
          <a:lstStyle/>
          <a:p>
            <a:pPr marL="92075"/>
            <a:r>
              <a:rPr lang="fr-FR" sz="800" b="1" dirty="0">
                <a:solidFill>
                  <a:srgbClr val="008192"/>
                </a:solidFill>
              </a:rPr>
              <a:t>Donner un nom d’Etiquette facilite la constitution du filtre et ainsi les </a:t>
            </a:r>
            <a:r>
              <a:rPr lang="fr-FR" sz="800" b="1" dirty="0" err="1">
                <a:solidFill>
                  <a:srgbClr val="008192"/>
                </a:solidFill>
              </a:rPr>
              <a:t>reportings</a:t>
            </a:r>
            <a:r>
              <a:rPr lang="fr-FR" sz="800" b="1" dirty="0">
                <a:solidFill>
                  <a:srgbClr val="008192"/>
                </a:solidFill>
              </a:rPr>
              <a:t>.</a:t>
            </a:r>
          </a:p>
        </p:txBody>
      </p:sp>
    </p:spTree>
    <p:extLst>
      <p:ext uri="{BB962C8B-B14F-4D97-AF65-F5344CB8AC3E}">
        <p14:creationId xmlns:p14="http://schemas.microsoft.com/office/powerpoint/2010/main" val="1322387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ACD096A2-5A55-4617-B9A8-34990E0E1FB3}"/>
              </a:ext>
            </a:extLst>
          </p:cNvPr>
          <p:cNvPicPr>
            <a:picLocks noChangeAspect="1"/>
          </p:cNvPicPr>
          <p:nvPr/>
        </p:nvPicPr>
        <p:blipFill>
          <a:blip r:embed="rId2"/>
          <a:stretch>
            <a:fillRect/>
          </a:stretch>
        </p:blipFill>
        <p:spPr>
          <a:xfrm>
            <a:off x="152564" y="571253"/>
            <a:ext cx="2548471" cy="3742916"/>
          </a:xfrm>
          <a:prstGeom prst="rect">
            <a:avLst/>
          </a:prstGeom>
          <a:ln>
            <a:solidFill>
              <a:schemeClr val="tx2">
                <a:lumMod val="60000"/>
                <a:lumOff val="40000"/>
              </a:schemeClr>
            </a:solidFill>
          </a:ln>
        </p:spPr>
      </p:pic>
      <p:sp>
        <p:nvSpPr>
          <p:cNvPr id="3" name="Espace réservé du texte 2">
            <a:extLst>
              <a:ext uri="{FF2B5EF4-FFF2-40B4-BE49-F238E27FC236}">
                <a16:creationId xmlns:a16="http://schemas.microsoft.com/office/drawing/2014/main" id="{D9AB74E8-059A-461A-8918-E72C8551F1CE}"/>
              </a:ext>
            </a:extLst>
          </p:cNvPr>
          <p:cNvSpPr>
            <a:spLocks noGrp="1"/>
          </p:cNvSpPr>
          <p:nvPr>
            <p:ph type="body" sz="quarter" idx="11"/>
          </p:nvPr>
        </p:nvSpPr>
        <p:spPr>
          <a:xfrm>
            <a:off x="234044" y="358313"/>
            <a:ext cx="7344000" cy="216000"/>
          </a:xfrm>
        </p:spPr>
        <p:txBody>
          <a:bodyPr/>
          <a:lstStyle/>
          <a:p>
            <a:r>
              <a:rPr lang="fr-FR" dirty="0"/>
              <a:t>Renseigner les propriétés générales du cas de test (onglet Général)</a:t>
            </a:r>
          </a:p>
        </p:txBody>
      </p:sp>
      <p:sp>
        <p:nvSpPr>
          <p:cNvPr id="5" name="Espace réservé du numéro de diapositive 4">
            <a:extLst>
              <a:ext uri="{FF2B5EF4-FFF2-40B4-BE49-F238E27FC236}">
                <a16:creationId xmlns:a16="http://schemas.microsoft.com/office/drawing/2014/main" id="{14DC69DD-38D2-48C8-868B-0807818B3406}"/>
              </a:ext>
            </a:extLst>
          </p:cNvPr>
          <p:cNvSpPr>
            <a:spLocks noGrp="1"/>
          </p:cNvSpPr>
          <p:nvPr>
            <p:ph type="sldNum" sz="quarter" idx="4"/>
          </p:nvPr>
        </p:nvSpPr>
        <p:spPr>
          <a:xfrm>
            <a:off x="7174997" y="4333739"/>
            <a:ext cx="215900" cy="144462"/>
          </a:xfrm>
        </p:spPr>
        <p:txBody>
          <a:bodyPr/>
          <a:lstStyle/>
          <a:p>
            <a:fld id="{AB4D0077-BF62-4615-B421-B126B085B149}" type="slidenum">
              <a:rPr lang="en-GB" smtClean="0"/>
              <a:pPr/>
              <a:t>19</a:t>
            </a:fld>
            <a:endParaRPr lang="en-GB" dirty="0"/>
          </a:p>
        </p:txBody>
      </p:sp>
      <p:sp>
        <p:nvSpPr>
          <p:cNvPr id="6" name="Titre 1">
            <a:extLst>
              <a:ext uri="{FF2B5EF4-FFF2-40B4-BE49-F238E27FC236}">
                <a16:creationId xmlns:a16="http://schemas.microsoft.com/office/drawing/2014/main" id="{9B527CE3-6DCB-4652-A8C7-C8F036C610FB}"/>
              </a:ext>
            </a:extLst>
          </p:cNvPr>
          <p:cNvSpPr>
            <a:spLocks noGrp="1"/>
          </p:cNvSpPr>
          <p:nvPr>
            <p:ph type="title"/>
          </p:nvPr>
        </p:nvSpPr>
        <p:spPr>
          <a:xfrm>
            <a:off x="170689" y="33606"/>
            <a:ext cx="7535282" cy="301314"/>
          </a:xfrm>
        </p:spPr>
        <p:txBody>
          <a:bodyPr/>
          <a:lstStyle/>
          <a:p>
            <a:r>
              <a:rPr lang="fr-FR" dirty="0"/>
              <a:t>Conception de test par saisie - Détails</a:t>
            </a:r>
          </a:p>
        </p:txBody>
      </p:sp>
      <p:sp>
        <p:nvSpPr>
          <p:cNvPr id="12" name="ZoneTexte 11">
            <a:extLst>
              <a:ext uri="{FF2B5EF4-FFF2-40B4-BE49-F238E27FC236}">
                <a16:creationId xmlns:a16="http://schemas.microsoft.com/office/drawing/2014/main" id="{5B615738-09C9-44AC-ACCF-8BFFC32F83B8}"/>
              </a:ext>
            </a:extLst>
          </p:cNvPr>
          <p:cNvSpPr txBox="1"/>
          <p:nvPr/>
        </p:nvSpPr>
        <p:spPr>
          <a:xfrm>
            <a:off x="3118436" y="1931749"/>
            <a:ext cx="2818633" cy="400110"/>
          </a:xfrm>
          <a:prstGeom prst="rect">
            <a:avLst/>
          </a:prstGeom>
          <a:solidFill>
            <a:schemeClr val="bg1"/>
          </a:solidFill>
          <a:ln w="12700" cmpd="sng">
            <a:solidFill>
              <a:srgbClr val="FF0000"/>
            </a:solidFill>
          </a:ln>
        </p:spPr>
        <p:txBody>
          <a:bodyPr wrap="square" rtlCol="0">
            <a:spAutoFit/>
          </a:bodyPr>
          <a:lstStyle/>
          <a:p>
            <a:r>
              <a:rPr lang="fr-FR" sz="1000" dirty="0"/>
              <a:t>3 champs liés à l’automatisation (voir slide suivante)</a:t>
            </a:r>
          </a:p>
        </p:txBody>
      </p:sp>
      <p:sp>
        <p:nvSpPr>
          <p:cNvPr id="13" name="ZoneTexte 12">
            <a:extLst>
              <a:ext uri="{FF2B5EF4-FFF2-40B4-BE49-F238E27FC236}">
                <a16:creationId xmlns:a16="http://schemas.microsoft.com/office/drawing/2014/main" id="{EAEB2A5E-3B13-44F7-BD26-5DFCF46A5CBC}"/>
              </a:ext>
            </a:extLst>
          </p:cNvPr>
          <p:cNvSpPr txBox="1"/>
          <p:nvPr/>
        </p:nvSpPr>
        <p:spPr>
          <a:xfrm>
            <a:off x="3124394" y="1051201"/>
            <a:ext cx="2812519" cy="253916"/>
          </a:xfrm>
          <a:prstGeom prst="rect">
            <a:avLst/>
          </a:prstGeom>
          <a:solidFill>
            <a:schemeClr val="bg1"/>
          </a:solidFill>
          <a:ln w="12700" cmpd="sng">
            <a:solidFill>
              <a:srgbClr val="FF0000"/>
            </a:solidFill>
          </a:ln>
        </p:spPr>
        <p:txBody>
          <a:bodyPr wrap="square" rtlCol="0">
            <a:spAutoFit/>
          </a:bodyPr>
          <a:lstStyle/>
          <a:p>
            <a:r>
              <a:rPr lang="fr-FR" sz="1000" dirty="0"/>
              <a:t>Résumé : respecter les règles de nommage</a:t>
            </a:r>
          </a:p>
        </p:txBody>
      </p:sp>
      <p:sp>
        <p:nvSpPr>
          <p:cNvPr id="9" name="Rectangle : coins arrondis 8">
            <a:extLst>
              <a:ext uri="{FF2B5EF4-FFF2-40B4-BE49-F238E27FC236}">
                <a16:creationId xmlns:a16="http://schemas.microsoft.com/office/drawing/2014/main" id="{55A3F1C9-8036-49FE-9C31-198AA33EA858}"/>
              </a:ext>
            </a:extLst>
          </p:cNvPr>
          <p:cNvSpPr/>
          <p:nvPr/>
        </p:nvSpPr>
        <p:spPr>
          <a:xfrm>
            <a:off x="229202" y="1138793"/>
            <a:ext cx="298122" cy="175197"/>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7" name="Connecteur droit avec flèche 26">
            <a:extLst>
              <a:ext uri="{FF2B5EF4-FFF2-40B4-BE49-F238E27FC236}">
                <a16:creationId xmlns:a16="http://schemas.microsoft.com/office/drawing/2014/main" id="{7171D55A-E580-440F-9400-0062145F88AF}"/>
              </a:ext>
            </a:extLst>
          </p:cNvPr>
          <p:cNvCxnSpPr>
            <a:cxnSpLocks/>
            <a:stCxn id="13" idx="1"/>
          </p:cNvCxnSpPr>
          <p:nvPr/>
        </p:nvCxnSpPr>
        <p:spPr>
          <a:xfrm flipH="1">
            <a:off x="2024743" y="1178159"/>
            <a:ext cx="1099651" cy="162974"/>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Espace réservé du contenu 4">
            <a:extLst>
              <a:ext uri="{FF2B5EF4-FFF2-40B4-BE49-F238E27FC236}">
                <a16:creationId xmlns:a16="http://schemas.microsoft.com/office/drawing/2014/main" id="{F9FA4D61-E2CE-4E43-9435-8590DBDE3CE4}"/>
              </a:ext>
            </a:extLst>
          </p:cNvPr>
          <p:cNvSpPr txBox="1">
            <a:spLocks/>
          </p:cNvSpPr>
          <p:nvPr/>
        </p:nvSpPr>
        <p:spPr>
          <a:xfrm>
            <a:off x="3433512" y="630807"/>
            <a:ext cx="4272459" cy="400110"/>
          </a:xfrm>
          <a:prstGeom prst="rect">
            <a:avLst/>
          </a:prstGeom>
          <a:solidFill>
            <a:schemeClr val="bg1"/>
          </a:solidFill>
          <a:ln w="12700" cmpd="sng">
            <a:solidFill>
              <a:srgbClr val="FF0000"/>
            </a:solidFill>
          </a:ln>
        </p:spPr>
        <p:txBody>
          <a:bodyPr wrap="square" rtlCol="0">
            <a:spAutoFit/>
          </a:bodyPr>
          <a:lstStyle>
            <a:defPPr>
              <a:defRPr lang="fr-FR"/>
            </a:defPPr>
            <a:lvl1pPr>
              <a:defRPr sz="1200"/>
            </a:lvl1pPr>
            <a:lvl2pPr marL="565150" indent="-217488" algn="l" defTabSz="696913" rtl="0" eaLnBrk="0" fontAlgn="base" hangingPunct="0">
              <a:spcBef>
                <a:spcPct val="20000"/>
              </a:spcBef>
              <a:spcAft>
                <a:spcPct val="0"/>
              </a:spcAft>
              <a:buFont typeface="Arial" charset="0"/>
              <a:buChar char="–"/>
              <a:defRPr sz="2100" kern="1200">
                <a:solidFill>
                  <a:schemeClr val="tx1"/>
                </a:solidFill>
                <a:latin typeface="+mn-lt"/>
                <a:ea typeface="+mn-ea"/>
                <a:cs typeface="+mn-cs"/>
              </a:defRPr>
            </a:lvl2pPr>
            <a:lvl3pPr marL="871538" indent="-173038" algn="l" defTabSz="696913" rtl="0" eaLnBrk="0" fontAlgn="base" hangingPunct="0">
              <a:spcBef>
                <a:spcPct val="20000"/>
              </a:spcBef>
              <a:spcAft>
                <a:spcPct val="0"/>
              </a:spcAft>
              <a:buFont typeface="Arial" charset="0"/>
              <a:buChar char="•"/>
              <a:defRPr kern="1200">
                <a:solidFill>
                  <a:schemeClr val="tx1"/>
                </a:solidFill>
                <a:latin typeface="+mn-lt"/>
                <a:ea typeface="+mn-ea"/>
                <a:cs typeface="+mn-cs"/>
              </a:defRPr>
            </a:lvl3pPr>
            <a:lvl4pPr marL="1219200" indent="-173038" algn="l" defTabSz="696913" rtl="0" eaLnBrk="0" fontAlgn="base" hangingPunct="0">
              <a:spcBef>
                <a:spcPct val="20000"/>
              </a:spcBef>
              <a:spcAft>
                <a:spcPct val="0"/>
              </a:spcAft>
              <a:buFont typeface="Arial" charset="0"/>
              <a:buChar char="–"/>
              <a:defRPr sz="1500" kern="1200">
                <a:solidFill>
                  <a:schemeClr val="tx1"/>
                </a:solidFill>
                <a:latin typeface="+mn-lt"/>
                <a:ea typeface="+mn-ea"/>
                <a:cs typeface="+mn-cs"/>
              </a:defRPr>
            </a:lvl4pPr>
            <a:lvl5pPr marL="1568450" indent="-173038" algn="l" defTabSz="696913" rtl="0" eaLnBrk="0" fontAlgn="base" hangingPunct="0">
              <a:spcBef>
                <a:spcPct val="20000"/>
              </a:spcBef>
              <a:spcAft>
                <a:spcPct val="0"/>
              </a:spcAft>
              <a:buFont typeface="Arial" charset="0"/>
              <a:buChar char="»"/>
              <a:defRPr sz="1500" kern="1200">
                <a:solidFill>
                  <a:schemeClr val="tx1"/>
                </a:solidFill>
                <a:latin typeface="+mn-lt"/>
                <a:ea typeface="+mn-ea"/>
                <a:cs typeface="+mn-cs"/>
              </a:defRPr>
            </a:lvl5pPr>
            <a:lvl6pPr marL="1917634"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66295"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14955"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63616"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fr-FR" sz="1000" b="1" dirty="0">
                <a:solidFill>
                  <a:srgbClr val="FF0000"/>
                </a:solidFill>
              </a:rPr>
              <a:t>IMPORTANT</a:t>
            </a:r>
            <a:r>
              <a:rPr lang="fr-FR" sz="1000" dirty="0">
                <a:solidFill>
                  <a:srgbClr val="FF0000"/>
                </a:solidFill>
              </a:rPr>
              <a:t> </a:t>
            </a:r>
            <a:r>
              <a:rPr lang="fr-FR" sz="1000" dirty="0"/>
              <a:t>:  si certains champs n’apparaissent pas dans la demande : cliquer sur configurer les champs et s’assurer que tous les champs sont cochés</a:t>
            </a:r>
          </a:p>
        </p:txBody>
      </p:sp>
      <p:cxnSp>
        <p:nvCxnSpPr>
          <p:cNvPr id="28" name="Connecteur droit avec flèche 27">
            <a:extLst>
              <a:ext uri="{FF2B5EF4-FFF2-40B4-BE49-F238E27FC236}">
                <a16:creationId xmlns:a16="http://schemas.microsoft.com/office/drawing/2014/main" id="{A8E731A5-5B0B-4B29-A76B-C249F86B5FE2}"/>
              </a:ext>
            </a:extLst>
          </p:cNvPr>
          <p:cNvCxnSpPr>
            <a:cxnSpLocks/>
            <a:stCxn id="25" idx="1"/>
          </p:cNvCxnSpPr>
          <p:nvPr/>
        </p:nvCxnSpPr>
        <p:spPr>
          <a:xfrm flipH="1" flipV="1">
            <a:off x="2597345" y="675147"/>
            <a:ext cx="836167" cy="155715"/>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23CE4AC2-8CC3-4A5B-B5BB-0051224C0E38}"/>
              </a:ext>
            </a:extLst>
          </p:cNvPr>
          <p:cNvSpPr txBox="1"/>
          <p:nvPr/>
        </p:nvSpPr>
        <p:spPr>
          <a:xfrm>
            <a:off x="3118436" y="1341735"/>
            <a:ext cx="2818633" cy="553998"/>
          </a:xfrm>
          <a:prstGeom prst="rect">
            <a:avLst/>
          </a:prstGeom>
          <a:solidFill>
            <a:schemeClr val="bg1"/>
          </a:solidFill>
          <a:ln w="12700" cmpd="sng">
            <a:solidFill>
              <a:srgbClr val="FF0000"/>
            </a:solidFill>
          </a:ln>
        </p:spPr>
        <p:txBody>
          <a:bodyPr wrap="square" rtlCol="0">
            <a:spAutoFit/>
          </a:bodyPr>
          <a:lstStyle/>
          <a:p>
            <a:r>
              <a:rPr lang="fr-FR" sz="1000" dirty="0"/>
              <a:t>Type de test : Manual (tests manuels, permet de saisir des étapes), Généric et Cucumber (tests automatisés, Cucumber pour saisir en Gherkins)</a:t>
            </a:r>
          </a:p>
        </p:txBody>
      </p:sp>
      <p:cxnSp>
        <p:nvCxnSpPr>
          <p:cNvPr id="37" name="Connecteur droit avec flèche 36">
            <a:extLst>
              <a:ext uri="{FF2B5EF4-FFF2-40B4-BE49-F238E27FC236}">
                <a16:creationId xmlns:a16="http://schemas.microsoft.com/office/drawing/2014/main" id="{F3384457-8B92-4E75-A8F3-E6CA09C0B39A}"/>
              </a:ext>
            </a:extLst>
          </p:cNvPr>
          <p:cNvCxnSpPr>
            <a:cxnSpLocks/>
            <a:stCxn id="36" idx="1"/>
          </p:cNvCxnSpPr>
          <p:nvPr/>
        </p:nvCxnSpPr>
        <p:spPr>
          <a:xfrm flipH="1" flipV="1">
            <a:off x="1312258" y="1473566"/>
            <a:ext cx="1806178" cy="145168"/>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eur droit avec flèche 44">
            <a:extLst>
              <a:ext uri="{FF2B5EF4-FFF2-40B4-BE49-F238E27FC236}">
                <a16:creationId xmlns:a16="http://schemas.microsoft.com/office/drawing/2014/main" id="{31D5011B-2587-4C63-B09D-906C8F871057}"/>
              </a:ext>
            </a:extLst>
          </p:cNvPr>
          <p:cNvCxnSpPr>
            <a:cxnSpLocks/>
            <a:stCxn id="12" idx="1"/>
          </p:cNvCxnSpPr>
          <p:nvPr/>
        </p:nvCxnSpPr>
        <p:spPr>
          <a:xfrm flipH="1" flipV="1">
            <a:off x="1110744" y="1738392"/>
            <a:ext cx="2007692" cy="393412"/>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ZoneTexte 51">
            <a:extLst>
              <a:ext uri="{FF2B5EF4-FFF2-40B4-BE49-F238E27FC236}">
                <a16:creationId xmlns:a16="http://schemas.microsoft.com/office/drawing/2014/main" id="{CF65FCBA-9FAA-4014-9810-8EBE4824D9A6}"/>
              </a:ext>
            </a:extLst>
          </p:cNvPr>
          <p:cNvSpPr txBox="1"/>
          <p:nvPr/>
        </p:nvSpPr>
        <p:spPr>
          <a:xfrm>
            <a:off x="3164925" y="2801646"/>
            <a:ext cx="2818632" cy="246221"/>
          </a:xfrm>
          <a:prstGeom prst="rect">
            <a:avLst/>
          </a:prstGeom>
          <a:solidFill>
            <a:schemeClr val="bg1"/>
          </a:solidFill>
          <a:ln w="12700" cmpd="sng">
            <a:solidFill>
              <a:srgbClr val="FF0000"/>
            </a:solidFill>
          </a:ln>
        </p:spPr>
        <p:txBody>
          <a:bodyPr wrap="square" rtlCol="0">
            <a:spAutoFit/>
          </a:bodyPr>
          <a:lstStyle/>
          <a:p>
            <a:r>
              <a:rPr lang="fr-FR" sz="1000" dirty="0"/>
              <a:t>Priorité : </a:t>
            </a:r>
            <a:r>
              <a:rPr lang="fr-FR" sz="1000" b="1" dirty="0">
                <a:solidFill>
                  <a:srgbClr val="FF0000"/>
                </a:solidFill>
              </a:rPr>
              <a:t>ASTUCE</a:t>
            </a:r>
            <a:r>
              <a:rPr lang="fr-FR" sz="1000" dirty="0"/>
              <a:t> : à utiliser pour les TNR</a:t>
            </a:r>
          </a:p>
        </p:txBody>
      </p:sp>
      <p:cxnSp>
        <p:nvCxnSpPr>
          <p:cNvPr id="53" name="Connecteur droit avec flèche 52">
            <a:extLst>
              <a:ext uri="{FF2B5EF4-FFF2-40B4-BE49-F238E27FC236}">
                <a16:creationId xmlns:a16="http://schemas.microsoft.com/office/drawing/2014/main" id="{57BCD666-6830-4F29-839F-88BADFBBBC25}"/>
              </a:ext>
            </a:extLst>
          </p:cNvPr>
          <p:cNvCxnSpPr>
            <a:cxnSpLocks/>
            <a:stCxn id="52" idx="1"/>
          </p:cNvCxnSpPr>
          <p:nvPr/>
        </p:nvCxnSpPr>
        <p:spPr>
          <a:xfrm flipH="1">
            <a:off x="1351966" y="2924757"/>
            <a:ext cx="1812959" cy="519946"/>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ZoneTexte 54">
            <a:extLst>
              <a:ext uri="{FF2B5EF4-FFF2-40B4-BE49-F238E27FC236}">
                <a16:creationId xmlns:a16="http://schemas.microsoft.com/office/drawing/2014/main" id="{558AD2D0-1B8C-4D4B-9A23-25B24CA8EF9D}"/>
              </a:ext>
            </a:extLst>
          </p:cNvPr>
          <p:cNvSpPr txBox="1"/>
          <p:nvPr/>
        </p:nvSpPr>
        <p:spPr>
          <a:xfrm>
            <a:off x="3164770" y="3077113"/>
            <a:ext cx="2818632" cy="553998"/>
          </a:xfrm>
          <a:prstGeom prst="rect">
            <a:avLst/>
          </a:prstGeom>
          <a:solidFill>
            <a:schemeClr val="bg1"/>
          </a:solidFill>
          <a:ln w="12700" cmpd="sng">
            <a:solidFill>
              <a:srgbClr val="FF0000"/>
            </a:solidFill>
          </a:ln>
        </p:spPr>
        <p:txBody>
          <a:bodyPr wrap="square" rtlCol="0">
            <a:spAutoFit/>
          </a:bodyPr>
          <a:lstStyle/>
          <a:p>
            <a:r>
              <a:rPr lang="fr-FR" sz="1000" dirty="0"/>
              <a:t>Pièce jointe : </a:t>
            </a:r>
            <a:r>
              <a:rPr lang="fr-FR" sz="1000" b="1" dirty="0">
                <a:solidFill>
                  <a:srgbClr val="FF0000"/>
                </a:solidFill>
              </a:rPr>
              <a:t>ASTUCE</a:t>
            </a:r>
            <a:r>
              <a:rPr lang="fr-FR" sz="1000" dirty="0"/>
              <a:t> : à utiliser pour attacher les matrices de test par exemple. Un Ctrl-V sur la demande ajoute une PJ</a:t>
            </a:r>
          </a:p>
        </p:txBody>
      </p:sp>
      <p:cxnSp>
        <p:nvCxnSpPr>
          <p:cNvPr id="56" name="Connecteur droit avec flèche 55">
            <a:extLst>
              <a:ext uri="{FF2B5EF4-FFF2-40B4-BE49-F238E27FC236}">
                <a16:creationId xmlns:a16="http://schemas.microsoft.com/office/drawing/2014/main" id="{4A679C77-BF47-480C-B627-DD6809ADE646}"/>
              </a:ext>
            </a:extLst>
          </p:cNvPr>
          <p:cNvCxnSpPr>
            <a:cxnSpLocks/>
            <a:stCxn id="55" idx="1"/>
          </p:cNvCxnSpPr>
          <p:nvPr/>
        </p:nvCxnSpPr>
        <p:spPr>
          <a:xfrm flipH="1">
            <a:off x="1727823" y="3354112"/>
            <a:ext cx="1436947" cy="210919"/>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ZoneTexte 59">
            <a:extLst>
              <a:ext uri="{FF2B5EF4-FFF2-40B4-BE49-F238E27FC236}">
                <a16:creationId xmlns:a16="http://schemas.microsoft.com/office/drawing/2014/main" id="{3A1BE57D-BC36-418A-998E-4839509A7654}"/>
              </a:ext>
            </a:extLst>
          </p:cNvPr>
          <p:cNvSpPr txBox="1"/>
          <p:nvPr/>
        </p:nvSpPr>
        <p:spPr>
          <a:xfrm>
            <a:off x="3164770" y="3691786"/>
            <a:ext cx="4051911" cy="553998"/>
          </a:xfrm>
          <a:prstGeom prst="rect">
            <a:avLst/>
          </a:prstGeom>
          <a:solidFill>
            <a:schemeClr val="bg1"/>
          </a:solidFill>
          <a:ln w="12700" cmpd="sng">
            <a:solidFill>
              <a:srgbClr val="FF0000"/>
            </a:solidFill>
          </a:ln>
        </p:spPr>
        <p:txBody>
          <a:bodyPr wrap="square" rtlCol="0">
            <a:spAutoFit/>
          </a:bodyPr>
          <a:lstStyle/>
          <a:p>
            <a:r>
              <a:rPr lang="fr-FR" sz="1000" b="1" dirty="0">
                <a:solidFill>
                  <a:srgbClr val="FF0000"/>
                </a:solidFill>
              </a:rPr>
              <a:t>IMPORTANT</a:t>
            </a:r>
            <a:r>
              <a:rPr lang="fr-FR" sz="1000" dirty="0"/>
              <a:t> Chemin du dossier de la bibliothèque de tests : il est possible de naviguer dans la bibliothèque pour choisir le dossier où classer le test. </a:t>
            </a:r>
            <a:r>
              <a:rPr lang="fr-FR" sz="1000" dirty="0">
                <a:highlight>
                  <a:srgbClr val="FFFF00"/>
                </a:highlight>
              </a:rPr>
              <a:t>Depuis Xray V6, </a:t>
            </a:r>
            <a:r>
              <a:rPr lang="fr-FR" sz="1000" dirty="0"/>
              <a:t>il n’est plus possible de saisir un nom de dossier.</a:t>
            </a:r>
          </a:p>
        </p:txBody>
      </p:sp>
      <p:cxnSp>
        <p:nvCxnSpPr>
          <p:cNvPr id="63" name="Connecteur droit avec flèche 62">
            <a:extLst>
              <a:ext uri="{FF2B5EF4-FFF2-40B4-BE49-F238E27FC236}">
                <a16:creationId xmlns:a16="http://schemas.microsoft.com/office/drawing/2014/main" id="{22F2EB1B-7AB7-4046-BA28-6F05C22F72B5}"/>
              </a:ext>
            </a:extLst>
          </p:cNvPr>
          <p:cNvCxnSpPr>
            <a:cxnSpLocks/>
            <a:stCxn id="60" idx="1"/>
          </p:cNvCxnSpPr>
          <p:nvPr/>
        </p:nvCxnSpPr>
        <p:spPr>
          <a:xfrm flipH="1" flipV="1">
            <a:off x="1312258" y="3758577"/>
            <a:ext cx="1852512" cy="210208"/>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6" name="Image 65">
            <a:extLst>
              <a:ext uri="{FF2B5EF4-FFF2-40B4-BE49-F238E27FC236}">
                <a16:creationId xmlns:a16="http://schemas.microsoft.com/office/drawing/2014/main" id="{F43BF8EB-3251-4E07-BC8D-FCE47760ED1D}"/>
              </a:ext>
            </a:extLst>
          </p:cNvPr>
          <p:cNvPicPr>
            <a:picLocks noChangeAspect="1"/>
          </p:cNvPicPr>
          <p:nvPr/>
        </p:nvPicPr>
        <p:blipFill>
          <a:blip r:embed="rId3"/>
          <a:stretch>
            <a:fillRect/>
          </a:stretch>
        </p:blipFill>
        <p:spPr>
          <a:xfrm>
            <a:off x="5983557" y="1281321"/>
            <a:ext cx="1786299" cy="2366846"/>
          </a:xfrm>
          <a:prstGeom prst="rect">
            <a:avLst/>
          </a:prstGeom>
          <a:ln>
            <a:solidFill>
              <a:schemeClr val="tx2">
                <a:lumMod val="60000"/>
                <a:lumOff val="40000"/>
              </a:schemeClr>
            </a:solidFill>
          </a:ln>
        </p:spPr>
      </p:pic>
      <p:cxnSp>
        <p:nvCxnSpPr>
          <p:cNvPr id="67" name="Connecteur droit avec flèche 66">
            <a:extLst>
              <a:ext uri="{FF2B5EF4-FFF2-40B4-BE49-F238E27FC236}">
                <a16:creationId xmlns:a16="http://schemas.microsoft.com/office/drawing/2014/main" id="{40A4171B-B3BE-47EA-8D36-11430AD62AF5}"/>
              </a:ext>
            </a:extLst>
          </p:cNvPr>
          <p:cNvCxnSpPr>
            <a:cxnSpLocks/>
            <a:endCxn id="66" idx="0"/>
          </p:cNvCxnSpPr>
          <p:nvPr/>
        </p:nvCxnSpPr>
        <p:spPr>
          <a:xfrm>
            <a:off x="6876706" y="1030249"/>
            <a:ext cx="1" cy="251072"/>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ZoneTexte 76">
            <a:extLst>
              <a:ext uri="{FF2B5EF4-FFF2-40B4-BE49-F238E27FC236}">
                <a16:creationId xmlns:a16="http://schemas.microsoft.com/office/drawing/2014/main" id="{33265AD4-16E7-4BCD-8E6E-D378EA86E76F}"/>
              </a:ext>
            </a:extLst>
          </p:cNvPr>
          <p:cNvSpPr txBox="1"/>
          <p:nvPr/>
        </p:nvSpPr>
        <p:spPr>
          <a:xfrm>
            <a:off x="3136039" y="2359511"/>
            <a:ext cx="2818632" cy="400110"/>
          </a:xfrm>
          <a:prstGeom prst="rect">
            <a:avLst/>
          </a:prstGeom>
          <a:solidFill>
            <a:schemeClr val="bg1"/>
          </a:solidFill>
          <a:ln w="12700" cmpd="sng">
            <a:solidFill>
              <a:srgbClr val="FF0000"/>
            </a:solidFill>
          </a:ln>
        </p:spPr>
        <p:txBody>
          <a:bodyPr wrap="square" rtlCol="0">
            <a:spAutoFit/>
          </a:bodyPr>
          <a:lstStyle/>
          <a:p>
            <a:r>
              <a:rPr lang="fr-FR" sz="1000" dirty="0"/>
              <a:t>Etiquettes : </a:t>
            </a:r>
            <a:r>
              <a:rPr lang="fr-FR" sz="1000" b="1" dirty="0">
                <a:solidFill>
                  <a:srgbClr val="FF0000"/>
                </a:solidFill>
              </a:rPr>
              <a:t>IMPORTANT</a:t>
            </a:r>
            <a:r>
              <a:rPr lang="fr-FR" sz="1000" dirty="0"/>
              <a:t> Utiliser la valeur ParcoursClé pour identifier les Parcours Clé</a:t>
            </a:r>
          </a:p>
        </p:txBody>
      </p:sp>
      <p:cxnSp>
        <p:nvCxnSpPr>
          <p:cNvPr id="78" name="Connecteur droit avec flèche 77">
            <a:extLst>
              <a:ext uri="{FF2B5EF4-FFF2-40B4-BE49-F238E27FC236}">
                <a16:creationId xmlns:a16="http://schemas.microsoft.com/office/drawing/2014/main" id="{B67C4A1E-390C-4B83-ADBE-BD4A9A96DDEF}"/>
              </a:ext>
            </a:extLst>
          </p:cNvPr>
          <p:cNvCxnSpPr>
            <a:cxnSpLocks/>
            <a:stCxn id="77" idx="1"/>
          </p:cNvCxnSpPr>
          <p:nvPr/>
        </p:nvCxnSpPr>
        <p:spPr>
          <a:xfrm flipH="1" flipV="1">
            <a:off x="1875019" y="2100116"/>
            <a:ext cx="1261020" cy="459450"/>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 coins arrondis 28">
            <a:extLst>
              <a:ext uri="{FF2B5EF4-FFF2-40B4-BE49-F238E27FC236}">
                <a16:creationId xmlns:a16="http://schemas.microsoft.com/office/drawing/2014/main" id="{69389DFF-4B3C-4DE2-BB49-47282F26545A}"/>
              </a:ext>
            </a:extLst>
          </p:cNvPr>
          <p:cNvSpPr/>
          <p:nvPr/>
        </p:nvSpPr>
        <p:spPr>
          <a:xfrm>
            <a:off x="6036318" y="92667"/>
            <a:ext cx="1698879" cy="248956"/>
          </a:xfrm>
          <a:prstGeom prst="roundRect">
            <a:avLst/>
          </a:prstGeom>
          <a:solidFill>
            <a:srgbClr val="FFC000"/>
          </a:solidFill>
          <a:ln>
            <a:solidFill>
              <a:srgbClr val="027180"/>
            </a:solidFill>
          </a:ln>
        </p:spPr>
        <p:txBody>
          <a:bodyPr rtlCol="0" anchor="ctr"/>
          <a:lstStyle/>
          <a:p>
            <a:pPr algn="ctr" eaLnBrk="1" hangingPunct="1"/>
            <a:r>
              <a:rPr lang="fr-FR" sz="1000" dirty="0">
                <a:solidFill>
                  <a:srgbClr val="027180"/>
                </a:solidFill>
                <a:latin typeface="+mj-lt"/>
              </a:rPr>
              <a:t>Actualisé Xray 6 / avril 2022</a:t>
            </a:r>
          </a:p>
        </p:txBody>
      </p:sp>
    </p:spTree>
    <p:extLst>
      <p:ext uri="{BB962C8B-B14F-4D97-AF65-F5344CB8AC3E}">
        <p14:creationId xmlns:p14="http://schemas.microsoft.com/office/powerpoint/2010/main" val="3566030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7B227C2D-BAFD-4EA2-85F1-3F3E1A699298}"/>
              </a:ext>
            </a:extLst>
          </p:cNvPr>
          <p:cNvPicPr>
            <a:picLocks noChangeAspect="1"/>
          </p:cNvPicPr>
          <p:nvPr/>
        </p:nvPicPr>
        <p:blipFill>
          <a:blip r:embed="rId2"/>
          <a:stretch>
            <a:fillRect/>
          </a:stretch>
        </p:blipFill>
        <p:spPr>
          <a:xfrm>
            <a:off x="616451" y="2313877"/>
            <a:ext cx="6867208" cy="950592"/>
          </a:xfrm>
          <a:prstGeom prst="rect">
            <a:avLst/>
          </a:prstGeom>
          <a:ln>
            <a:solidFill>
              <a:schemeClr val="accent1"/>
            </a:solidFill>
          </a:ln>
        </p:spPr>
      </p:pic>
      <p:sp>
        <p:nvSpPr>
          <p:cNvPr id="2" name="Titre 1">
            <a:extLst>
              <a:ext uri="{FF2B5EF4-FFF2-40B4-BE49-F238E27FC236}">
                <a16:creationId xmlns:a16="http://schemas.microsoft.com/office/drawing/2014/main" id="{4B4C8116-55D4-4B98-BC3F-108775BBA87F}"/>
              </a:ext>
            </a:extLst>
          </p:cNvPr>
          <p:cNvSpPr>
            <a:spLocks noGrp="1"/>
          </p:cNvSpPr>
          <p:nvPr>
            <p:ph type="title"/>
          </p:nvPr>
        </p:nvSpPr>
        <p:spPr/>
        <p:txBody>
          <a:bodyPr/>
          <a:lstStyle/>
          <a:p>
            <a:r>
              <a:rPr lang="fr-FR" dirty="0"/>
              <a:t>Introduction </a:t>
            </a:r>
            <a:br>
              <a:rPr lang="fr-FR" dirty="0"/>
            </a:br>
            <a:endParaRPr lang="fr-FR" dirty="0"/>
          </a:p>
        </p:txBody>
      </p:sp>
      <p:sp>
        <p:nvSpPr>
          <p:cNvPr id="4" name="Espace réservé du contenu 3">
            <a:extLst>
              <a:ext uri="{FF2B5EF4-FFF2-40B4-BE49-F238E27FC236}">
                <a16:creationId xmlns:a16="http://schemas.microsoft.com/office/drawing/2014/main" id="{FDCEE97A-185E-486B-A3FB-43FEA1C107C0}"/>
              </a:ext>
            </a:extLst>
          </p:cNvPr>
          <p:cNvSpPr>
            <a:spLocks noGrp="1"/>
          </p:cNvSpPr>
          <p:nvPr>
            <p:ph sz="quarter" idx="13"/>
          </p:nvPr>
        </p:nvSpPr>
        <p:spPr>
          <a:xfrm>
            <a:off x="234000" y="824485"/>
            <a:ext cx="7309818" cy="3321906"/>
          </a:xfrm>
        </p:spPr>
        <p:txBody>
          <a:bodyPr/>
          <a:lstStyle/>
          <a:p>
            <a:r>
              <a:rPr lang="fr-FR" sz="1200" b="1" dirty="0">
                <a:latin typeface="Calibri" panose="020F0502020204030204" pitchFamily="34" charset="0"/>
                <a:cs typeface="Calibri" panose="020F0502020204030204" pitchFamily="34" charset="0"/>
              </a:rPr>
              <a:t>Quel est l’objectif de ce Manuel ?</a:t>
            </a:r>
          </a:p>
          <a:p>
            <a:pPr marL="347662" lvl="1" indent="0">
              <a:buNone/>
            </a:pPr>
            <a:r>
              <a:rPr lang="fr-FR" sz="1000" b="1" dirty="0">
                <a:latin typeface="Calibri" panose="020F0502020204030204" pitchFamily="34" charset="0"/>
                <a:cs typeface="Calibri" panose="020F0502020204030204" pitchFamily="34" charset="0"/>
              </a:rPr>
              <a:t>Aider à la prise en main rapide de Xray en présentant les fonctions principales </a:t>
            </a:r>
            <a:r>
              <a:rPr lang="fr-FR" sz="1000" b="1">
                <a:latin typeface="Calibri" panose="020F0502020204030204" pitchFamily="34" charset="0"/>
                <a:cs typeface="Calibri" panose="020F0502020204030204" pitchFamily="34" charset="0"/>
              </a:rPr>
              <a:t>de l’outil</a:t>
            </a:r>
            <a:endParaRPr lang="fr-FR" sz="1000" b="1" dirty="0">
              <a:latin typeface="Calibri" panose="020F0502020204030204" pitchFamily="34" charset="0"/>
              <a:cs typeface="Calibri" panose="020F0502020204030204" pitchFamily="34" charset="0"/>
            </a:endParaRPr>
          </a:p>
          <a:p>
            <a:pPr marL="0" indent="0">
              <a:buNone/>
            </a:pPr>
            <a:endParaRPr lang="fr-FR" sz="1200" b="1" dirty="0">
              <a:latin typeface="Calibri" panose="020F0502020204030204" pitchFamily="34" charset="0"/>
              <a:cs typeface="Calibri" panose="020F0502020204030204" pitchFamily="34" charset="0"/>
            </a:endParaRPr>
          </a:p>
          <a:p>
            <a:r>
              <a:rPr lang="fr-FR" sz="1200" b="1" dirty="0">
                <a:latin typeface="Calibri" panose="020F0502020204030204" pitchFamily="34" charset="0"/>
                <a:cs typeface="Calibri" panose="020F0502020204030204" pitchFamily="34" charset="0"/>
              </a:rPr>
              <a:t>Les informations plus détaillées sur l’utilisation de Xray sont dans le Guide de Référence</a:t>
            </a:r>
          </a:p>
          <a:p>
            <a:pPr lvl="1"/>
            <a:r>
              <a:rPr lang="fr-FR" sz="1000" b="1" dirty="0">
                <a:latin typeface="Calibri" panose="020F0502020204030204" pitchFamily="34" charset="0"/>
                <a:cs typeface="Calibri" panose="020F0502020204030204" pitchFamily="34" charset="0"/>
              </a:rPr>
              <a:t>Accès ici </a:t>
            </a:r>
            <a:r>
              <a:rPr lang="fr-FR" sz="800" b="1" dirty="0">
                <a:latin typeface="Calibri" panose="020F0502020204030204" pitchFamily="34" charset="0"/>
                <a:cs typeface="Calibri" panose="020F0502020204030204" pitchFamily="34" charset="0"/>
              </a:rPr>
              <a:t>: </a:t>
            </a:r>
            <a:r>
              <a:rPr lang="fr-FR" sz="1000" b="1" dirty="0">
                <a:solidFill>
                  <a:srgbClr val="008192"/>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https://confluence.axa.com/confluence/pages/viewpage.action?pageId=133385202</a:t>
            </a:r>
            <a:endParaRPr lang="fr-FR" sz="1000" b="1" dirty="0">
              <a:solidFill>
                <a:srgbClr val="008192"/>
              </a:solidFill>
              <a:latin typeface="Calibri" panose="020F0502020204030204" pitchFamily="34" charset="0"/>
              <a:cs typeface="Calibri" panose="020F0502020204030204" pitchFamily="34" charset="0"/>
            </a:endParaRPr>
          </a:p>
        </p:txBody>
      </p:sp>
      <p:sp>
        <p:nvSpPr>
          <p:cNvPr id="5" name="Espace réservé du numéro de diapositive 4">
            <a:extLst>
              <a:ext uri="{FF2B5EF4-FFF2-40B4-BE49-F238E27FC236}">
                <a16:creationId xmlns:a16="http://schemas.microsoft.com/office/drawing/2014/main" id="{295C17F6-64DB-47F3-BA4C-3FA9862F2433}"/>
              </a:ext>
            </a:extLst>
          </p:cNvPr>
          <p:cNvSpPr>
            <a:spLocks noGrp="1"/>
          </p:cNvSpPr>
          <p:nvPr>
            <p:ph type="sldNum" sz="quarter" idx="4"/>
          </p:nvPr>
        </p:nvSpPr>
        <p:spPr/>
        <p:txBody>
          <a:bodyPr/>
          <a:lstStyle/>
          <a:p>
            <a:fld id="{AB4D0077-BF62-4615-B421-B126B085B149}" type="slidenum">
              <a:rPr lang="en-GB" smtClean="0"/>
              <a:pPr/>
              <a:t>2</a:t>
            </a:fld>
            <a:endParaRPr lang="en-GB" dirty="0"/>
          </a:p>
        </p:txBody>
      </p:sp>
      <p:sp>
        <p:nvSpPr>
          <p:cNvPr id="9" name="ZoneTexte 8">
            <a:hlinkClick r:id="rId4" action="ppaction://hlinksldjump"/>
            <a:extLst>
              <a:ext uri="{FF2B5EF4-FFF2-40B4-BE49-F238E27FC236}">
                <a16:creationId xmlns:a16="http://schemas.microsoft.com/office/drawing/2014/main" id="{88380186-95DE-45B1-AF1E-191F8023B203}"/>
              </a:ext>
            </a:extLst>
          </p:cNvPr>
          <p:cNvSpPr txBox="1"/>
          <p:nvPr/>
        </p:nvSpPr>
        <p:spPr bwMode="auto">
          <a:xfrm>
            <a:off x="7102718" y="4022060"/>
            <a:ext cx="627186" cy="283906"/>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a:scene3d>
            <a:camera prst="perspectiveFront"/>
            <a:lightRig rig="balanced" dir="t">
              <a:rot lat="0" lon="0" rev="8700000"/>
            </a:lightRig>
          </a:scene3d>
          <a:sp3d>
            <a:bevelT/>
            <a:bevelB/>
          </a:sp3d>
        </p:spPr>
        <p:txBody>
          <a:bodyPr wrap="square" lIns="36000" tIns="72000" rIns="36000" bIns="72000" rtlCol="0" anchor="b">
            <a:spAutoFit/>
          </a:bodyPr>
          <a:lstStyle/>
          <a:p>
            <a:pPr eaLnBrk="1" hangingPunct="1"/>
            <a:r>
              <a:rPr lang="fr-FR" sz="900" dirty="0">
                <a:solidFill>
                  <a:srgbClr val="000000"/>
                </a:solidFill>
                <a:latin typeface="Source Sans Pro" pitchFamily="34" charset="0"/>
              </a:rPr>
              <a:t>  </a:t>
            </a:r>
            <a:r>
              <a:rPr lang="fr-FR" sz="900" b="1" dirty="0">
                <a:solidFill>
                  <a:srgbClr val="00008F"/>
                </a:solidFill>
                <a:latin typeface="Source Sans Pro" pitchFamily="34" charset="0"/>
                <a:hlinkClick r:id="rId4" action="ppaction://hlinksldjump">
                  <a:extLst>
                    <a:ext uri="{A12FA001-AC4F-418D-AE19-62706E023703}">
                      <ahyp:hlinkClr xmlns:ahyp="http://schemas.microsoft.com/office/drawing/2018/hyperlinkcolor" val="tx"/>
                    </a:ext>
                  </a:extLst>
                </a:hlinkClick>
              </a:rPr>
              <a:t>RETOUR</a:t>
            </a:r>
            <a:endParaRPr lang="fr-FR" sz="900" b="1" dirty="0">
              <a:solidFill>
                <a:srgbClr val="00008F"/>
              </a:solidFill>
              <a:latin typeface="Source Sans Pro" pitchFamily="34" charset="0"/>
            </a:endParaRPr>
          </a:p>
        </p:txBody>
      </p:sp>
      <p:sp>
        <p:nvSpPr>
          <p:cNvPr id="10" name="Rectangle : coins arrondis 9">
            <a:extLst>
              <a:ext uri="{FF2B5EF4-FFF2-40B4-BE49-F238E27FC236}">
                <a16:creationId xmlns:a16="http://schemas.microsoft.com/office/drawing/2014/main" id="{19399DBF-E0C1-4167-BBA5-FBB22F51E67E}"/>
              </a:ext>
            </a:extLst>
          </p:cNvPr>
          <p:cNvSpPr/>
          <p:nvPr/>
        </p:nvSpPr>
        <p:spPr>
          <a:xfrm>
            <a:off x="5857736" y="2878309"/>
            <a:ext cx="574814" cy="23598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4264685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22D1757-2B3C-435E-9AED-52966719993C}"/>
              </a:ext>
            </a:extLst>
          </p:cNvPr>
          <p:cNvSpPr>
            <a:spLocks noGrp="1"/>
          </p:cNvSpPr>
          <p:nvPr>
            <p:ph type="title"/>
          </p:nvPr>
        </p:nvSpPr>
        <p:spPr/>
        <p:txBody>
          <a:bodyPr/>
          <a:lstStyle/>
          <a:p>
            <a:r>
              <a:rPr lang="fr-FR" dirty="0"/>
              <a:t>Conception de test par saisie - Détails</a:t>
            </a:r>
          </a:p>
        </p:txBody>
      </p:sp>
      <p:sp>
        <p:nvSpPr>
          <p:cNvPr id="3" name="Espace réservé du texte 2">
            <a:extLst>
              <a:ext uri="{FF2B5EF4-FFF2-40B4-BE49-F238E27FC236}">
                <a16:creationId xmlns:a16="http://schemas.microsoft.com/office/drawing/2014/main" id="{C4DD7897-5E97-46DB-A69B-D397CBEA46CC}"/>
              </a:ext>
            </a:extLst>
          </p:cNvPr>
          <p:cNvSpPr>
            <a:spLocks noGrp="1"/>
          </p:cNvSpPr>
          <p:nvPr>
            <p:ph type="body" sz="quarter" idx="11"/>
          </p:nvPr>
        </p:nvSpPr>
        <p:spPr/>
        <p:txBody>
          <a:bodyPr/>
          <a:lstStyle/>
          <a:p>
            <a:r>
              <a:rPr lang="fr-FR" dirty="0"/>
              <a:t>Renseigner les champs « Automatisation »</a:t>
            </a:r>
          </a:p>
        </p:txBody>
      </p:sp>
      <p:sp>
        <p:nvSpPr>
          <p:cNvPr id="4" name="Espace réservé du contenu 3">
            <a:extLst>
              <a:ext uri="{FF2B5EF4-FFF2-40B4-BE49-F238E27FC236}">
                <a16:creationId xmlns:a16="http://schemas.microsoft.com/office/drawing/2014/main" id="{432EC56F-44EC-4E79-BED8-155AB3325BEA}"/>
              </a:ext>
            </a:extLst>
          </p:cNvPr>
          <p:cNvSpPr>
            <a:spLocks noGrp="1"/>
          </p:cNvSpPr>
          <p:nvPr>
            <p:ph sz="quarter" idx="13"/>
          </p:nvPr>
        </p:nvSpPr>
        <p:spPr/>
        <p:txBody>
          <a:bodyPr/>
          <a:lstStyle/>
          <a:p>
            <a:r>
              <a:rPr lang="fr-FR" dirty="0"/>
              <a:t>3 champs sont présents sur les demandes « Test »</a:t>
            </a:r>
          </a:p>
        </p:txBody>
      </p:sp>
      <p:sp>
        <p:nvSpPr>
          <p:cNvPr id="5" name="Espace réservé du numéro de diapositive 4">
            <a:extLst>
              <a:ext uri="{FF2B5EF4-FFF2-40B4-BE49-F238E27FC236}">
                <a16:creationId xmlns:a16="http://schemas.microsoft.com/office/drawing/2014/main" id="{49F9EBCE-996A-44C6-ADBB-4641CF248368}"/>
              </a:ext>
            </a:extLst>
          </p:cNvPr>
          <p:cNvSpPr>
            <a:spLocks noGrp="1"/>
          </p:cNvSpPr>
          <p:nvPr>
            <p:ph type="sldNum" sz="quarter" idx="4"/>
          </p:nvPr>
        </p:nvSpPr>
        <p:spPr/>
        <p:txBody>
          <a:bodyPr/>
          <a:lstStyle/>
          <a:p>
            <a:fld id="{AB4D0077-BF62-4615-B421-B126B085B149}" type="slidenum">
              <a:rPr lang="en-GB" smtClean="0"/>
              <a:pPr/>
              <a:t>20</a:t>
            </a:fld>
            <a:endParaRPr lang="en-GB" dirty="0"/>
          </a:p>
        </p:txBody>
      </p:sp>
      <p:pic>
        <p:nvPicPr>
          <p:cNvPr id="6" name="Image 5">
            <a:extLst>
              <a:ext uri="{FF2B5EF4-FFF2-40B4-BE49-F238E27FC236}">
                <a16:creationId xmlns:a16="http://schemas.microsoft.com/office/drawing/2014/main" id="{72CDDE35-9002-4ABA-B46B-B735D4677672}"/>
              </a:ext>
            </a:extLst>
          </p:cNvPr>
          <p:cNvPicPr>
            <a:picLocks noChangeAspect="1"/>
          </p:cNvPicPr>
          <p:nvPr/>
        </p:nvPicPr>
        <p:blipFill>
          <a:blip r:embed="rId2"/>
          <a:stretch>
            <a:fillRect/>
          </a:stretch>
        </p:blipFill>
        <p:spPr>
          <a:xfrm>
            <a:off x="306886" y="1428750"/>
            <a:ext cx="3096732" cy="2155874"/>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B8E58019-8350-4FAB-9F2B-1E345D52F600}"/>
              </a:ext>
            </a:extLst>
          </p:cNvPr>
          <p:cNvSpPr/>
          <p:nvPr/>
        </p:nvSpPr>
        <p:spPr>
          <a:xfrm>
            <a:off x="3625850" y="1381744"/>
            <a:ext cx="4091593" cy="2308324"/>
          </a:xfrm>
          <a:prstGeom prst="rect">
            <a:avLst/>
          </a:prstGeom>
        </p:spPr>
        <p:txBody>
          <a:bodyPr wrap="square">
            <a:spAutoFit/>
          </a:bodyPr>
          <a:lstStyle/>
          <a:p>
            <a:r>
              <a:rPr lang="fr-FR" sz="1200" b="1" u="sng" dirty="0"/>
              <a:t>A automatiser </a:t>
            </a:r>
            <a:r>
              <a:rPr lang="fr-FR" sz="1200" dirty="0"/>
              <a:t>(valeurs : Aucune par défaut, non, oui). Cette valeur est issu de la stratégie de test. La valeur est définie entre PO / TL / Automaticien</a:t>
            </a:r>
            <a:br>
              <a:rPr lang="fr-FR" sz="1200" dirty="0"/>
            </a:br>
            <a:r>
              <a:rPr lang="fr-FR" sz="1200" b="1" dirty="0">
                <a:solidFill>
                  <a:srgbClr val="FF0000"/>
                </a:solidFill>
              </a:rPr>
              <a:t>IMPORTANT </a:t>
            </a:r>
            <a:r>
              <a:rPr lang="fr-FR" sz="1200" dirty="0"/>
              <a:t>: Quand le cas de test est identifié comme « Parcours Clé », alors le champ « A automatiser » doit être mis obligatoirement à « oui »</a:t>
            </a:r>
          </a:p>
          <a:p>
            <a:r>
              <a:rPr lang="fr-FR" sz="1200" b="1" u="sng" dirty="0"/>
              <a:t>Automatisable </a:t>
            </a:r>
            <a:r>
              <a:rPr lang="fr-FR" sz="1200" dirty="0"/>
              <a:t>(valeurs : Aucune par défaut, non, oui). La valeur est définie par un automaticien après étude de faisabilité </a:t>
            </a:r>
          </a:p>
          <a:p>
            <a:r>
              <a:rPr lang="fr-FR" sz="1200" b="1" u="sng" dirty="0"/>
              <a:t>Automatisé </a:t>
            </a:r>
            <a:r>
              <a:rPr lang="fr-FR" sz="1200" dirty="0"/>
              <a:t>(valeurs : Aucune par défaut, non, oui). Valeur positionné par un automaticien, si le script d’automatisation est écrit et exécutable</a:t>
            </a:r>
          </a:p>
        </p:txBody>
      </p:sp>
    </p:spTree>
    <p:extLst>
      <p:ext uri="{BB962C8B-B14F-4D97-AF65-F5344CB8AC3E}">
        <p14:creationId xmlns:p14="http://schemas.microsoft.com/office/powerpoint/2010/main" val="27969963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 20">
            <a:extLst>
              <a:ext uri="{FF2B5EF4-FFF2-40B4-BE49-F238E27FC236}">
                <a16:creationId xmlns:a16="http://schemas.microsoft.com/office/drawing/2014/main" id="{5A7DD3B2-EA16-425D-A4C2-6C0C8B31CC07}"/>
              </a:ext>
            </a:extLst>
          </p:cNvPr>
          <p:cNvPicPr>
            <a:picLocks noChangeAspect="1"/>
          </p:cNvPicPr>
          <p:nvPr/>
        </p:nvPicPr>
        <p:blipFill>
          <a:blip r:embed="rId3"/>
          <a:stretch>
            <a:fillRect/>
          </a:stretch>
        </p:blipFill>
        <p:spPr>
          <a:xfrm>
            <a:off x="197053" y="574313"/>
            <a:ext cx="3210503" cy="3715299"/>
          </a:xfrm>
          <a:prstGeom prst="rect">
            <a:avLst/>
          </a:prstGeom>
        </p:spPr>
      </p:pic>
      <p:sp>
        <p:nvSpPr>
          <p:cNvPr id="3" name="Espace réservé du texte 2">
            <a:extLst>
              <a:ext uri="{FF2B5EF4-FFF2-40B4-BE49-F238E27FC236}">
                <a16:creationId xmlns:a16="http://schemas.microsoft.com/office/drawing/2014/main" id="{D9AB74E8-059A-461A-8918-E72C8551F1CE}"/>
              </a:ext>
            </a:extLst>
          </p:cNvPr>
          <p:cNvSpPr>
            <a:spLocks noGrp="1"/>
          </p:cNvSpPr>
          <p:nvPr>
            <p:ph type="body" sz="quarter" idx="11"/>
          </p:nvPr>
        </p:nvSpPr>
        <p:spPr>
          <a:xfrm>
            <a:off x="234044" y="358313"/>
            <a:ext cx="7344000" cy="216000"/>
          </a:xfrm>
        </p:spPr>
        <p:txBody>
          <a:bodyPr/>
          <a:lstStyle/>
          <a:p>
            <a:r>
              <a:rPr lang="fr-FR" dirty="0"/>
              <a:t>Renseigner les étapes de test (onglet Test Details)</a:t>
            </a:r>
          </a:p>
        </p:txBody>
      </p:sp>
      <p:sp>
        <p:nvSpPr>
          <p:cNvPr id="6" name="Titre 1">
            <a:extLst>
              <a:ext uri="{FF2B5EF4-FFF2-40B4-BE49-F238E27FC236}">
                <a16:creationId xmlns:a16="http://schemas.microsoft.com/office/drawing/2014/main" id="{9B527CE3-6DCB-4652-A8C7-C8F036C610FB}"/>
              </a:ext>
            </a:extLst>
          </p:cNvPr>
          <p:cNvSpPr>
            <a:spLocks noGrp="1"/>
          </p:cNvSpPr>
          <p:nvPr>
            <p:ph type="title"/>
          </p:nvPr>
        </p:nvSpPr>
        <p:spPr>
          <a:xfrm>
            <a:off x="170689" y="33606"/>
            <a:ext cx="7535282" cy="301314"/>
          </a:xfrm>
        </p:spPr>
        <p:txBody>
          <a:bodyPr/>
          <a:lstStyle/>
          <a:p>
            <a:r>
              <a:rPr lang="fr-FR" dirty="0"/>
              <a:t>Conception de test par saisie - Détails</a:t>
            </a:r>
          </a:p>
        </p:txBody>
      </p:sp>
      <p:sp>
        <p:nvSpPr>
          <p:cNvPr id="9" name="Rectangle : coins arrondis 8">
            <a:extLst>
              <a:ext uri="{FF2B5EF4-FFF2-40B4-BE49-F238E27FC236}">
                <a16:creationId xmlns:a16="http://schemas.microsoft.com/office/drawing/2014/main" id="{55A3F1C9-8036-49FE-9C31-198AA33EA858}"/>
              </a:ext>
            </a:extLst>
          </p:cNvPr>
          <p:cNvSpPr/>
          <p:nvPr/>
        </p:nvSpPr>
        <p:spPr>
          <a:xfrm>
            <a:off x="487398" y="862210"/>
            <a:ext cx="471831" cy="184999"/>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6" name="ZoneTexte 35">
            <a:extLst>
              <a:ext uri="{FF2B5EF4-FFF2-40B4-BE49-F238E27FC236}">
                <a16:creationId xmlns:a16="http://schemas.microsoft.com/office/drawing/2014/main" id="{23CE4AC2-8CC3-4A5B-B5BB-0051224C0E38}"/>
              </a:ext>
            </a:extLst>
          </p:cNvPr>
          <p:cNvSpPr txBox="1"/>
          <p:nvPr/>
        </p:nvSpPr>
        <p:spPr>
          <a:xfrm>
            <a:off x="3849511" y="1144649"/>
            <a:ext cx="3726645" cy="246221"/>
          </a:xfrm>
          <a:prstGeom prst="rect">
            <a:avLst/>
          </a:prstGeom>
          <a:solidFill>
            <a:schemeClr val="bg1"/>
          </a:solidFill>
          <a:ln w="12700" cmpd="sng">
            <a:solidFill>
              <a:srgbClr val="FF0000"/>
            </a:solidFill>
          </a:ln>
        </p:spPr>
        <p:txBody>
          <a:bodyPr wrap="square" rtlCol="0">
            <a:spAutoFit/>
          </a:bodyPr>
          <a:lstStyle/>
          <a:p>
            <a:r>
              <a:rPr lang="fr-FR" sz="1000" b="1" dirty="0"/>
              <a:t>Action</a:t>
            </a:r>
            <a:r>
              <a:rPr lang="fr-FR" sz="1000" dirty="0"/>
              <a:t> : description des actions à mener pour exécuter le test</a:t>
            </a:r>
          </a:p>
        </p:txBody>
      </p:sp>
      <p:cxnSp>
        <p:nvCxnSpPr>
          <p:cNvPr id="37" name="Connecteur droit avec flèche 36">
            <a:extLst>
              <a:ext uri="{FF2B5EF4-FFF2-40B4-BE49-F238E27FC236}">
                <a16:creationId xmlns:a16="http://schemas.microsoft.com/office/drawing/2014/main" id="{F3384457-8B92-4E75-A8F3-E6CA09C0B39A}"/>
              </a:ext>
            </a:extLst>
          </p:cNvPr>
          <p:cNvCxnSpPr>
            <a:cxnSpLocks/>
            <a:stCxn id="36" idx="1"/>
          </p:cNvCxnSpPr>
          <p:nvPr/>
        </p:nvCxnSpPr>
        <p:spPr>
          <a:xfrm flipH="1">
            <a:off x="2190045" y="1267760"/>
            <a:ext cx="1659466" cy="276999"/>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AAA8D247-235B-4909-8AF9-33E54A9E0A31}"/>
              </a:ext>
            </a:extLst>
          </p:cNvPr>
          <p:cNvSpPr txBox="1"/>
          <p:nvPr/>
        </p:nvSpPr>
        <p:spPr>
          <a:xfrm>
            <a:off x="3849510" y="1501207"/>
            <a:ext cx="3726645" cy="707886"/>
          </a:xfrm>
          <a:prstGeom prst="rect">
            <a:avLst/>
          </a:prstGeom>
          <a:solidFill>
            <a:schemeClr val="bg1"/>
          </a:solidFill>
          <a:ln w="12700" cmpd="sng">
            <a:solidFill>
              <a:srgbClr val="FF0000"/>
            </a:solidFill>
          </a:ln>
        </p:spPr>
        <p:txBody>
          <a:bodyPr wrap="square" rtlCol="0">
            <a:spAutoFit/>
          </a:bodyPr>
          <a:lstStyle/>
          <a:p>
            <a:r>
              <a:rPr lang="fr-FR" sz="1000" b="1" dirty="0"/>
              <a:t>Données</a:t>
            </a:r>
            <a:r>
              <a:rPr lang="fr-FR" sz="1000" dirty="0"/>
              <a:t> : </a:t>
            </a:r>
            <a:r>
              <a:rPr lang="fr-FR" sz="1000" b="1" dirty="0">
                <a:solidFill>
                  <a:srgbClr val="FF0000"/>
                </a:solidFill>
              </a:rPr>
              <a:t>IMPORTANT</a:t>
            </a:r>
            <a:r>
              <a:rPr lang="fr-FR" sz="1000" dirty="0">
                <a:solidFill>
                  <a:srgbClr val="FF0000"/>
                </a:solidFill>
              </a:rPr>
              <a:t> </a:t>
            </a:r>
            <a:r>
              <a:rPr lang="fr-FR" sz="1000" dirty="0"/>
              <a:t>Indiquer des données </a:t>
            </a:r>
            <a:r>
              <a:rPr lang="fr-FR" sz="1000" b="1" u="sng" dirty="0"/>
              <a:t>logiques</a:t>
            </a:r>
            <a:r>
              <a:rPr lang="fr-FR" sz="1000" dirty="0"/>
              <a:t> non valorisées (ex : saisir « un âge valide » et non pas 18 ans). Les données physiques sont renseignées au niveau des « exécutions de test » (Test Execution)</a:t>
            </a:r>
          </a:p>
        </p:txBody>
      </p:sp>
      <p:cxnSp>
        <p:nvCxnSpPr>
          <p:cNvPr id="38" name="Connecteur droit avec flèche 37">
            <a:extLst>
              <a:ext uri="{FF2B5EF4-FFF2-40B4-BE49-F238E27FC236}">
                <a16:creationId xmlns:a16="http://schemas.microsoft.com/office/drawing/2014/main" id="{6765FDEA-870F-4AA0-B9F9-165355E55E27}"/>
              </a:ext>
            </a:extLst>
          </p:cNvPr>
          <p:cNvCxnSpPr>
            <a:cxnSpLocks/>
            <a:stCxn id="34" idx="1"/>
          </p:cNvCxnSpPr>
          <p:nvPr/>
        </p:nvCxnSpPr>
        <p:spPr>
          <a:xfrm flipH="1">
            <a:off x="2094089" y="1855150"/>
            <a:ext cx="1755421" cy="9301"/>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23028943-B164-4EFB-926F-472971B3A19D}"/>
              </a:ext>
            </a:extLst>
          </p:cNvPr>
          <p:cNvSpPr txBox="1"/>
          <p:nvPr/>
        </p:nvSpPr>
        <p:spPr>
          <a:xfrm>
            <a:off x="3849509" y="2332026"/>
            <a:ext cx="3726644" cy="400110"/>
          </a:xfrm>
          <a:prstGeom prst="rect">
            <a:avLst/>
          </a:prstGeom>
          <a:solidFill>
            <a:schemeClr val="bg1"/>
          </a:solidFill>
          <a:ln w="12700" cmpd="sng">
            <a:solidFill>
              <a:srgbClr val="FF0000"/>
            </a:solidFill>
          </a:ln>
        </p:spPr>
        <p:txBody>
          <a:bodyPr wrap="square" rtlCol="0">
            <a:spAutoFit/>
          </a:bodyPr>
          <a:lstStyle/>
          <a:p>
            <a:r>
              <a:rPr lang="fr-FR" sz="1000" b="1" dirty="0"/>
              <a:t>Résultat attendu </a:t>
            </a:r>
            <a:r>
              <a:rPr lang="fr-FR" sz="1000" dirty="0"/>
              <a:t>: Résultat attendu suite à l’exécution de l’action avec les données précisées</a:t>
            </a:r>
          </a:p>
        </p:txBody>
      </p:sp>
      <p:cxnSp>
        <p:nvCxnSpPr>
          <p:cNvPr id="40" name="Connecteur droit avec flèche 39">
            <a:extLst>
              <a:ext uri="{FF2B5EF4-FFF2-40B4-BE49-F238E27FC236}">
                <a16:creationId xmlns:a16="http://schemas.microsoft.com/office/drawing/2014/main" id="{77F218E7-138A-4FA4-A528-0ED1B596DCC2}"/>
              </a:ext>
            </a:extLst>
          </p:cNvPr>
          <p:cNvCxnSpPr>
            <a:cxnSpLocks/>
            <a:stCxn id="39" idx="1"/>
          </p:cNvCxnSpPr>
          <p:nvPr/>
        </p:nvCxnSpPr>
        <p:spPr>
          <a:xfrm flipH="1" flipV="1">
            <a:off x="1924757" y="2519485"/>
            <a:ext cx="1924752" cy="12596"/>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ZoneTexte 46">
            <a:extLst>
              <a:ext uri="{FF2B5EF4-FFF2-40B4-BE49-F238E27FC236}">
                <a16:creationId xmlns:a16="http://schemas.microsoft.com/office/drawing/2014/main" id="{3F20C361-5250-4418-823C-ECDF447F7D26}"/>
              </a:ext>
            </a:extLst>
          </p:cNvPr>
          <p:cNvSpPr txBox="1"/>
          <p:nvPr/>
        </p:nvSpPr>
        <p:spPr>
          <a:xfrm>
            <a:off x="3845756" y="2842473"/>
            <a:ext cx="3726644" cy="707886"/>
          </a:xfrm>
          <a:prstGeom prst="rect">
            <a:avLst/>
          </a:prstGeom>
          <a:solidFill>
            <a:schemeClr val="bg1"/>
          </a:solidFill>
          <a:ln w="12700" cmpd="sng">
            <a:solidFill>
              <a:srgbClr val="FF0000"/>
            </a:solidFill>
          </a:ln>
        </p:spPr>
        <p:txBody>
          <a:bodyPr wrap="square" rtlCol="0">
            <a:spAutoFit/>
          </a:bodyPr>
          <a:lstStyle/>
          <a:p>
            <a:r>
              <a:rPr lang="fr-FR" sz="1000" dirty="0"/>
              <a:t>Régression : pour identifier les cas de test de régression. Valeur par défaut : Non</a:t>
            </a:r>
            <a:br>
              <a:rPr lang="fr-FR" sz="1000" dirty="0"/>
            </a:br>
            <a:r>
              <a:rPr lang="fr-FR" sz="1000" b="1" dirty="0">
                <a:solidFill>
                  <a:srgbClr val="FF0000"/>
                </a:solidFill>
              </a:rPr>
              <a:t>IMPORTANT</a:t>
            </a:r>
            <a:r>
              <a:rPr lang="fr-FR" sz="1000" dirty="0"/>
              <a:t> : La valeur « Aucun » n’est utilisée que pour les cas de test issus de la migration ALM vers Xray. Ne pas l’utiliser.</a:t>
            </a:r>
          </a:p>
        </p:txBody>
      </p:sp>
      <p:pic>
        <p:nvPicPr>
          <p:cNvPr id="12" name="Image 11">
            <a:extLst>
              <a:ext uri="{FF2B5EF4-FFF2-40B4-BE49-F238E27FC236}">
                <a16:creationId xmlns:a16="http://schemas.microsoft.com/office/drawing/2014/main" id="{77DFB8F7-0D7E-49D9-B8A0-2042AFBCD0C1}"/>
              </a:ext>
            </a:extLst>
          </p:cNvPr>
          <p:cNvPicPr>
            <a:picLocks noChangeAspect="1"/>
          </p:cNvPicPr>
          <p:nvPr/>
        </p:nvPicPr>
        <p:blipFill>
          <a:blip r:embed="rId4"/>
          <a:stretch>
            <a:fillRect/>
          </a:stretch>
        </p:blipFill>
        <p:spPr>
          <a:xfrm>
            <a:off x="275992" y="3681768"/>
            <a:ext cx="2173545" cy="665988"/>
          </a:xfrm>
          <a:prstGeom prst="rect">
            <a:avLst/>
          </a:prstGeom>
        </p:spPr>
      </p:pic>
      <p:cxnSp>
        <p:nvCxnSpPr>
          <p:cNvPr id="48" name="Connecteur droit avec flèche 47">
            <a:extLst>
              <a:ext uri="{FF2B5EF4-FFF2-40B4-BE49-F238E27FC236}">
                <a16:creationId xmlns:a16="http://schemas.microsoft.com/office/drawing/2014/main" id="{C10DB418-1AB8-4C62-AF41-6BB09EE76134}"/>
              </a:ext>
            </a:extLst>
          </p:cNvPr>
          <p:cNvCxnSpPr>
            <a:cxnSpLocks/>
            <a:stCxn id="47" idx="1"/>
          </p:cNvCxnSpPr>
          <p:nvPr/>
        </p:nvCxnSpPr>
        <p:spPr>
          <a:xfrm flipH="1">
            <a:off x="1467556" y="3196416"/>
            <a:ext cx="2378200" cy="723831"/>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 coins arrondis 41">
            <a:extLst>
              <a:ext uri="{FF2B5EF4-FFF2-40B4-BE49-F238E27FC236}">
                <a16:creationId xmlns:a16="http://schemas.microsoft.com/office/drawing/2014/main" id="{A6C84151-AD63-4B09-A0A3-5900CF70DD1D}"/>
              </a:ext>
            </a:extLst>
          </p:cNvPr>
          <p:cNvSpPr/>
          <p:nvPr/>
        </p:nvSpPr>
        <p:spPr>
          <a:xfrm>
            <a:off x="6036318" y="92667"/>
            <a:ext cx="1698879" cy="248956"/>
          </a:xfrm>
          <a:prstGeom prst="roundRect">
            <a:avLst/>
          </a:prstGeom>
          <a:solidFill>
            <a:srgbClr val="FFC000"/>
          </a:solidFill>
          <a:ln>
            <a:solidFill>
              <a:srgbClr val="027180"/>
            </a:solidFill>
          </a:ln>
        </p:spPr>
        <p:txBody>
          <a:bodyPr rtlCol="0" anchor="ctr"/>
          <a:lstStyle/>
          <a:p>
            <a:pPr algn="ctr" eaLnBrk="1" hangingPunct="1"/>
            <a:r>
              <a:rPr lang="fr-FR" sz="1000" dirty="0">
                <a:solidFill>
                  <a:srgbClr val="027180"/>
                </a:solidFill>
                <a:latin typeface="+mj-lt"/>
              </a:rPr>
              <a:t>Actualisé Xray 6 / avril 2022</a:t>
            </a:r>
          </a:p>
        </p:txBody>
      </p:sp>
      <p:sp>
        <p:nvSpPr>
          <p:cNvPr id="43" name="Rectangle : coins arrondis 42">
            <a:extLst>
              <a:ext uri="{FF2B5EF4-FFF2-40B4-BE49-F238E27FC236}">
                <a16:creationId xmlns:a16="http://schemas.microsoft.com/office/drawing/2014/main" id="{2CCAC2BF-25C5-4AFE-AAB0-6AE8758D206A}"/>
              </a:ext>
            </a:extLst>
          </p:cNvPr>
          <p:cNvSpPr/>
          <p:nvPr/>
        </p:nvSpPr>
        <p:spPr>
          <a:xfrm>
            <a:off x="837353" y="1139661"/>
            <a:ext cx="910737" cy="184999"/>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4" name="ZoneTexte 43">
            <a:extLst>
              <a:ext uri="{FF2B5EF4-FFF2-40B4-BE49-F238E27FC236}">
                <a16:creationId xmlns:a16="http://schemas.microsoft.com/office/drawing/2014/main" id="{48B97366-1CCB-4F3C-B5A4-CCC6AFC957B1}"/>
              </a:ext>
            </a:extLst>
          </p:cNvPr>
          <p:cNvSpPr txBox="1"/>
          <p:nvPr/>
        </p:nvSpPr>
        <p:spPr>
          <a:xfrm>
            <a:off x="3828621" y="698776"/>
            <a:ext cx="3726645" cy="246221"/>
          </a:xfrm>
          <a:prstGeom prst="rect">
            <a:avLst/>
          </a:prstGeom>
          <a:solidFill>
            <a:schemeClr val="bg1"/>
          </a:solidFill>
          <a:ln w="12700" cmpd="sng">
            <a:solidFill>
              <a:srgbClr val="FF0000"/>
            </a:solidFill>
          </a:ln>
        </p:spPr>
        <p:txBody>
          <a:bodyPr wrap="square" rtlCol="0">
            <a:spAutoFit/>
          </a:bodyPr>
          <a:lstStyle/>
          <a:p>
            <a:r>
              <a:rPr lang="fr-FR" sz="1000" dirty="0"/>
              <a:t>Boutons permettant de changer l’affichage des étapes de test</a:t>
            </a:r>
          </a:p>
        </p:txBody>
      </p:sp>
      <p:cxnSp>
        <p:nvCxnSpPr>
          <p:cNvPr id="45" name="Connecteur droit avec flèche 44">
            <a:extLst>
              <a:ext uri="{FF2B5EF4-FFF2-40B4-BE49-F238E27FC236}">
                <a16:creationId xmlns:a16="http://schemas.microsoft.com/office/drawing/2014/main" id="{E85AB741-7AF3-4977-8CDC-724EAB1C1FA2}"/>
              </a:ext>
            </a:extLst>
          </p:cNvPr>
          <p:cNvCxnSpPr>
            <a:cxnSpLocks/>
            <a:stCxn id="44" idx="1"/>
          </p:cNvCxnSpPr>
          <p:nvPr/>
        </p:nvCxnSpPr>
        <p:spPr>
          <a:xfrm flipH="1">
            <a:off x="1857022" y="821887"/>
            <a:ext cx="1971599" cy="339110"/>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6405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Image 35">
            <a:extLst>
              <a:ext uri="{FF2B5EF4-FFF2-40B4-BE49-F238E27FC236}">
                <a16:creationId xmlns:a16="http://schemas.microsoft.com/office/drawing/2014/main" id="{A7830449-B710-4CD7-B0E9-641FC15097DB}"/>
              </a:ext>
            </a:extLst>
          </p:cNvPr>
          <p:cNvPicPr>
            <a:picLocks noChangeAspect="1"/>
          </p:cNvPicPr>
          <p:nvPr/>
        </p:nvPicPr>
        <p:blipFill>
          <a:blip r:embed="rId2"/>
          <a:stretch>
            <a:fillRect/>
          </a:stretch>
        </p:blipFill>
        <p:spPr>
          <a:xfrm>
            <a:off x="128580" y="1353363"/>
            <a:ext cx="5441587" cy="2812403"/>
          </a:xfrm>
          <a:prstGeom prst="rect">
            <a:avLst/>
          </a:prstGeom>
          <a:ln>
            <a:solidFill>
              <a:schemeClr val="tx2">
                <a:lumMod val="60000"/>
                <a:lumOff val="40000"/>
              </a:schemeClr>
            </a:solidFill>
          </a:ln>
        </p:spPr>
      </p:pic>
      <p:sp>
        <p:nvSpPr>
          <p:cNvPr id="3" name="Espace réservé du texte 2">
            <a:extLst>
              <a:ext uri="{FF2B5EF4-FFF2-40B4-BE49-F238E27FC236}">
                <a16:creationId xmlns:a16="http://schemas.microsoft.com/office/drawing/2014/main" id="{D9AB74E8-059A-461A-8918-E72C8551F1CE}"/>
              </a:ext>
            </a:extLst>
          </p:cNvPr>
          <p:cNvSpPr>
            <a:spLocks noGrp="1"/>
          </p:cNvSpPr>
          <p:nvPr>
            <p:ph type="body" sz="quarter" idx="11"/>
          </p:nvPr>
        </p:nvSpPr>
        <p:spPr/>
        <p:txBody>
          <a:bodyPr/>
          <a:lstStyle/>
          <a:p>
            <a:r>
              <a:rPr lang="fr-FR" dirty="0"/>
              <a:t>Modifier les étapes de test (après avoir ouvert le test en modification)</a:t>
            </a:r>
          </a:p>
        </p:txBody>
      </p:sp>
      <p:sp>
        <p:nvSpPr>
          <p:cNvPr id="5" name="Espace réservé du numéro de diapositive 4">
            <a:extLst>
              <a:ext uri="{FF2B5EF4-FFF2-40B4-BE49-F238E27FC236}">
                <a16:creationId xmlns:a16="http://schemas.microsoft.com/office/drawing/2014/main" id="{14DC69DD-38D2-48C8-868B-0807818B3406}"/>
              </a:ext>
            </a:extLst>
          </p:cNvPr>
          <p:cNvSpPr>
            <a:spLocks noGrp="1"/>
          </p:cNvSpPr>
          <p:nvPr>
            <p:ph type="sldNum" sz="quarter" idx="4"/>
          </p:nvPr>
        </p:nvSpPr>
        <p:spPr/>
        <p:txBody>
          <a:bodyPr/>
          <a:lstStyle/>
          <a:p>
            <a:fld id="{AB4D0077-BF62-4615-B421-B126B085B149}" type="slidenum">
              <a:rPr lang="en-GB" smtClean="0"/>
              <a:pPr/>
              <a:t>22</a:t>
            </a:fld>
            <a:endParaRPr lang="en-GB" dirty="0"/>
          </a:p>
        </p:txBody>
      </p:sp>
      <p:sp>
        <p:nvSpPr>
          <p:cNvPr id="6" name="Titre 1">
            <a:extLst>
              <a:ext uri="{FF2B5EF4-FFF2-40B4-BE49-F238E27FC236}">
                <a16:creationId xmlns:a16="http://schemas.microsoft.com/office/drawing/2014/main" id="{9B527CE3-6DCB-4652-A8C7-C8F036C610FB}"/>
              </a:ext>
            </a:extLst>
          </p:cNvPr>
          <p:cNvSpPr>
            <a:spLocks noGrp="1"/>
          </p:cNvSpPr>
          <p:nvPr>
            <p:ph type="title"/>
          </p:nvPr>
        </p:nvSpPr>
        <p:spPr>
          <a:xfrm>
            <a:off x="199915" y="175910"/>
            <a:ext cx="7535282" cy="301314"/>
          </a:xfrm>
        </p:spPr>
        <p:txBody>
          <a:bodyPr/>
          <a:lstStyle/>
          <a:p>
            <a:r>
              <a:rPr lang="fr-FR" dirty="0"/>
              <a:t>Conception de test par saisie</a:t>
            </a:r>
          </a:p>
        </p:txBody>
      </p:sp>
      <p:sp>
        <p:nvSpPr>
          <p:cNvPr id="9" name="ZoneTexte 8">
            <a:extLst>
              <a:ext uri="{FF2B5EF4-FFF2-40B4-BE49-F238E27FC236}">
                <a16:creationId xmlns:a16="http://schemas.microsoft.com/office/drawing/2014/main" id="{469C31C9-CB78-4C68-AA9B-8E254E3C21AC}"/>
              </a:ext>
            </a:extLst>
          </p:cNvPr>
          <p:cNvSpPr txBox="1"/>
          <p:nvPr/>
        </p:nvSpPr>
        <p:spPr>
          <a:xfrm>
            <a:off x="1278199" y="3141537"/>
            <a:ext cx="2991254" cy="553998"/>
          </a:xfrm>
          <a:prstGeom prst="rect">
            <a:avLst/>
          </a:prstGeom>
          <a:solidFill>
            <a:schemeClr val="accent2">
              <a:lumMod val="60000"/>
              <a:lumOff val="40000"/>
            </a:schemeClr>
          </a:solidFill>
          <a:ln w="12700" cmpd="sng">
            <a:solidFill>
              <a:srgbClr val="FF0000"/>
            </a:solidFill>
          </a:ln>
        </p:spPr>
        <p:txBody>
          <a:bodyPr wrap="square" rtlCol="0">
            <a:spAutoFit/>
          </a:bodyPr>
          <a:lstStyle/>
          <a:p>
            <a:r>
              <a:rPr lang="fr-FR" sz="1000" dirty="0"/>
              <a:t>Il est possible de  réordonner les étapes à la souris</a:t>
            </a:r>
            <a:br>
              <a:rPr lang="fr-FR" sz="1000" dirty="0"/>
            </a:br>
            <a:r>
              <a:rPr lang="fr-FR" sz="1000" dirty="0"/>
              <a:t>(cliquer sur la flèche ou cliquer/maintenir et déplacer le carré avec les 9 points)</a:t>
            </a:r>
          </a:p>
        </p:txBody>
      </p:sp>
      <p:cxnSp>
        <p:nvCxnSpPr>
          <p:cNvPr id="10" name="Connecteur droit avec flèche 9">
            <a:extLst>
              <a:ext uri="{FF2B5EF4-FFF2-40B4-BE49-F238E27FC236}">
                <a16:creationId xmlns:a16="http://schemas.microsoft.com/office/drawing/2014/main" id="{0C0B0B83-7728-4FF7-9BC8-15473A45EE93}"/>
              </a:ext>
            </a:extLst>
          </p:cNvPr>
          <p:cNvCxnSpPr>
            <a:cxnSpLocks/>
          </p:cNvCxnSpPr>
          <p:nvPr/>
        </p:nvCxnSpPr>
        <p:spPr>
          <a:xfrm rot="10800000">
            <a:off x="299157" y="2835162"/>
            <a:ext cx="979043" cy="289104"/>
          </a:xfrm>
          <a:prstGeom prst="bentConnector3">
            <a:avLst>
              <a:gd name="adj1" fmla="val 50000"/>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2" name="Image 21">
            <a:extLst>
              <a:ext uri="{FF2B5EF4-FFF2-40B4-BE49-F238E27FC236}">
                <a16:creationId xmlns:a16="http://schemas.microsoft.com/office/drawing/2014/main" id="{86B541F0-81B8-4413-AC5B-B832C257299F}"/>
              </a:ext>
            </a:extLst>
          </p:cNvPr>
          <p:cNvPicPr>
            <a:picLocks noChangeAspect="1"/>
          </p:cNvPicPr>
          <p:nvPr/>
        </p:nvPicPr>
        <p:blipFill>
          <a:blip r:embed="rId3"/>
          <a:stretch>
            <a:fillRect/>
          </a:stretch>
        </p:blipFill>
        <p:spPr>
          <a:xfrm>
            <a:off x="5637057" y="3302181"/>
            <a:ext cx="2098140" cy="687048"/>
          </a:xfrm>
          <a:prstGeom prst="rect">
            <a:avLst/>
          </a:prstGeom>
          <a:ln>
            <a:solidFill>
              <a:schemeClr val="tx2">
                <a:lumMod val="60000"/>
                <a:lumOff val="40000"/>
              </a:schemeClr>
            </a:solidFill>
          </a:ln>
        </p:spPr>
      </p:pic>
      <p:cxnSp>
        <p:nvCxnSpPr>
          <p:cNvPr id="23" name="Connecteur droit avec flèche 22">
            <a:extLst>
              <a:ext uri="{FF2B5EF4-FFF2-40B4-BE49-F238E27FC236}">
                <a16:creationId xmlns:a16="http://schemas.microsoft.com/office/drawing/2014/main" id="{594F406D-7CF1-4AA3-B245-1D2F631BFEE1}"/>
              </a:ext>
            </a:extLst>
          </p:cNvPr>
          <p:cNvCxnSpPr>
            <a:cxnSpLocks/>
            <a:stCxn id="58" idx="2"/>
            <a:endCxn id="22" idx="0"/>
          </p:cNvCxnSpPr>
          <p:nvPr/>
        </p:nvCxnSpPr>
        <p:spPr>
          <a:xfrm flipH="1">
            <a:off x="6686127" y="2394472"/>
            <a:ext cx="336155" cy="907709"/>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 coins arrondis 28">
            <a:extLst>
              <a:ext uri="{FF2B5EF4-FFF2-40B4-BE49-F238E27FC236}">
                <a16:creationId xmlns:a16="http://schemas.microsoft.com/office/drawing/2014/main" id="{59F675C6-DD58-49DD-9674-8E7094B8D2F5}"/>
              </a:ext>
            </a:extLst>
          </p:cNvPr>
          <p:cNvSpPr/>
          <p:nvPr/>
        </p:nvSpPr>
        <p:spPr>
          <a:xfrm>
            <a:off x="5192890" y="1668139"/>
            <a:ext cx="377278" cy="801804"/>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8" name="Connecteur droit avec flèche 27">
            <a:extLst>
              <a:ext uri="{FF2B5EF4-FFF2-40B4-BE49-F238E27FC236}">
                <a16:creationId xmlns:a16="http://schemas.microsoft.com/office/drawing/2014/main" id="{CFC06EE7-B9F5-42CC-ACD1-88DAF07BBD81}"/>
              </a:ext>
            </a:extLst>
          </p:cNvPr>
          <p:cNvCxnSpPr>
            <a:cxnSpLocks/>
          </p:cNvCxnSpPr>
          <p:nvPr/>
        </p:nvCxnSpPr>
        <p:spPr>
          <a:xfrm rot="10800000">
            <a:off x="234001" y="3124266"/>
            <a:ext cx="1044201" cy="64847"/>
          </a:xfrm>
          <a:prstGeom prst="bentConnector3">
            <a:avLst>
              <a:gd name="adj1" fmla="val 50000"/>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4" name="Image 53">
            <a:extLst>
              <a:ext uri="{FF2B5EF4-FFF2-40B4-BE49-F238E27FC236}">
                <a16:creationId xmlns:a16="http://schemas.microsoft.com/office/drawing/2014/main" id="{4683B28D-F204-43E6-A4E5-2EEBA28E8639}"/>
              </a:ext>
            </a:extLst>
          </p:cNvPr>
          <p:cNvPicPr>
            <a:picLocks noChangeAspect="1"/>
          </p:cNvPicPr>
          <p:nvPr/>
        </p:nvPicPr>
        <p:blipFill>
          <a:blip r:embed="rId4"/>
          <a:stretch>
            <a:fillRect/>
          </a:stretch>
        </p:blipFill>
        <p:spPr>
          <a:xfrm>
            <a:off x="5781721" y="737026"/>
            <a:ext cx="548257" cy="1918900"/>
          </a:xfrm>
          <a:prstGeom prst="rect">
            <a:avLst/>
          </a:prstGeom>
          <a:ln>
            <a:solidFill>
              <a:schemeClr val="tx2">
                <a:lumMod val="60000"/>
                <a:lumOff val="40000"/>
              </a:schemeClr>
            </a:solidFill>
          </a:ln>
        </p:spPr>
      </p:pic>
      <p:sp>
        <p:nvSpPr>
          <p:cNvPr id="55" name="ZoneTexte 54">
            <a:extLst>
              <a:ext uri="{FF2B5EF4-FFF2-40B4-BE49-F238E27FC236}">
                <a16:creationId xmlns:a16="http://schemas.microsoft.com/office/drawing/2014/main" id="{CF259614-E2D0-4180-91D8-2C043A5BC6D4}"/>
              </a:ext>
            </a:extLst>
          </p:cNvPr>
          <p:cNvSpPr txBox="1"/>
          <p:nvPr/>
        </p:nvSpPr>
        <p:spPr>
          <a:xfrm>
            <a:off x="6329978" y="877004"/>
            <a:ext cx="1425830" cy="230832"/>
          </a:xfrm>
          <a:prstGeom prst="rect">
            <a:avLst/>
          </a:prstGeom>
          <a:solidFill>
            <a:schemeClr val="accent2">
              <a:lumMod val="60000"/>
              <a:lumOff val="40000"/>
            </a:schemeClr>
          </a:solidFill>
          <a:ln w="12700" cmpd="sng">
            <a:solidFill>
              <a:srgbClr val="FF0000"/>
            </a:solidFill>
          </a:ln>
        </p:spPr>
        <p:txBody>
          <a:bodyPr wrap="square" rtlCol="0">
            <a:spAutoFit/>
          </a:bodyPr>
          <a:lstStyle/>
          <a:p>
            <a:r>
              <a:rPr lang="fr-FR" sz="900" dirty="0"/>
              <a:t>Agrandir/réduire</a:t>
            </a:r>
          </a:p>
        </p:txBody>
      </p:sp>
      <p:sp>
        <p:nvSpPr>
          <p:cNvPr id="56" name="ZoneTexte 55">
            <a:extLst>
              <a:ext uri="{FF2B5EF4-FFF2-40B4-BE49-F238E27FC236}">
                <a16:creationId xmlns:a16="http://schemas.microsoft.com/office/drawing/2014/main" id="{8F057D8D-0F73-4DB5-BB6E-829BF6C81B1C}"/>
              </a:ext>
            </a:extLst>
          </p:cNvPr>
          <p:cNvSpPr txBox="1"/>
          <p:nvPr/>
        </p:nvSpPr>
        <p:spPr>
          <a:xfrm>
            <a:off x="6329978" y="1232437"/>
            <a:ext cx="1425830" cy="369332"/>
          </a:xfrm>
          <a:prstGeom prst="rect">
            <a:avLst/>
          </a:prstGeom>
          <a:solidFill>
            <a:schemeClr val="accent2">
              <a:lumMod val="60000"/>
              <a:lumOff val="40000"/>
            </a:schemeClr>
          </a:solidFill>
          <a:ln w="12700" cmpd="sng">
            <a:solidFill>
              <a:srgbClr val="FF0000"/>
            </a:solidFill>
          </a:ln>
        </p:spPr>
        <p:txBody>
          <a:bodyPr wrap="square" rtlCol="0">
            <a:spAutoFit/>
          </a:bodyPr>
          <a:lstStyle/>
          <a:p>
            <a:r>
              <a:rPr lang="fr-FR" sz="900" dirty="0"/>
              <a:t>Ouvrir l’éditeur d’étapes (voir slide suivante)</a:t>
            </a:r>
          </a:p>
        </p:txBody>
      </p:sp>
      <p:sp>
        <p:nvSpPr>
          <p:cNvPr id="57" name="ZoneTexte 56">
            <a:extLst>
              <a:ext uri="{FF2B5EF4-FFF2-40B4-BE49-F238E27FC236}">
                <a16:creationId xmlns:a16="http://schemas.microsoft.com/office/drawing/2014/main" id="{14C546F6-F516-4311-838C-F1DF7EF82B82}"/>
              </a:ext>
            </a:extLst>
          </p:cNvPr>
          <p:cNvSpPr txBox="1"/>
          <p:nvPr/>
        </p:nvSpPr>
        <p:spPr>
          <a:xfrm>
            <a:off x="6329978" y="1718645"/>
            <a:ext cx="1425830" cy="230832"/>
          </a:xfrm>
          <a:prstGeom prst="rect">
            <a:avLst/>
          </a:prstGeom>
          <a:solidFill>
            <a:schemeClr val="accent2">
              <a:lumMod val="60000"/>
              <a:lumOff val="40000"/>
            </a:schemeClr>
          </a:solidFill>
          <a:ln w="12700" cmpd="sng">
            <a:solidFill>
              <a:srgbClr val="FF0000"/>
            </a:solidFill>
          </a:ln>
        </p:spPr>
        <p:txBody>
          <a:bodyPr wrap="square" rtlCol="0">
            <a:spAutoFit/>
          </a:bodyPr>
          <a:lstStyle/>
          <a:p>
            <a:r>
              <a:rPr lang="fr-FR" sz="900" dirty="0"/>
              <a:t>Cloner l’étape</a:t>
            </a:r>
          </a:p>
        </p:txBody>
      </p:sp>
      <p:sp>
        <p:nvSpPr>
          <p:cNvPr id="58" name="ZoneTexte 57">
            <a:extLst>
              <a:ext uri="{FF2B5EF4-FFF2-40B4-BE49-F238E27FC236}">
                <a16:creationId xmlns:a16="http://schemas.microsoft.com/office/drawing/2014/main" id="{E75B34FF-F351-4C4B-B117-15CC3A226FAA}"/>
              </a:ext>
            </a:extLst>
          </p:cNvPr>
          <p:cNvSpPr txBox="1"/>
          <p:nvPr/>
        </p:nvSpPr>
        <p:spPr>
          <a:xfrm>
            <a:off x="6309367" y="2025140"/>
            <a:ext cx="1425830" cy="369332"/>
          </a:xfrm>
          <a:prstGeom prst="rect">
            <a:avLst/>
          </a:prstGeom>
          <a:solidFill>
            <a:schemeClr val="accent2">
              <a:lumMod val="60000"/>
              <a:lumOff val="40000"/>
            </a:schemeClr>
          </a:solidFill>
          <a:ln w="12700" cmpd="sng">
            <a:solidFill>
              <a:srgbClr val="FF0000"/>
            </a:solidFill>
          </a:ln>
        </p:spPr>
        <p:txBody>
          <a:bodyPr wrap="square" rtlCol="0">
            <a:spAutoFit/>
          </a:bodyPr>
          <a:lstStyle/>
          <a:p>
            <a:r>
              <a:rPr lang="fr-FR" sz="900" dirty="0"/>
              <a:t>Déplacer l’étape vers une position donnée</a:t>
            </a:r>
          </a:p>
        </p:txBody>
      </p:sp>
      <p:cxnSp>
        <p:nvCxnSpPr>
          <p:cNvPr id="62" name="Connecteur droit avec flèche 61">
            <a:extLst>
              <a:ext uri="{FF2B5EF4-FFF2-40B4-BE49-F238E27FC236}">
                <a16:creationId xmlns:a16="http://schemas.microsoft.com/office/drawing/2014/main" id="{209F13D2-9F4F-4F4A-9860-F81A9C22D861}"/>
              </a:ext>
            </a:extLst>
          </p:cNvPr>
          <p:cNvCxnSpPr>
            <a:cxnSpLocks/>
            <a:stCxn id="29" idx="3"/>
            <a:endCxn id="54" idx="1"/>
          </p:cNvCxnSpPr>
          <p:nvPr/>
        </p:nvCxnSpPr>
        <p:spPr>
          <a:xfrm flipV="1">
            <a:off x="5570168" y="1696476"/>
            <a:ext cx="211553" cy="372565"/>
          </a:xfrm>
          <a:prstGeom prst="straightConnector1">
            <a:avLst/>
          </a:prstGeom>
          <a:ln w="317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ectangle : coins arrondis 64">
            <a:extLst>
              <a:ext uri="{FF2B5EF4-FFF2-40B4-BE49-F238E27FC236}">
                <a16:creationId xmlns:a16="http://schemas.microsoft.com/office/drawing/2014/main" id="{C8EE90ED-4B4D-4B9D-9CF0-6F8E36C29D1A}"/>
              </a:ext>
            </a:extLst>
          </p:cNvPr>
          <p:cNvSpPr/>
          <p:nvPr/>
        </p:nvSpPr>
        <p:spPr>
          <a:xfrm>
            <a:off x="128578" y="1293708"/>
            <a:ext cx="979043" cy="356568"/>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6" name="ZoneTexte 65">
            <a:extLst>
              <a:ext uri="{FF2B5EF4-FFF2-40B4-BE49-F238E27FC236}">
                <a16:creationId xmlns:a16="http://schemas.microsoft.com/office/drawing/2014/main" id="{8AA9B653-5460-4A06-BC1B-22B41C95C05B}"/>
              </a:ext>
            </a:extLst>
          </p:cNvPr>
          <p:cNvSpPr txBox="1"/>
          <p:nvPr/>
        </p:nvSpPr>
        <p:spPr>
          <a:xfrm>
            <a:off x="869116" y="1042551"/>
            <a:ext cx="1425830" cy="369332"/>
          </a:xfrm>
          <a:prstGeom prst="rect">
            <a:avLst/>
          </a:prstGeom>
          <a:solidFill>
            <a:schemeClr val="accent2">
              <a:lumMod val="60000"/>
              <a:lumOff val="40000"/>
            </a:schemeClr>
          </a:solidFill>
          <a:ln w="12700" cmpd="sng">
            <a:solidFill>
              <a:srgbClr val="FF0000"/>
            </a:solidFill>
          </a:ln>
        </p:spPr>
        <p:txBody>
          <a:bodyPr wrap="square" rtlCol="0">
            <a:spAutoFit/>
          </a:bodyPr>
          <a:lstStyle/>
          <a:p>
            <a:r>
              <a:rPr lang="fr-FR" sz="900" dirty="0"/>
              <a:t>Ouvrir l’éditeur d’étapes (voir slide suivante)</a:t>
            </a:r>
          </a:p>
        </p:txBody>
      </p:sp>
      <p:sp>
        <p:nvSpPr>
          <p:cNvPr id="70" name="Rectangle : coins arrondis 69">
            <a:extLst>
              <a:ext uri="{FF2B5EF4-FFF2-40B4-BE49-F238E27FC236}">
                <a16:creationId xmlns:a16="http://schemas.microsoft.com/office/drawing/2014/main" id="{10AC185D-D4CA-41CE-9189-03F0ACB7ECCE}"/>
              </a:ext>
            </a:extLst>
          </p:cNvPr>
          <p:cNvSpPr/>
          <p:nvPr/>
        </p:nvSpPr>
        <p:spPr>
          <a:xfrm>
            <a:off x="6036318" y="92667"/>
            <a:ext cx="1698879" cy="248956"/>
          </a:xfrm>
          <a:prstGeom prst="roundRect">
            <a:avLst/>
          </a:prstGeom>
          <a:solidFill>
            <a:srgbClr val="FFC000"/>
          </a:solidFill>
          <a:ln>
            <a:solidFill>
              <a:srgbClr val="027180"/>
            </a:solidFill>
          </a:ln>
        </p:spPr>
        <p:txBody>
          <a:bodyPr rtlCol="0" anchor="ctr"/>
          <a:lstStyle/>
          <a:p>
            <a:pPr algn="ctr" eaLnBrk="1" hangingPunct="1"/>
            <a:r>
              <a:rPr lang="fr-FR" sz="1000" dirty="0">
                <a:solidFill>
                  <a:srgbClr val="027180"/>
                </a:solidFill>
                <a:latin typeface="+mj-lt"/>
              </a:rPr>
              <a:t>Actualisé Xray 6 / avril 2022</a:t>
            </a:r>
          </a:p>
        </p:txBody>
      </p:sp>
    </p:spTree>
    <p:extLst>
      <p:ext uri="{BB962C8B-B14F-4D97-AF65-F5344CB8AC3E}">
        <p14:creationId xmlns:p14="http://schemas.microsoft.com/office/powerpoint/2010/main" val="39134058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C4057CD1-73E4-4A3B-BC81-27B3C1BFD831}"/>
              </a:ext>
            </a:extLst>
          </p:cNvPr>
          <p:cNvPicPr>
            <a:picLocks noChangeAspect="1"/>
          </p:cNvPicPr>
          <p:nvPr/>
        </p:nvPicPr>
        <p:blipFill>
          <a:blip r:embed="rId2"/>
          <a:stretch>
            <a:fillRect/>
          </a:stretch>
        </p:blipFill>
        <p:spPr>
          <a:xfrm>
            <a:off x="56280" y="737026"/>
            <a:ext cx="7812088" cy="3523788"/>
          </a:xfrm>
          <a:prstGeom prst="rect">
            <a:avLst/>
          </a:prstGeom>
          <a:ln>
            <a:solidFill>
              <a:schemeClr val="tx2">
                <a:lumMod val="60000"/>
                <a:lumOff val="40000"/>
              </a:schemeClr>
            </a:solidFill>
          </a:ln>
        </p:spPr>
      </p:pic>
      <p:sp>
        <p:nvSpPr>
          <p:cNvPr id="3" name="Espace réservé du texte 2">
            <a:extLst>
              <a:ext uri="{FF2B5EF4-FFF2-40B4-BE49-F238E27FC236}">
                <a16:creationId xmlns:a16="http://schemas.microsoft.com/office/drawing/2014/main" id="{D9AB74E8-059A-461A-8918-E72C8551F1CE}"/>
              </a:ext>
            </a:extLst>
          </p:cNvPr>
          <p:cNvSpPr>
            <a:spLocks noGrp="1"/>
          </p:cNvSpPr>
          <p:nvPr>
            <p:ph type="body" sz="quarter" idx="11"/>
          </p:nvPr>
        </p:nvSpPr>
        <p:spPr>
          <a:xfrm>
            <a:off x="234044" y="438244"/>
            <a:ext cx="7344000" cy="216000"/>
          </a:xfrm>
        </p:spPr>
        <p:txBody>
          <a:bodyPr/>
          <a:lstStyle/>
          <a:p>
            <a:r>
              <a:rPr lang="fr-FR" dirty="0"/>
              <a:t>L’éditeur d’étapes de test</a:t>
            </a:r>
          </a:p>
        </p:txBody>
      </p:sp>
      <p:sp>
        <p:nvSpPr>
          <p:cNvPr id="5" name="Espace réservé du numéro de diapositive 4">
            <a:extLst>
              <a:ext uri="{FF2B5EF4-FFF2-40B4-BE49-F238E27FC236}">
                <a16:creationId xmlns:a16="http://schemas.microsoft.com/office/drawing/2014/main" id="{14DC69DD-38D2-48C8-868B-0807818B3406}"/>
              </a:ext>
            </a:extLst>
          </p:cNvPr>
          <p:cNvSpPr>
            <a:spLocks noGrp="1"/>
          </p:cNvSpPr>
          <p:nvPr>
            <p:ph type="sldNum" sz="quarter" idx="4"/>
          </p:nvPr>
        </p:nvSpPr>
        <p:spPr/>
        <p:txBody>
          <a:bodyPr/>
          <a:lstStyle/>
          <a:p>
            <a:fld id="{AB4D0077-BF62-4615-B421-B126B085B149}" type="slidenum">
              <a:rPr lang="en-GB" smtClean="0"/>
              <a:pPr/>
              <a:t>23</a:t>
            </a:fld>
            <a:endParaRPr lang="en-GB" dirty="0"/>
          </a:p>
        </p:txBody>
      </p:sp>
      <p:sp>
        <p:nvSpPr>
          <p:cNvPr id="6" name="Titre 1">
            <a:extLst>
              <a:ext uri="{FF2B5EF4-FFF2-40B4-BE49-F238E27FC236}">
                <a16:creationId xmlns:a16="http://schemas.microsoft.com/office/drawing/2014/main" id="{9B527CE3-6DCB-4652-A8C7-C8F036C610FB}"/>
              </a:ext>
            </a:extLst>
          </p:cNvPr>
          <p:cNvSpPr>
            <a:spLocks noGrp="1"/>
          </p:cNvSpPr>
          <p:nvPr>
            <p:ph type="title"/>
          </p:nvPr>
        </p:nvSpPr>
        <p:spPr>
          <a:xfrm>
            <a:off x="199915" y="175910"/>
            <a:ext cx="7535282" cy="301314"/>
          </a:xfrm>
        </p:spPr>
        <p:txBody>
          <a:bodyPr/>
          <a:lstStyle/>
          <a:p>
            <a:r>
              <a:rPr lang="fr-FR" dirty="0"/>
              <a:t>Conception de test par saisie</a:t>
            </a:r>
          </a:p>
        </p:txBody>
      </p:sp>
      <p:sp>
        <p:nvSpPr>
          <p:cNvPr id="55" name="ZoneTexte 54">
            <a:extLst>
              <a:ext uri="{FF2B5EF4-FFF2-40B4-BE49-F238E27FC236}">
                <a16:creationId xmlns:a16="http://schemas.microsoft.com/office/drawing/2014/main" id="{CF259614-E2D0-4180-91D8-2C043A5BC6D4}"/>
              </a:ext>
            </a:extLst>
          </p:cNvPr>
          <p:cNvSpPr txBox="1"/>
          <p:nvPr/>
        </p:nvSpPr>
        <p:spPr>
          <a:xfrm>
            <a:off x="2722072" y="1549975"/>
            <a:ext cx="2992928" cy="646331"/>
          </a:xfrm>
          <a:prstGeom prst="rect">
            <a:avLst/>
          </a:prstGeom>
          <a:solidFill>
            <a:schemeClr val="accent2">
              <a:lumMod val="60000"/>
              <a:lumOff val="40000"/>
            </a:schemeClr>
          </a:solidFill>
          <a:ln w="12700" cmpd="sng">
            <a:solidFill>
              <a:srgbClr val="FF0000"/>
            </a:solidFill>
          </a:ln>
        </p:spPr>
        <p:txBody>
          <a:bodyPr wrap="square" rtlCol="0">
            <a:spAutoFit/>
          </a:bodyPr>
          <a:lstStyle/>
          <a:p>
            <a:r>
              <a:rPr lang="fr-FR" sz="1200" dirty="0"/>
              <a:t>L’édition des étapes de test est plus facile à partir de l’ « éditeur de test » :</a:t>
            </a:r>
          </a:p>
          <a:p>
            <a:r>
              <a:rPr lang="fr-FR" sz="1200" dirty="0"/>
              <a:t>Écran pleine page, recherche, …</a:t>
            </a:r>
          </a:p>
        </p:txBody>
      </p:sp>
      <p:sp>
        <p:nvSpPr>
          <p:cNvPr id="70" name="Rectangle : coins arrondis 69">
            <a:extLst>
              <a:ext uri="{FF2B5EF4-FFF2-40B4-BE49-F238E27FC236}">
                <a16:creationId xmlns:a16="http://schemas.microsoft.com/office/drawing/2014/main" id="{10AC185D-D4CA-41CE-9189-03F0ACB7ECCE}"/>
              </a:ext>
            </a:extLst>
          </p:cNvPr>
          <p:cNvSpPr/>
          <p:nvPr/>
        </p:nvSpPr>
        <p:spPr>
          <a:xfrm>
            <a:off x="6036318" y="92667"/>
            <a:ext cx="1698879" cy="248956"/>
          </a:xfrm>
          <a:prstGeom prst="roundRect">
            <a:avLst/>
          </a:prstGeom>
          <a:solidFill>
            <a:srgbClr val="FFC000"/>
          </a:solidFill>
          <a:ln>
            <a:solidFill>
              <a:srgbClr val="027180"/>
            </a:solidFill>
          </a:ln>
        </p:spPr>
        <p:txBody>
          <a:bodyPr rtlCol="0" anchor="ctr"/>
          <a:lstStyle/>
          <a:p>
            <a:pPr algn="ctr" eaLnBrk="1" hangingPunct="1"/>
            <a:r>
              <a:rPr lang="fr-FR" sz="1000" dirty="0">
                <a:solidFill>
                  <a:srgbClr val="027180"/>
                </a:solidFill>
                <a:latin typeface="+mj-lt"/>
              </a:rPr>
              <a:t>Actualisé Xray 6 / avril 2022</a:t>
            </a:r>
          </a:p>
        </p:txBody>
      </p:sp>
    </p:spTree>
    <p:extLst>
      <p:ext uri="{BB962C8B-B14F-4D97-AF65-F5344CB8AC3E}">
        <p14:creationId xmlns:p14="http://schemas.microsoft.com/office/powerpoint/2010/main" val="523942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 23">
            <a:extLst>
              <a:ext uri="{FF2B5EF4-FFF2-40B4-BE49-F238E27FC236}">
                <a16:creationId xmlns:a16="http://schemas.microsoft.com/office/drawing/2014/main" id="{90D3DC25-5D01-40C5-974C-6E3932420AE5}"/>
              </a:ext>
            </a:extLst>
          </p:cNvPr>
          <p:cNvPicPr>
            <a:picLocks noChangeAspect="1"/>
          </p:cNvPicPr>
          <p:nvPr/>
        </p:nvPicPr>
        <p:blipFill>
          <a:blip r:embed="rId3"/>
          <a:stretch>
            <a:fillRect/>
          </a:stretch>
        </p:blipFill>
        <p:spPr>
          <a:xfrm>
            <a:off x="4069864" y="1593166"/>
            <a:ext cx="3670455" cy="2740606"/>
          </a:xfrm>
          <a:prstGeom prst="rect">
            <a:avLst/>
          </a:prstGeom>
          <a:ln>
            <a:solidFill>
              <a:schemeClr val="tx2">
                <a:lumMod val="60000"/>
                <a:lumOff val="40000"/>
              </a:schemeClr>
            </a:solidFill>
          </a:ln>
        </p:spPr>
      </p:pic>
      <p:pic>
        <p:nvPicPr>
          <p:cNvPr id="4" name="Image 3">
            <a:extLst>
              <a:ext uri="{FF2B5EF4-FFF2-40B4-BE49-F238E27FC236}">
                <a16:creationId xmlns:a16="http://schemas.microsoft.com/office/drawing/2014/main" id="{74B86017-F0A3-4202-8D7E-4B8885DD85C3}"/>
              </a:ext>
            </a:extLst>
          </p:cNvPr>
          <p:cNvPicPr>
            <a:picLocks noChangeAspect="1"/>
          </p:cNvPicPr>
          <p:nvPr/>
        </p:nvPicPr>
        <p:blipFill>
          <a:blip r:embed="rId4"/>
          <a:stretch>
            <a:fillRect/>
          </a:stretch>
        </p:blipFill>
        <p:spPr>
          <a:xfrm>
            <a:off x="124570" y="663675"/>
            <a:ext cx="2766182" cy="1470687"/>
          </a:xfrm>
          <a:prstGeom prst="rect">
            <a:avLst/>
          </a:prstGeom>
          <a:ln>
            <a:solidFill>
              <a:schemeClr val="tx2">
                <a:lumMod val="60000"/>
                <a:lumOff val="40000"/>
              </a:schemeClr>
            </a:solidFill>
          </a:ln>
        </p:spPr>
      </p:pic>
      <p:sp>
        <p:nvSpPr>
          <p:cNvPr id="3" name="Espace réservé du texte 2">
            <a:extLst>
              <a:ext uri="{FF2B5EF4-FFF2-40B4-BE49-F238E27FC236}">
                <a16:creationId xmlns:a16="http://schemas.microsoft.com/office/drawing/2014/main" id="{D9AB74E8-059A-461A-8918-E72C8551F1CE}"/>
              </a:ext>
            </a:extLst>
          </p:cNvPr>
          <p:cNvSpPr>
            <a:spLocks noGrp="1"/>
          </p:cNvSpPr>
          <p:nvPr>
            <p:ph type="body" sz="quarter" idx="11"/>
          </p:nvPr>
        </p:nvSpPr>
        <p:spPr>
          <a:xfrm>
            <a:off x="234044" y="358313"/>
            <a:ext cx="7344000" cy="216000"/>
          </a:xfrm>
        </p:spPr>
        <p:txBody>
          <a:bodyPr/>
          <a:lstStyle/>
          <a:p>
            <a:r>
              <a:rPr lang="fr-FR" dirty="0"/>
              <a:t>Rattacher le test à une exigence (onglet Objet testé)</a:t>
            </a:r>
          </a:p>
        </p:txBody>
      </p:sp>
      <p:sp>
        <p:nvSpPr>
          <p:cNvPr id="6" name="Titre 1">
            <a:extLst>
              <a:ext uri="{FF2B5EF4-FFF2-40B4-BE49-F238E27FC236}">
                <a16:creationId xmlns:a16="http://schemas.microsoft.com/office/drawing/2014/main" id="{9B527CE3-6DCB-4652-A8C7-C8F036C610FB}"/>
              </a:ext>
            </a:extLst>
          </p:cNvPr>
          <p:cNvSpPr>
            <a:spLocks noGrp="1"/>
          </p:cNvSpPr>
          <p:nvPr>
            <p:ph type="title"/>
          </p:nvPr>
        </p:nvSpPr>
        <p:spPr>
          <a:xfrm>
            <a:off x="170689" y="33606"/>
            <a:ext cx="7535282" cy="301314"/>
          </a:xfrm>
        </p:spPr>
        <p:txBody>
          <a:bodyPr/>
          <a:lstStyle/>
          <a:p>
            <a:r>
              <a:rPr lang="fr-FR" dirty="0"/>
              <a:t>Conception de test par saisie - Détails</a:t>
            </a:r>
          </a:p>
        </p:txBody>
      </p:sp>
      <p:sp>
        <p:nvSpPr>
          <p:cNvPr id="9" name="Rectangle : coins arrondis 8">
            <a:extLst>
              <a:ext uri="{FF2B5EF4-FFF2-40B4-BE49-F238E27FC236}">
                <a16:creationId xmlns:a16="http://schemas.microsoft.com/office/drawing/2014/main" id="{55A3F1C9-8036-49FE-9C31-198AA33EA858}"/>
              </a:ext>
            </a:extLst>
          </p:cNvPr>
          <p:cNvSpPr/>
          <p:nvPr/>
        </p:nvSpPr>
        <p:spPr>
          <a:xfrm>
            <a:off x="1035830" y="1306518"/>
            <a:ext cx="471831" cy="184999"/>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ZoneTexte 9">
            <a:extLst>
              <a:ext uri="{FF2B5EF4-FFF2-40B4-BE49-F238E27FC236}">
                <a16:creationId xmlns:a16="http://schemas.microsoft.com/office/drawing/2014/main" id="{34460F3D-A1E6-4950-9B9B-4C057CE82DD6}"/>
              </a:ext>
            </a:extLst>
          </p:cNvPr>
          <p:cNvSpPr txBox="1"/>
          <p:nvPr/>
        </p:nvSpPr>
        <p:spPr>
          <a:xfrm>
            <a:off x="124571" y="2269874"/>
            <a:ext cx="1742330" cy="1015663"/>
          </a:xfrm>
          <a:prstGeom prst="rect">
            <a:avLst/>
          </a:prstGeom>
          <a:solidFill>
            <a:schemeClr val="accent2">
              <a:lumMod val="60000"/>
              <a:lumOff val="40000"/>
            </a:schemeClr>
          </a:solidFill>
          <a:ln w="12700" cmpd="sng">
            <a:solidFill>
              <a:srgbClr val="FF0000"/>
            </a:solidFill>
          </a:ln>
        </p:spPr>
        <p:txBody>
          <a:bodyPr wrap="square" rtlCol="0">
            <a:spAutoFit/>
          </a:bodyPr>
          <a:lstStyle/>
          <a:p>
            <a:r>
              <a:rPr lang="fr-FR" sz="1000" b="1" dirty="0"/>
              <a:t>Option #1 La clé de l’exigence est connue</a:t>
            </a:r>
            <a:r>
              <a:rPr lang="fr-FR" sz="1000" dirty="0"/>
              <a:t> : la saisir dans le champ Demande. Bien vérifier le libellé de l’exigence avant de valider</a:t>
            </a:r>
            <a:endParaRPr lang="fr-FR" sz="1000" dirty="0">
              <a:solidFill>
                <a:srgbClr val="FF0000"/>
              </a:solidFill>
              <a:highlight>
                <a:srgbClr val="FFFF00"/>
              </a:highlight>
            </a:endParaRPr>
          </a:p>
        </p:txBody>
      </p:sp>
      <p:sp>
        <p:nvSpPr>
          <p:cNvPr id="12" name="ZoneTexte 11">
            <a:extLst>
              <a:ext uri="{FF2B5EF4-FFF2-40B4-BE49-F238E27FC236}">
                <a16:creationId xmlns:a16="http://schemas.microsoft.com/office/drawing/2014/main" id="{0D2F13A8-12F2-431E-9E53-FF48B5B53D85}"/>
              </a:ext>
            </a:extLst>
          </p:cNvPr>
          <p:cNvSpPr txBox="1"/>
          <p:nvPr/>
        </p:nvSpPr>
        <p:spPr>
          <a:xfrm>
            <a:off x="1906996" y="2256502"/>
            <a:ext cx="2766182" cy="1015663"/>
          </a:xfrm>
          <a:prstGeom prst="rect">
            <a:avLst/>
          </a:prstGeom>
          <a:solidFill>
            <a:schemeClr val="accent2">
              <a:lumMod val="60000"/>
              <a:lumOff val="40000"/>
            </a:schemeClr>
          </a:solidFill>
          <a:ln w="12700" cmpd="sng">
            <a:solidFill>
              <a:srgbClr val="FF0000"/>
            </a:solidFill>
          </a:ln>
        </p:spPr>
        <p:txBody>
          <a:bodyPr wrap="square" rtlCol="0">
            <a:spAutoFit/>
          </a:bodyPr>
          <a:lstStyle/>
          <a:p>
            <a:r>
              <a:rPr lang="fr-FR" sz="1000" b="1" dirty="0"/>
              <a:t>Option #2 L’exigence a été ouverte récemment </a:t>
            </a:r>
            <a:r>
              <a:rPr lang="fr-FR" sz="1000" dirty="0"/>
              <a:t>dans JIRA, cliquer sur la flèche descendante. </a:t>
            </a:r>
          </a:p>
          <a:p>
            <a:r>
              <a:rPr lang="fr-FR" sz="1000" dirty="0"/>
              <a:t>Les dernières demandes sont proposées. Choisir celle qui convient</a:t>
            </a:r>
            <a:br>
              <a:rPr lang="fr-FR" sz="1000" dirty="0"/>
            </a:br>
            <a:r>
              <a:rPr lang="fr-FR" sz="1000" b="1" dirty="0">
                <a:solidFill>
                  <a:srgbClr val="FF0000"/>
                </a:solidFill>
              </a:rPr>
              <a:t>A SAVOIR</a:t>
            </a:r>
            <a:r>
              <a:rPr lang="fr-FR" sz="1000" dirty="0">
                <a:solidFill>
                  <a:srgbClr val="FF0000"/>
                </a:solidFill>
              </a:rPr>
              <a:t> </a:t>
            </a:r>
            <a:r>
              <a:rPr lang="fr-FR" sz="1000" dirty="0"/>
              <a:t>: les demandes proposées ne sont pas forcément des exigences (limite JIRA)</a:t>
            </a:r>
            <a:endParaRPr lang="fr-FR" sz="1000" dirty="0">
              <a:solidFill>
                <a:srgbClr val="FF0000"/>
              </a:solidFill>
              <a:highlight>
                <a:srgbClr val="FFFF00"/>
              </a:highlight>
            </a:endParaRPr>
          </a:p>
        </p:txBody>
      </p:sp>
      <p:cxnSp>
        <p:nvCxnSpPr>
          <p:cNvPr id="13" name="Connecteur droit avec flèche 12">
            <a:extLst>
              <a:ext uri="{FF2B5EF4-FFF2-40B4-BE49-F238E27FC236}">
                <a16:creationId xmlns:a16="http://schemas.microsoft.com/office/drawing/2014/main" id="{13B189E0-1125-4B95-BFE5-ADC54604136F}"/>
              </a:ext>
            </a:extLst>
          </p:cNvPr>
          <p:cNvCxnSpPr>
            <a:cxnSpLocks/>
            <a:stCxn id="10" idx="0"/>
          </p:cNvCxnSpPr>
          <p:nvPr/>
        </p:nvCxnSpPr>
        <p:spPr>
          <a:xfrm flipH="1" flipV="1">
            <a:off x="952502" y="1652006"/>
            <a:ext cx="43234" cy="617868"/>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B610587F-D8E4-4FF6-89EA-40A9CE2E2F6E}"/>
              </a:ext>
            </a:extLst>
          </p:cNvPr>
          <p:cNvCxnSpPr>
            <a:cxnSpLocks/>
            <a:stCxn id="12" idx="3"/>
          </p:cNvCxnSpPr>
          <p:nvPr/>
        </p:nvCxnSpPr>
        <p:spPr>
          <a:xfrm>
            <a:off x="4673178" y="2764334"/>
            <a:ext cx="2276262" cy="98245"/>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1F97736F-E9C0-4E86-BBBE-C4F275D9DAA4}"/>
              </a:ext>
            </a:extLst>
          </p:cNvPr>
          <p:cNvSpPr txBox="1"/>
          <p:nvPr/>
        </p:nvSpPr>
        <p:spPr>
          <a:xfrm>
            <a:off x="3215939" y="744123"/>
            <a:ext cx="2639588" cy="707886"/>
          </a:xfrm>
          <a:prstGeom prst="rect">
            <a:avLst/>
          </a:prstGeom>
          <a:solidFill>
            <a:schemeClr val="bg1"/>
          </a:solidFill>
          <a:ln w="12700" cmpd="sng">
            <a:solidFill>
              <a:srgbClr val="FF0000"/>
            </a:solidFill>
          </a:ln>
        </p:spPr>
        <p:txBody>
          <a:bodyPr wrap="square" rtlCol="0">
            <a:spAutoFit/>
          </a:bodyPr>
          <a:lstStyle/>
          <a:p>
            <a:pPr algn="ctr"/>
            <a:r>
              <a:rPr lang="fr-FR" sz="1000" b="1" dirty="0">
                <a:solidFill>
                  <a:srgbClr val="FF0000"/>
                </a:solidFill>
              </a:rPr>
              <a:t>IMPORTANT</a:t>
            </a:r>
            <a:r>
              <a:rPr lang="fr-FR" sz="1000" dirty="0"/>
              <a:t> : s’assurer que le type de lien est « </a:t>
            </a:r>
            <a:r>
              <a:rPr lang="fr-FR" sz="1000" b="1" dirty="0"/>
              <a:t>tests</a:t>
            </a:r>
            <a:r>
              <a:rPr lang="fr-FR" sz="1000" dirty="0"/>
              <a:t> » sinon le reporting d’avancement et le calcul de couverture d’exigence seraient incorrects</a:t>
            </a:r>
            <a:endParaRPr lang="fr-FR" sz="1000" dirty="0">
              <a:solidFill>
                <a:srgbClr val="FF0000"/>
              </a:solidFill>
              <a:highlight>
                <a:srgbClr val="FFFF00"/>
              </a:highlight>
            </a:endParaRPr>
          </a:p>
        </p:txBody>
      </p:sp>
      <p:cxnSp>
        <p:nvCxnSpPr>
          <p:cNvPr id="28" name="Connecteur droit avec flèche 27">
            <a:extLst>
              <a:ext uri="{FF2B5EF4-FFF2-40B4-BE49-F238E27FC236}">
                <a16:creationId xmlns:a16="http://schemas.microsoft.com/office/drawing/2014/main" id="{288A4722-6935-4149-9AE6-492A5FDB41E1}"/>
              </a:ext>
            </a:extLst>
          </p:cNvPr>
          <p:cNvCxnSpPr>
            <a:cxnSpLocks/>
            <a:stCxn id="20" idx="1"/>
          </p:cNvCxnSpPr>
          <p:nvPr/>
        </p:nvCxnSpPr>
        <p:spPr>
          <a:xfrm flipH="1">
            <a:off x="1632419" y="1098066"/>
            <a:ext cx="1583520" cy="407028"/>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824411AE-1B8A-4655-911E-FF11A58C703E}"/>
              </a:ext>
            </a:extLst>
          </p:cNvPr>
          <p:cNvSpPr txBox="1"/>
          <p:nvPr/>
        </p:nvSpPr>
        <p:spPr>
          <a:xfrm>
            <a:off x="124570" y="3374995"/>
            <a:ext cx="4548608" cy="553998"/>
          </a:xfrm>
          <a:prstGeom prst="rect">
            <a:avLst/>
          </a:prstGeom>
          <a:solidFill>
            <a:schemeClr val="accent2">
              <a:lumMod val="60000"/>
              <a:lumOff val="40000"/>
            </a:schemeClr>
          </a:solidFill>
          <a:ln w="12700" cmpd="sng">
            <a:solidFill>
              <a:srgbClr val="FF0000"/>
            </a:solidFill>
          </a:ln>
        </p:spPr>
        <p:txBody>
          <a:bodyPr wrap="square" rtlCol="0">
            <a:spAutoFit/>
          </a:bodyPr>
          <a:lstStyle/>
          <a:p>
            <a:r>
              <a:rPr lang="fr-FR" sz="1000" b="1" dirty="0"/>
              <a:t>Option #3 Un filtre a été créé pour rechercher les exigences à lier à des tests</a:t>
            </a:r>
            <a:br>
              <a:rPr lang="fr-FR" sz="1000" b="1" dirty="0"/>
            </a:br>
            <a:r>
              <a:rPr lang="fr-FR" sz="1000" dirty="0"/>
              <a:t>Cliquer sur le « + » (voir slide suivante)</a:t>
            </a:r>
            <a:br>
              <a:rPr lang="fr-FR" sz="1000" dirty="0"/>
            </a:br>
            <a:r>
              <a:rPr lang="fr-FR" sz="1000" b="1" dirty="0">
                <a:solidFill>
                  <a:srgbClr val="FF0000"/>
                </a:solidFill>
              </a:rPr>
              <a:t>IMPORTANT</a:t>
            </a:r>
            <a:r>
              <a:rPr lang="fr-FR" sz="1000" b="1" dirty="0"/>
              <a:t> </a:t>
            </a:r>
            <a:r>
              <a:rPr lang="fr-FR" sz="1000" dirty="0"/>
              <a:t>: c’est la façon à privilégier pour aller vite et éviter les erreurs de lien</a:t>
            </a:r>
            <a:endParaRPr lang="fr-FR" sz="1000" dirty="0">
              <a:solidFill>
                <a:srgbClr val="FF0000"/>
              </a:solidFill>
              <a:highlight>
                <a:srgbClr val="FFFF00"/>
              </a:highlight>
            </a:endParaRPr>
          </a:p>
        </p:txBody>
      </p:sp>
      <p:cxnSp>
        <p:nvCxnSpPr>
          <p:cNvPr id="35" name="Connecteur droit avec flèche 34">
            <a:extLst>
              <a:ext uri="{FF2B5EF4-FFF2-40B4-BE49-F238E27FC236}">
                <a16:creationId xmlns:a16="http://schemas.microsoft.com/office/drawing/2014/main" id="{7C85DBD5-DD06-45E8-A0EE-DC64C0C2B805}"/>
              </a:ext>
            </a:extLst>
          </p:cNvPr>
          <p:cNvCxnSpPr>
            <a:cxnSpLocks/>
            <a:stCxn id="34" idx="3"/>
          </p:cNvCxnSpPr>
          <p:nvPr/>
        </p:nvCxnSpPr>
        <p:spPr>
          <a:xfrm flipV="1">
            <a:off x="4673178" y="3003736"/>
            <a:ext cx="2459142" cy="648258"/>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1344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480CF6AA-CEE7-402B-8802-7C1C03219D31}"/>
              </a:ext>
            </a:extLst>
          </p:cNvPr>
          <p:cNvPicPr>
            <a:picLocks noChangeAspect="1"/>
          </p:cNvPicPr>
          <p:nvPr/>
        </p:nvPicPr>
        <p:blipFill>
          <a:blip r:embed="rId3"/>
          <a:stretch>
            <a:fillRect/>
          </a:stretch>
        </p:blipFill>
        <p:spPr>
          <a:xfrm>
            <a:off x="317864" y="813744"/>
            <a:ext cx="6728736" cy="2617987"/>
          </a:xfrm>
          <a:prstGeom prst="rect">
            <a:avLst/>
          </a:prstGeom>
          <a:ln>
            <a:solidFill>
              <a:schemeClr val="tx2">
                <a:lumMod val="60000"/>
                <a:lumOff val="40000"/>
              </a:schemeClr>
            </a:solidFill>
          </a:ln>
        </p:spPr>
      </p:pic>
      <p:sp>
        <p:nvSpPr>
          <p:cNvPr id="3" name="Espace réservé du texte 2">
            <a:extLst>
              <a:ext uri="{FF2B5EF4-FFF2-40B4-BE49-F238E27FC236}">
                <a16:creationId xmlns:a16="http://schemas.microsoft.com/office/drawing/2014/main" id="{D9AB74E8-059A-461A-8918-E72C8551F1CE}"/>
              </a:ext>
            </a:extLst>
          </p:cNvPr>
          <p:cNvSpPr>
            <a:spLocks noGrp="1"/>
          </p:cNvSpPr>
          <p:nvPr>
            <p:ph type="body" sz="quarter" idx="11"/>
          </p:nvPr>
        </p:nvSpPr>
        <p:spPr>
          <a:xfrm>
            <a:off x="234044" y="358313"/>
            <a:ext cx="7344000" cy="216000"/>
          </a:xfrm>
        </p:spPr>
        <p:txBody>
          <a:bodyPr/>
          <a:lstStyle/>
          <a:p>
            <a:r>
              <a:rPr lang="fr-FR" dirty="0"/>
              <a:t>Rattacher le test à une exigence (onglet Objet testé)</a:t>
            </a:r>
          </a:p>
        </p:txBody>
      </p:sp>
      <p:sp>
        <p:nvSpPr>
          <p:cNvPr id="6" name="Titre 1">
            <a:extLst>
              <a:ext uri="{FF2B5EF4-FFF2-40B4-BE49-F238E27FC236}">
                <a16:creationId xmlns:a16="http://schemas.microsoft.com/office/drawing/2014/main" id="{9B527CE3-6DCB-4652-A8C7-C8F036C610FB}"/>
              </a:ext>
            </a:extLst>
          </p:cNvPr>
          <p:cNvSpPr>
            <a:spLocks noGrp="1"/>
          </p:cNvSpPr>
          <p:nvPr>
            <p:ph type="title"/>
          </p:nvPr>
        </p:nvSpPr>
        <p:spPr>
          <a:xfrm>
            <a:off x="170689" y="33606"/>
            <a:ext cx="7535282" cy="301314"/>
          </a:xfrm>
        </p:spPr>
        <p:txBody>
          <a:bodyPr/>
          <a:lstStyle/>
          <a:p>
            <a:r>
              <a:rPr lang="fr-FR" dirty="0"/>
              <a:t>Conception de test par saisie - Détails</a:t>
            </a:r>
          </a:p>
        </p:txBody>
      </p:sp>
      <p:sp>
        <p:nvSpPr>
          <p:cNvPr id="9" name="Rectangle : coins arrondis 8">
            <a:extLst>
              <a:ext uri="{FF2B5EF4-FFF2-40B4-BE49-F238E27FC236}">
                <a16:creationId xmlns:a16="http://schemas.microsoft.com/office/drawing/2014/main" id="{55A3F1C9-8036-49FE-9C31-198AA33EA858}"/>
              </a:ext>
            </a:extLst>
          </p:cNvPr>
          <p:cNvSpPr/>
          <p:nvPr/>
        </p:nvSpPr>
        <p:spPr>
          <a:xfrm>
            <a:off x="317864" y="1762458"/>
            <a:ext cx="870856" cy="184999"/>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ZoneTexte 9">
            <a:extLst>
              <a:ext uri="{FF2B5EF4-FFF2-40B4-BE49-F238E27FC236}">
                <a16:creationId xmlns:a16="http://schemas.microsoft.com/office/drawing/2014/main" id="{34460F3D-A1E6-4950-9B9B-4C057CE82DD6}"/>
              </a:ext>
            </a:extLst>
          </p:cNvPr>
          <p:cNvSpPr txBox="1"/>
          <p:nvPr/>
        </p:nvSpPr>
        <p:spPr>
          <a:xfrm>
            <a:off x="3141558" y="1306518"/>
            <a:ext cx="2108621" cy="246221"/>
          </a:xfrm>
          <a:prstGeom prst="rect">
            <a:avLst/>
          </a:prstGeom>
          <a:solidFill>
            <a:schemeClr val="accent2">
              <a:lumMod val="60000"/>
              <a:lumOff val="40000"/>
            </a:schemeClr>
          </a:solidFill>
          <a:ln w="12700" cmpd="sng">
            <a:solidFill>
              <a:srgbClr val="FF0000"/>
            </a:solidFill>
          </a:ln>
        </p:spPr>
        <p:txBody>
          <a:bodyPr wrap="square" rtlCol="0">
            <a:spAutoFit/>
          </a:bodyPr>
          <a:lstStyle/>
          <a:p>
            <a:r>
              <a:rPr lang="fr-FR" sz="1000" b="1" dirty="0"/>
              <a:t>1. Sélectionner « Selon le filtre »</a:t>
            </a:r>
            <a:endParaRPr lang="fr-FR" sz="1000" dirty="0">
              <a:solidFill>
                <a:srgbClr val="FF0000"/>
              </a:solidFill>
              <a:highlight>
                <a:srgbClr val="FFFF00"/>
              </a:highlight>
            </a:endParaRPr>
          </a:p>
        </p:txBody>
      </p:sp>
      <p:cxnSp>
        <p:nvCxnSpPr>
          <p:cNvPr id="13" name="Connecteur droit avec flèche 12">
            <a:extLst>
              <a:ext uri="{FF2B5EF4-FFF2-40B4-BE49-F238E27FC236}">
                <a16:creationId xmlns:a16="http://schemas.microsoft.com/office/drawing/2014/main" id="{13B189E0-1125-4B95-BFE5-ADC54604136F}"/>
              </a:ext>
            </a:extLst>
          </p:cNvPr>
          <p:cNvCxnSpPr>
            <a:cxnSpLocks/>
            <a:stCxn id="10" idx="1"/>
            <a:endCxn id="9" idx="3"/>
          </p:cNvCxnSpPr>
          <p:nvPr/>
        </p:nvCxnSpPr>
        <p:spPr>
          <a:xfrm flipH="1">
            <a:off x="1188720" y="1429629"/>
            <a:ext cx="1952838" cy="425329"/>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824411AE-1B8A-4655-911E-FF11A58C703E}"/>
              </a:ext>
            </a:extLst>
          </p:cNvPr>
          <p:cNvSpPr txBox="1"/>
          <p:nvPr/>
        </p:nvSpPr>
        <p:spPr>
          <a:xfrm>
            <a:off x="2497992" y="3042310"/>
            <a:ext cx="3651348" cy="246221"/>
          </a:xfrm>
          <a:prstGeom prst="rect">
            <a:avLst/>
          </a:prstGeom>
          <a:solidFill>
            <a:schemeClr val="accent2">
              <a:lumMod val="60000"/>
              <a:lumOff val="40000"/>
            </a:schemeClr>
          </a:solidFill>
          <a:ln w="12700" cmpd="sng">
            <a:solidFill>
              <a:srgbClr val="FF0000"/>
            </a:solidFill>
          </a:ln>
        </p:spPr>
        <p:txBody>
          <a:bodyPr wrap="square" rtlCol="0">
            <a:spAutoFit/>
          </a:bodyPr>
          <a:lstStyle/>
          <a:p>
            <a:r>
              <a:rPr lang="fr-FR" sz="1000" b="1" dirty="0"/>
              <a:t>3. Sélectionner l’exigence dans la liste qui s’affiche</a:t>
            </a:r>
            <a:endParaRPr lang="fr-FR" sz="1000" dirty="0">
              <a:solidFill>
                <a:srgbClr val="FF0000"/>
              </a:solidFill>
              <a:highlight>
                <a:srgbClr val="FFFF00"/>
              </a:highlight>
            </a:endParaRPr>
          </a:p>
        </p:txBody>
      </p:sp>
      <p:cxnSp>
        <p:nvCxnSpPr>
          <p:cNvPr id="35" name="Connecteur droit avec flèche 34">
            <a:extLst>
              <a:ext uri="{FF2B5EF4-FFF2-40B4-BE49-F238E27FC236}">
                <a16:creationId xmlns:a16="http://schemas.microsoft.com/office/drawing/2014/main" id="{7C85DBD5-DD06-45E8-A0EE-DC64C0C2B805}"/>
              </a:ext>
            </a:extLst>
          </p:cNvPr>
          <p:cNvCxnSpPr>
            <a:cxnSpLocks/>
            <a:stCxn id="34" idx="1"/>
          </p:cNvCxnSpPr>
          <p:nvPr/>
        </p:nvCxnSpPr>
        <p:spPr>
          <a:xfrm flipH="1" flipV="1">
            <a:off x="1577340" y="2887051"/>
            <a:ext cx="920652" cy="278370"/>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 coins arrondis 20">
            <a:extLst>
              <a:ext uri="{FF2B5EF4-FFF2-40B4-BE49-F238E27FC236}">
                <a16:creationId xmlns:a16="http://schemas.microsoft.com/office/drawing/2014/main" id="{DFEA3E09-BF2A-4513-997F-AF1D8EDEE573}"/>
              </a:ext>
            </a:extLst>
          </p:cNvPr>
          <p:cNvSpPr/>
          <p:nvPr/>
        </p:nvSpPr>
        <p:spPr>
          <a:xfrm>
            <a:off x="330060" y="1983386"/>
            <a:ext cx="1635900" cy="184999"/>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2" name="ZoneTexte 21">
            <a:extLst>
              <a:ext uri="{FF2B5EF4-FFF2-40B4-BE49-F238E27FC236}">
                <a16:creationId xmlns:a16="http://schemas.microsoft.com/office/drawing/2014/main" id="{F9DDD7EA-EACC-453A-9176-BA941BED08A0}"/>
              </a:ext>
            </a:extLst>
          </p:cNvPr>
          <p:cNvSpPr txBox="1"/>
          <p:nvPr/>
        </p:nvSpPr>
        <p:spPr>
          <a:xfrm>
            <a:off x="3840590" y="1670468"/>
            <a:ext cx="2108621" cy="246221"/>
          </a:xfrm>
          <a:prstGeom prst="rect">
            <a:avLst/>
          </a:prstGeom>
          <a:solidFill>
            <a:schemeClr val="accent2">
              <a:lumMod val="60000"/>
              <a:lumOff val="40000"/>
            </a:schemeClr>
          </a:solidFill>
          <a:ln w="12700" cmpd="sng">
            <a:solidFill>
              <a:srgbClr val="FF0000"/>
            </a:solidFill>
          </a:ln>
        </p:spPr>
        <p:txBody>
          <a:bodyPr wrap="square" rtlCol="0">
            <a:spAutoFit/>
          </a:bodyPr>
          <a:lstStyle/>
          <a:p>
            <a:r>
              <a:rPr lang="fr-FR" sz="1000" b="1" dirty="0"/>
              <a:t>2. Sélectionner le filtre adéquat</a:t>
            </a:r>
            <a:endParaRPr lang="fr-FR" sz="1000" dirty="0">
              <a:solidFill>
                <a:srgbClr val="FF0000"/>
              </a:solidFill>
              <a:highlight>
                <a:srgbClr val="FFFF00"/>
              </a:highlight>
            </a:endParaRPr>
          </a:p>
        </p:txBody>
      </p:sp>
      <p:cxnSp>
        <p:nvCxnSpPr>
          <p:cNvPr id="23" name="Connecteur droit avec flèche 22">
            <a:extLst>
              <a:ext uri="{FF2B5EF4-FFF2-40B4-BE49-F238E27FC236}">
                <a16:creationId xmlns:a16="http://schemas.microsoft.com/office/drawing/2014/main" id="{70741254-950C-45AB-AD46-7392671AF992}"/>
              </a:ext>
            </a:extLst>
          </p:cNvPr>
          <p:cNvCxnSpPr>
            <a:cxnSpLocks/>
            <a:stCxn id="22" idx="1"/>
          </p:cNvCxnSpPr>
          <p:nvPr/>
        </p:nvCxnSpPr>
        <p:spPr>
          <a:xfrm flipH="1">
            <a:off x="1978156" y="1793579"/>
            <a:ext cx="1862434" cy="300771"/>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 coins arrondis 25">
            <a:extLst>
              <a:ext uri="{FF2B5EF4-FFF2-40B4-BE49-F238E27FC236}">
                <a16:creationId xmlns:a16="http://schemas.microsoft.com/office/drawing/2014/main" id="{F967C70E-58EF-4694-97F0-BD66AC4808CA}"/>
              </a:ext>
            </a:extLst>
          </p:cNvPr>
          <p:cNvSpPr/>
          <p:nvPr/>
        </p:nvSpPr>
        <p:spPr>
          <a:xfrm>
            <a:off x="342256" y="2445155"/>
            <a:ext cx="2980064" cy="451016"/>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9" name="Rectangle : coins arrondis 28">
            <a:extLst>
              <a:ext uri="{FF2B5EF4-FFF2-40B4-BE49-F238E27FC236}">
                <a16:creationId xmlns:a16="http://schemas.microsoft.com/office/drawing/2014/main" id="{DB4410D1-CD8F-4697-A0BF-7339A73061DE}"/>
              </a:ext>
            </a:extLst>
          </p:cNvPr>
          <p:cNvSpPr/>
          <p:nvPr/>
        </p:nvSpPr>
        <p:spPr>
          <a:xfrm>
            <a:off x="6036318" y="92667"/>
            <a:ext cx="1698879" cy="248956"/>
          </a:xfrm>
          <a:prstGeom prst="roundRect">
            <a:avLst/>
          </a:prstGeom>
          <a:solidFill>
            <a:srgbClr val="FFC000"/>
          </a:solidFill>
          <a:ln>
            <a:solidFill>
              <a:srgbClr val="027180"/>
            </a:solidFill>
          </a:ln>
        </p:spPr>
        <p:txBody>
          <a:bodyPr rtlCol="0" anchor="ctr"/>
          <a:lstStyle/>
          <a:p>
            <a:pPr algn="ctr" eaLnBrk="1" hangingPunct="1"/>
            <a:r>
              <a:rPr lang="fr-FR" sz="1000" dirty="0">
                <a:solidFill>
                  <a:srgbClr val="027180"/>
                </a:solidFill>
                <a:latin typeface="+mj-lt"/>
              </a:rPr>
              <a:t>Actualisé Xray 6 / avril 2022</a:t>
            </a:r>
          </a:p>
        </p:txBody>
      </p:sp>
    </p:spTree>
    <p:extLst>
      <p:ext uri="{BB962C8B-B14F-4D97-AF65-F5344CB8AC3E}">
        <p14:creationId xmlns:p14="http://schemas.microsoft.com/office/powerpoint/2010/main" val="340598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B54E2E-08EE-44FC-90F8-C544C6D9AC49}"/>
              </a:ext>
            </a:extLst>
          </p:cNvPr>
          <p:cNvSpPr>
            <a:spLocks noGrp="1"/>
          </p:cNvSpPr>
          <p:nvPr>
            <p:ph type="title"/>
          </p:nvPr>
        </p:nvSpPr>
        <p:spPr/>
        <p:txBody>
          <a:bodyPr/>
          <a:lstStyle/>
          <a:p>
            <a:r>
              <a:rPr lang="fr-FR" dirty="0"/>
              <a:t>Conception de test par saisie - Détails</a:t>
            </a:r>
          </a:p>
        </p:txBody>
      </p:sp>
      <p:sp>
        <p:nvSpPr>
          <p:cNvPr id="3" name="Espace réservé du texte 2">
            <a:extLst>
              <a:ext uri="{FF2B5EF4-FFF2-40B4-BE49-F238E27FC236}">
                <a16:creationId xmlns:a16="http://schemas.microsoft.com/office/drawing/2014/main" id="{F475184D-FCF0-49F2-AF21-0A60E11CD6AD}"/>
              </a:ext>
            </a:extLst>
          </p:cNvPr>
          <p:cNvSpPr>
            <a:spLocks noGrp="1"/>
          </p:cNvSpPr>
          <p:nvPr>
            <p:ph type="body" sz="quarter" idx="11"/>
          </p:nvPr>
        </p:nvSpPr>
        <p:spPr/>
        <p:txBody>
          <a:bodyPr/>
          <a:lstStyle/>
          <a:p>
            <a:r>
              <a:rPr lang="fr-FR" dirty="0"/>
              <a:t>Vérifier les données saisies, créer le test et changer son état</a:t>
            </a:r>
          </a:p>
        </p:txBody>
      </p:sp>
      <p:sp>
        <p:nvSpPr>
          <p:cNvPr id="5" name="Espace réservé du numéro de diapositive 4">
            <a:extLst>
              <a:ext uri="{FF2B5EF4-FFF2-40B4-BE49-F238E27FC236}">
                <a16:creationId xmlns:a16="http://schemas.microsoft.com/office/drawing/2014/main" id="{DA752378-096E-461B-8063-5809C14D538A}"/>
              </a:ext>
            </a:extLst>
          </p:cNvPr>
          <p:cNvSpPr>
            <a:spLocks noGrp="1"/>
          </p:cNvSpPr>
          <p:nvPr>
            <p:ph type="sldNum" sz="quarter" idx="4"/>
          </p:nvPr>
        </p:nvSpPr>
        <p:spPr>
          <a:xfrm>
            <a:off x="6496817" y="4080939"/>
            <a:ext cx="215900" cy="144462"/>
          </a:xfrm>
        </p:spPr>
        <p:txBody>
          <a:bodyPr/>
          <a:lstStyle/>
          <a:p>
            <a:fld id="{AB4D0077-BF62-4615-B421-B126B085B149}" type="slidenum">
              <a:rPr lang="en-GB" smtClean="0"/>
              <a:pPr/>
              <a:t>26</a:t>
            </a:fld>
            <a:endParaRPr lang="en-GB" dirty="0"/>
          </a:p>
        </p:txBody>
      </p:sp>
      <p:pic>
        <p:nvPicPr>
          <p:cNvPr id="6" name="Image 5">
            <a:extLst>
              <a:ext uri="{FF2B5EF4-FFF2-40B4-BE49-F238E27FC236}">
                <a16:creationId xmlns:a16="http://schemas.microsoft.com/office/drawing/2014/main" id="{6EFC7480-537C-41DC-BA5F-2B1521B69757}"/>
              </a:ext>
            </a:extLst>
          </p:cNvPr>
          <p:cNvPicPr>
            <a:picLocks noChangeAspect="1"/>
          </p:cNvPicPr>
          <p:nvPr/>
        </p:nvPicPr>
        <p:blipFill>
          <a:blip r:embed="rId2"/>
          <a:stretch>
            <a:fillRect/>
          </a:stretch>
        </p:blipFill>
        <p:spPr>
          <a:xfrm>
            <a:off x="149341" y="3420595"/>
            <a:ext cx="3756659" cy="642067"/>
          </a:xfrm>
          <a:prstGeom prst="rect">
            <a:avLst/>
          </a:prstGeom>
          <a:ln>
            <a:solidFill>
              <a:schemeClr val="tx2">
                <a:lumMod val="60000"/>
                <a:lumOff val="40000"/>
              </a:schemeClr>
            </a:solidFill>
          </a:ln>
        </p:spPr>
      </p:pic>
      <p:pic>
        <p:nvPicPr>
          <p:cNvPr id="7" name="Image 6">
            <a:extLst>
              <a:ext uri="{FF2B5EF4-FFF2-40B4-BE49-F238E27FC236}">
                <a16:creationId xmlns:a16="http://schemas.microsoft.com/office/drawing/2014/main" id="{6F119992-49EF-4109-AE03-C22DE057CD94}"/>
              </a:ext>
            </a:extLst>
          </p:cNvPr>
          <p:cNvPicPr>
            <a:picLocks noChangeAspect="1"/>
          </p:cNvPicPr>
          <p:nvPr/>
        </p:nvPicPr>
        <p:blipFill>
          <a:blip r:embed="rId3"/>
          <a:stretch>
            <a:fillRect/>
          </a:stretch>
        </p:blipFill>
        <p:spPr>
          <a:xfrm>
            <a:off x="137160" y="819111"/>
            <a:ext cx="6659880" cy="801108"/>
          </a:xfrm>
          <a:prstGeom prst="rect">
            <a:avLst/>
          </a:prstGeom>
          <a:ln>
            <a:solidFill>
              <a:schemeClr val="tx2">
                <a:lumMod val="60000"/>
                <a:lumOff val="40000"/>
              </a:schemeClr>
            </a:solidFill>
          </a:ln>
        </p:spPr>
      </p:pic>
      <p:sp>
        <p:nvSpPr>
          <p:cNvPr id="8" name="ZoneTexte 7">
            <a:extLst>
              <a:ext uri="{FF2B5EF4-FFF2-40B4-BE49-F238E27FC236}">
                <a16:creationId xmlns:a16="http://schemas.microsoft.com/office/drawing/2014/main" id="{41C025DE-8879-42BE-857C-A6B96274D59A}"/>
              </a:ext>
            </a:extLst>
          </p:cNvPr>
          <p:cNvSpPr txBox="1"/>
          <p:nvPr/>
        </p:nvSpPr>
        <p:spPr>
          <a:xfrm>
            <a:off x="137160" y="1676191"/>
            <a:ext cx="5927090" cy="246221"/>
          </a:xfrm>
          <a:prstGeom prst="rect">
            <a:avLst/>
          </a:prstGeom>
          <a:solidFill>
            <a:schemeClr val="accent2">
              <a:lumMod val="60000"/>
              <a:lumOff val="40000"/>
            </a:schemeClr>
          </a:solidFill>
          <a:ln w="12700" cmpd="sng">
            <a:solidFill>
              <a:srgbClr val="FF0000"/>
            </a:solidFill>
          </a:ln>
        </p:spPr>
        <p:txBody>
          <a:bodyPr wrap="square" rtlCol="0">
            <a:spAutoFit/>
          </a:bodyPr>
          <a:lstStyle/>
          <a:p>
            <a:r>
              <a:rPr lang="fr-FR" sz="1000" dirty="0"/>
              <a:t>1.  Vérifier les attributs du test, en particulier la/les exigences liées et le type de lien (« tests »)</a:t>
            </a:r>
          </a:p>
        </p:txBody>
      </p:sp>
      <p:cxnSp>
        <p:nvCxnSpPr>
          <p:cNvPr id="9" name="Connecteur droit avec flèche 8">
            <a:extLst>
              <a:ext uri="{FF2B5EF4-FFF2-40B4-BE49-F238E27FC236}">
                <a16:creationId xmlns:a16="http://schemas.microsoft.com/office/drawing/2014/main" id="{E0752300-0A8F-405B-98ED-28338CC3144A}"/>
              </a:ext>
            </a:extLst>
          </p:cNvPr>
          <p:cNvCxnSpPr>
            <a:cxnSpLocks/>
            <a:stCxn id="8" idx="0"/>
          </p:cNvCxnSpPr>
          <p:nvPr/>
        </p:nvCxnSpPr>
        <p:spPr>
          <a:xfrm flipH="1" flipV="1">
            <a:off x="624843" y="1276193"/>
            <a:ext cx="2475862" cy="399998"/>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 coins arrondis 9">
            <a:extLst>
              <a:ext uri="{FF2B5EF4-FFF2-40B4-BE49-F238E27FC236}">
                <a16:creationId xmlns:a16="http://schemas.microsoft.com/office/drawing/2014/main" id="{0CD107C5-E0F9-489C-8906-8A04F4A3BC05}"/>
              </a:ext>
            </a:extLst>
          </p:cNvPr>
          <p:cNvSpPr/>
          <p:nvPr/>
        </p:nvSpPr>
        <p:spPr>
          <a:xfrm>
            <a:off x="209525" y="1144613"/>
            <a:ext cx="342950" cy="188139"/>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3" name="Image 12">
            <a:extLst>
              <a:ext uri="{FF2B5EF4-FFF2-40B4-BE49-F238E27FC236}">
                <a16:creationId xmlns:a16="http://schemas.microsoft.com/office/drawing/2014/main" id="{F481B979-3510-4B7B-A08F-4E6D12A0F823}"/>
              </a:ext>
            </a:extLst>
          </p:cNvPr>
          <p:cNvPicPr>
            <a:picLocks noChangeAspect="1"/>
          </p:cNvPicPr>
          <p:nvPr/>
        </p:nvPicPr>
        <p:blipFill>
          <a:blip r:embed="rId4"/>
          <a:stretch>
            <a:fillRect/>
          </a:stretch>
        </p:blipFill>
        <p:spPr>
          <a:xfrm>
            <a:off x="137160" y="1984100"/>
            <a:ext cx="4360748" cy="1086094"/>
          </a:xfrm>
          <a:prstGeom prst="rect">
            <a:avLst/>
          </a:prstGeom>
          <a:ln>
            <a:solidFill>
              <a:schemeClr val="tx2">
                <a:lumMod val="60000"/>
                <a:lumOff val="40000"/>
              </a:schemeClr>
            </a:solidFill>
          </a:ln>
        </p:spPr>
      </p:pic>
      <p:sp>
        <p:nvSpPr>
          <p:cNvPr id="14" name="Rectangle : coins arrondis 13">
            <a:extLst>
              <a:ext uri="{FF2B5EF4-FFF2-40B4-BE49-F238E27FC236}">
                <a16:creationId xmlns:a16="http://schemas.microsoft.com/office/drawing/2014/main" id="{86F10E19-8F58-411C-99C3-FBC48A6B4A45}"/>
              </a:ext>
            </a:extLst>
          </p:cNvPr>
          <p:cNvSpPr/>
          <p:nvPr/>
        </p:nvSpPr>
        <p:spPr>
          <a:xfrm>
            <a:off x="3744437" y="2824080"/>
            <a:ext cx="415315" cy="246113"/>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ZoneTexte 14">
            <a:extLst>
              <a:ext uri="{FF2B5EF4-FFF2-40B4-BE49-F238E27FC236}">
                <a16:creationId xmlns:a16="http://schemas.microsoft.com/office/drawing/2014/main" id="{37CDFB69-6995-446B-BD92-6781A1BE36E7}"/>
              </a:ext>
            </a:extLst>
          </p:cNvPr>
          <p:cNvSpPr txBox="1"/>
          <p:nvPr/>
        </p:nvSpPr>
        <p:spPr>
          <a:xfrm>
            <a:off x="4794945" y="2747081"/>
            <a:ext cx="2285497" cy="400110"/>
          </a:xfrm>
          <a:prstGeom prst="rect">
            <a:avLst/>
          </a:prstGeom>
          <a:solidFill>
            <a:schemeClr val="accent2">
              <a:lumMod val="60000"/>
              <a:lumOff val="40000"/>
            </a:schemeClr>
          </a:solidFill>
          <a:ln w="12700" cmpd="sng">
            <a:solidFill>
              <a:srgbClr val="FF0000"/>
            </a:solidFill>
          </a:ln>
        </p:spPr>
        <p:txBody>
          <a:bodyPr wrap="square" rtlCol="0">
            <a:spAutoFit/>
          </a:bodyPr>
          <a:lstStyle/>
          <a:p>
            <a:r>
              <a:rPr lang="fr-FR" sz="1000" dirty="0"/>
              <a:t>3. Valider la création. Sous Chrome, la demande s’ouvre dans le même onglet.</a:t>
            </a:r>
          </a:p>
        </p:txBody>
      </p:sp>
      <p:cxnSp>
        <p:nvCxnSpPr>
          <p:cNvPr id="16" name="Connecteur droit avec flèche 15">
            <a:extLst>
              <a:ext uri="{FF2B5EF4-FFF2-40B4-BE49-F238E27FC236}">
                <a16:creationId xmlns:a16="http://schemas.microsoft.com/office/drawing/2014/main" id="{97D99C5F-1937-49C5-BCC3-91B90FAB20DD}"/>
              </a:ext>
            </a:extLst>
          </p:cNvPr>
          <p:cNvCxnSpPr>
            <a:cxnSpLocks/>
            <a:endCxn id="14" idx="3"/>
          </p:cNvCxnSpPr>
          <p:nvPr/>
        </p:nvCxnSpPr>
        <p:spPr>
          <a:xfrm flipH="1">
            <a:off x="4159752" y="2947136"/>
            <a:ext cx="657286" cy="1"/>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 coins arrondis 18">
            <a:extLst>
              <a:ext uri="{FF2B5EF4-FFF2-40B4-BE49-F238E27FC236}">
                <a16:creationId xmlns:a16="http://schemas.microsoft.com/office/drawing/2014/main" id="{88BD5843-37E9-4C01-88F8-6ACD7B8C1204}"/>
              </a:ext>
            </a:extLst>
          </p:cNvPr>
          <p:cNvSpPr/>
          <p:nvPr/>
        </p:nvSpPr>
        <p:spPr>
          <a:xfrm>
            <a:off x="2503144" y="2824081"/>
            <a:ext cx="1219200" cy="246113"/>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ZoneTexte 20">
            <a:extLst>
              <a:ext uri="{FF2B5EF4-FFF2-40B4-BE49-F238E27FC236}">
                <a16:creationId xmlns:a16="http://schemas.microsoft.com/office/drawing/2014/main" id="{6C2A83B0-CA86-448D-97DB-AC63931DCCAF}"/>
              </a:ext>
            </a:extLst>
          </p:cNvPr>
          <p:cNvSpPr txBox="1"/>
          <p:nvPr/>
        </p:nvSpPr>
        <p:spPr>
          <a:xfrm>
            <a:off x="4778076" y="1951136"/>
            <a:ext cx="2896852" cy="707886"/>
          </a:xfrm>
          <a:prstGeom prst="rect">
            <a:avLst/>
          </a:prstGeom>
          <a:solidFill>
            <a:schemeClr val="accent2">
              <a:lumMod val="60000"/>
              <a:lumOff val="40000"/>
            </a:schemeClr>
          </a:solidFill>
          <a:ln w="12700" cmpd="sng">
            <a:solidFill>
              <a:srgbClr val="FF0000"/>
            </a:solidFill>
          </a:ln>
        </p:spPr>
        <p:txBody>
          <a:bodyPr wrap="square" rtlCol="0">
            <a:spAutoFit/>
          </a:bodyPr>
          <a:lstStyle/>
          <a:p>
            <a:r>
              <a:rPr lang="fr-FR" sz="1000" dirty="0"/>
              <a:t>2. </a:t>
            </a:r>
            <a:r>
              <a:rPr lang="fr-FR" sz="1000" b="1" dirty="0">
                <a:solidFill>
                  <a:srgbClr val="FF0000"/>
                </a:solidFill>
              </a:rPr>
              <a:t>ASTUCE </a:t>
            </a:r>
            <a:r>
              <a:rPr lang="fr-FR" sz="1000" dirty="0"/>
              <a:t>: Si d’autres cas de test doivent être créés, cliquer sur « Créer une autre demande ». Une fenêtre « Test » s’ouvre. Les principaux champs sont pré renseignés : composant, régression, …</a:t>
            </a:r>
          </a:p>
        </p:txBody>
      </p:sp>
      <p:cxnSp>
        <p:nvCxnSpPr>
          <p:cNvPr id="22" name="Connecteur droit avec flèche 21">
            <a:extLst>
              <a:ext uri="{FF2B5EF4-FFF2-40B4-BE49-F238E27FC236}">
                <a16:creationId xmlns:a16="http://schemas.microsoft.com/office/drawing/2014/main" id="{08C8F058-5AFA-40B9-82A2-6B67BFD71C63}"/>
              </a:ext>
            </a:extLst>
          </p:cNvPr>
          <p:cNvCxnSpPr>
            <a:cxnSpLocks/>
            <a:stCxn id="21" idx="1"/>
            <a:endCxn id="19" idx="0"/>
          </p:cNvCxnSpPr>
          <p:nvPr/>
        </p:nvCxnSpPr>
        <p:spPr>
          <a:xfrm flipH="1">
            <a:off x="3112744" y="2305079"/>
            <a:ext cx="1665332" cy="519002"/>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 coins arrondis 42">
            <a:extLst>
              <a:ext uri="{FF2B5EF4-FFF2-40B4-BE49-F238E27FC236}">
                <a16:creationId xmlns:a16="http://schemas.microsoft.com/office/drawing/2014/main" id="{646D68B4-A3E9-4847-AD50-9672DA75E43B}"/>
              </a:ext>
            </a:extLst>
          </p:cNvPr>
          <p:cNvSpPr/>
          <p:nvPr/>
        </p:nvSpPr>
        <p:spPr>
          <a:xfrm>
            <a:off x="3358864" y="3800419"/>
            <a:ext cx="415315" cy="246113"/>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4" name="ZoneTexte 43">
            <a:extLst>
              <a:ext uri="{FF2B5EF4-FFF2-40B4-BE49-F238E27FC236}">
                <a16:creationId xmlns:a16="http://schemas.microsoft.com/office/drawing/2014/main" id="{71AD0746-6FA5-41D7-BF8D-C941402C7243}"/>
              </a:ext>
            </a:extLst>
          </p:cNvPr>
          <p:cNvSpPr txBox="1"/>
          <p:nvPr/>
        </p:nvSpPr>
        <p:spPr>
          <a:xfrm>
            <a:off x="4299645" y="3523366"/>
            <a:ext cx="2684057" cy="707886"/>
          </a:xfrm>
          <a:prstGeom prst="rect">
            <a:avLst/>
          </a:prstGeom>
          <a:solidFill>
            <a:schemeClr val="accent2">
              <a:lumMod val="60000"/>
              <a:lumOff val="40000"/>
            </a:schemeClr>
          </a:solidFill>
          <a:ln w="12700" cmpd="sng">
            <a:solidFill>
              <a:srgbClr val="FF0000"/>
            </a:solidFill>
          </a:ln>
        </p:spPr>
        <p:txBody>
          <a:bodyPr wrap="square" rtlCol="0">
            <a:spAutoFit/>
          </a:bodyPr>
          <a:lstStyle/>
          <a:p>
            <a:r>
              <a:rPr lang="fr-FR" sz="1000" dirty="0"/>
              <a:t>4. Une fois la conception terminée, passer le statut du test à « rédigé »</a:t>
            </a:r>
          </a:p>
          <a:p>
            <a:r>
              <a:rPr lang="fr-FR" sz="1000" b="1" dirty="0">
                <a:solidFill>
                  <a:srgbClr val="FF0000"/>
                </a:solidFill>
              </a:rPr>
              <a:t>ASTUCE</a:t>
            </a:r>
            <a:r>
              <a:rPr lang="fr-FR" sz="1000" dirty="0">
                <a:solidFill>
                  <a:srgbClr val="FF0000"/>
                </a:solidFill>
              </a:rPr>
              <a:t> </a:t>
            </a:r>
            <a:r>
              <a:rPr lang="fr-FR" sz="1000" dirty="0"/>
              <a:t>Ce champ pourra être utilisé pour suivre l’avancement de la conception.</a:t>
            </a:r>
          </a:p>
        </p:txBody>
      </p:sp>
      <p:cxnSp>
        <p:nvCxnSpPr>
          <p:cNvPr id="45" name="Connecteur droit avec flèche 44">
            <a:extLst>
              <a:ext uri="{FF2B5EF4-FFF2-40B4-BE49-F238E27FC236}">
                <a16:creationId xmlns:a16="http://schemas.microsoft.com/office/drawing/2014/main" id="{A4E86580-F918-42DE-8C30-1E5E2E78FCC8}"/>
              </a:ext>
            </a:extLst>
          </p:cNvPr>
          <p:cNvCxnSpPr>
            <a:cxnSpLocks/>
            <a:stCxn id="44" idx="1"/>
            <a:endCxn id="43" idx="3"/>
          </p:cNvCxnSpPr>
          <p:nvPr/>
        </p:nvCxnSpPr>
        <p:spPr>
          <a:xfrm flipH="1">
            <a:off x="3774179" y="3877309"/>
            <a:ext cx="525466" cy="46167"/>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80326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81954" y="1397215"/>
            <a:ext cx="7554165" cy="1939528"/>
          </a:xfrm>
        </p:spPr>
        <p:txBody>
          <a:bodyPr/>
          <a:lstStyle/>
          <a:p>
            <a:pPr indent="0" algn="ctr"/>
            <a:r>
              <a:rPr lang="fr-FR" sz="3200" dirty="0"/>
              <a:t>Conception et organisation des cas de tests</a:t>
            </a:r>
            <a:br>
              <a:rPr lang="fr-FR" sz="3200" dirty="0"/>
            </a:br>
            <a:br>
              <a:rPr lang="fr-FR" sz="2800" dirty="0"/>
            </a:br>
            <a:r>
              <a:rPr lang="fr-FR" sz="2800" dirty="0"/>
              <a:t>Import des cas de test</a:t>
            </a:r>
            <a:br>
              <a:rPr lang="fr-FR" sz="4000" dirty="0"/>
            </a:br>
            <a:br>
              <a:rPr lang="fr-FR" dirty="0"/>
            </a:br>
            <a:br>
              <a:rPr lang="fr-FR" dirty="0"/>
            </a:br>
            <a:br>
              <a:rPr lang="fr-FR" dirty="0"/>
            </a:br>
            <a:endParaRPr lang="fr-FR" dirty="0"/>
          </a:p>
        </p:txBody>
      </p:sp>
      <p:sp>
        <p:nvSpPr>
          <p:cNvPr id="6" name="ZoneTexte 5">
            <a:extLst>
              <a:ext uri="{FF2B5EF4-FFF2-40B4-BE49-F238E27FC236}">
                <a16:creationId xmlns:a16="http://schemas.microsoft.com/office/drawing/2014/main" id="{B775010E-313F-4E95-8FEC-42169685EB72}"/>
              </a:ext>
            </a:extLst>
          </p:cNvPr>
          <p:cNvSpPr txBox="1"/>
          <p:nvPr/>
        </p:nvSpPr>
        <p:spPr bwMode="auto">
          <a:xfrm>
            <a:off x="2364089" y="3629131"/>
            <a:ext cx="3554362"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eaLnBrk="1" hangingPunct="1">
              <a:spcBef>
                <a:spcPts val="600"/>
              </a:spcBef>
            </a:pPr>
            <a:r>
              <a:rPr lang="fr-FR" dirty="0">
                <a:solidFill>
                  <a:schemeClr val="bg1">
                    <a:lumMod val="95000"/>
                  </a:schemeClr>
                </a:solidFill>
                <a:latin typeface="Source Sans Pro" pitchFamily="34" charset="0"/>
              </a:rPr>
              <a:t>Création du fichier d’import</a:t>
            </a:r>
          </a:p>
          <a:p>
            <a:pPr eaLnBrk="1" hangingPunct="1">
              <a:spcBef>
                <a:spcPts val="600"/>
              </a:spcBef>
            </a:pPr>
            <a:r>
              <a:rPr lang="fr-FR" dirty="0">
                <a:solidFill>
                  <a:schemeClr val="bg1">
                    <a:lumMod val="95000"/>
                  </a:schemeClr>
                </a:solidFill>
                <a:latin typeface="Source Sans Pro" pitchFamily="34" charset="0"/>
              </a:rPr>
              <a:t>Lancement de l’import</a:t>
            </a:r>
          </a:p>
        </p:txBody>
      </p:sp>
      <p:sp>
        <p:nvSpPr>
          <p:cNvPr id="5" name="ZoneTexte 4">
            <a:hlinkClick r:id="rId3" action="ppaction://hlinksldjump"/>
            <a:extLst>
              <a:ext uri="{FF2B5EF4-FFF2-40B4-BE49-F238E27FC236}">
                <a16:creationId xmlns:a16="http://schemas.microsoft.com/office/drawing/2014/main" id="{F62C8996-C56E-40B4-95ED-E37C0188A228}"/>
              </a:ext>
            </a:extLst>
          </p:cNvPr>
          <p:cNvSpPr txBox="1"/>
          <p:nvPr/>
        </p:nvSpPr>
        <p:spPr bwMode="auto">
          <a:xfrm>
            <a:off x="7102718" y="4022060"/>
            <a:ext cx="627186" cy="283906"/>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a:scene3d>
            <a:camera prst="perspectiveFront"/>
            <a:lightRig rig="balanced" dir="t">
              <a:rot lat="0" lon="0" rev="8700000"/>
            </a:lightRig>
          </a:scene3d>
          <a:sp3d>
            <a:bevelT/>
            <a:bevelB/>
          </a:sp3d>
        </p:spPr>
        <p:txBody>
          <a:bodyPr wrap="square" lIns="36000" tIns="72000" rIns="36000" bIns="72000" rtlCol="0" anchor="b">
            <a:spAutoFit/>
          </a:bodyPr>
          <a:lstStyle/>
          <a:p>
            <a:pPr eaLnBrk="1" hangingPunct="1"/>
            <a:r>
              <a:rPr lang="fr-FR" sz="900" dirty="0">
                <a:solidFill>
                  <a:srgbClr val="000000"/>
                </a:solidFill>
                <a:latin typeface="Source Sans Pro" pitchFamily="34" charset="0"/>
              </a:rPr>
              <a:t>  </a:t>
            </a:r>
            <a:r>
              <a:rPr lang="fr-FR" sz="900" b="1" dirty="0">
                <a:solidFill>
                  <a:srgbClr val="00008F"/>
                </a:solidFill>
                <a:latin typeface="Source Sans Pro" pitchFamily="34" charset="0"/>
                <a:hlinkClick r:id="rId3" action="ppaction://hlinksldjump">
                  <a:extLst>
                    <a:ext uri="{A12FA001-AC4F-418D-AE19-62706E023703}">
                      <ahyp:hlinkClr xmlns:ahyp="http://schemas.microsoft.com/office/drawing/2018/hyperlinkcolor" val="tx"/>
                    </a:ext>
                  </a:extLst>
                </a:hlinkClick>
              </a:rPr>
              <a:t>RETOUR</a:t>
            </a:r>
            <a:endParaRPr lang="fr-FR" sz="900" b="1" dirty="0">
              <a:solidFill>
                <a:srgbClr val="00008F"/>
              </a:solidFill>
              <a:latin typeface="Source Sans Pro" pitchFamily="34" charset="0"/>
            </a:endParaRPr>
          </a:p>
        </p:txBody>
      </p:sp>
    </p:spTree>
    <p:extLst>
      <p:ext uri="{BB962C8B-B14F-4D97-AF65-F5344CB8AC3E}">
        <p14:creationId xmlns:p14="http://schemas.microsoft.com/office/powerpoint/2010/main" val="40210979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7830F38A-7FC5-4AB6-A2D1-00C4098A6D73}"/>
              </a:ext>
            </a:extLst>
          </p:cNvPr>
          <p:cNvSpPr>
            <a:spLocks noGrp="1"/>
          </p:cNvSpPr>
          <p:nvPr>
            <p:ph type="sldNum" sz="quarter" idx="4"/>
          </p:nvPr>
        </p:nvSpPr>
        <p:spPr/>
        <p:txBody>
          <a:bodyPr/>
          <a:lstStyle/>
          <a:p>
            <a:fld id="{AB4D0077-BF62-4615-B421-B126B085B149}" type="slidenum">
              <a:rPr lang="en-GB" smtClean="0"/>
              <a:pPr/>
              <a:t>28</a:t>
            </a:fld>
            <a:endParaRPr lang="en-GB"/>
          </a:p>
        </p:txBody>
      </p:sp>
      <p:sp>
        <p:nvSpPr>
          <p:cNvPr id="7" name="Titre 1">
            <a:extLst>
              <a:ext uri="{FF2B5EF4-FFF2-40B4-BE49-F238E27FC236}">
                <a16:creationId xmlns:a16="http://schemas.microsoft.com/office/drawing/2014/main" id="{71D082A5-0377-45D6-99C6-7FE4908A37FA}"/>
              </a:ext>
            </a:extLst>
          </p:cNvPr>
          <p:cNvSpPr>
            <a:spLocks noGrp="1"/>
          </p:cNvSpPr>
          <p:nvPr>
            <p:ph type="title"/>
          </p:nvPr>
        </p:nvSpPr>
        <p:spPr>
          <a:xfrm>
            <a:off x="199915" y="175910"/>
            <a:ext cx="4106796" cy="301314"/>
          </a:xfrm>
        </p:spPr>
        <p:txBody>
          <a:bodyPr/>
          <a:lstStyle/>
          <a:p>
            <a:r>
              <a:rPr lang="fr-FR" dirty="0"/>
              <a:t>Conception de test par import CSV</a:t>
            </a:r>
          </a:p>
        </p:txBody>
      </p:sp>
      <p:sp>
        <p:nvSpPr>
          <p:cNvPr id="11" name="Espace réservé du texte 2">
            <a:extLst>
              <a:ext uri="{FF2B5EF4-FFF2-40B4-BE49-F238E27FC236}">
                <a16:creationId xmlns:a16="http://schemas.microsoft.com/office/drawing/2014/main" id="{1C44C904-41C1-44BD-9D3B-63F126FCB102}"/>
              </a:ext>
            </a:extLst>
          </p:cNvPr>
          <p:cNvSpPr txBox="1">
            <a:spLocks/>
          </p:cNvSpPr>
          <p:nvPr/>
        </p:nvSpPr>
        <p:spPr>
          <a:xfrm>
            <a:off x="586236" y="476332"/>
            <a:ext cx="7344000" cy="216000"/>
          </a:xfrm>
          <a:prstGeom prst="rect">
            <a:avLst/>
          </a:prstGeom>
        </p:spPr>
        <p:txBody>
          <a:bodyPr lIns="0" tIns="0" rIns="0" bIns="0" anchor="t"/>
          <a:lstStyle>
            <a:lvl1pPr marL="0" indent="0" algn="l" defTabSz="696913" rtl="0" eaLnBrk="0" fontAlgn="base" hangingPunct="0">
              <a:spcBef>
                <a:spcPct val="20000"/>
              </a:spcBef>
              <a:spcAft>
                <a:spcPct val="0"/>
              </a:spcAft>
              <a:buFont typeface="Arial" charset="0"/>
              <a:buNone/>
              <a:defRPr sz="1500" kern="1200">
                <a:solidFill>
                  <a:srgbClr val="027180"/>
                </a:solidFill>
                <a:latin typeface="+mj-lt"/>
                <a:ea typeface="+mn-ea"/>
                <a:cs typeface="+mn-cs"/>
              </a:defRPr>
            </a:lvl1pPr>
            <a:lvl2pPr marL="565150" indent="-217488" algn="l" defTabSz="696913" rtl="0" eaLnBrk="0" fontAlgn="base" hangingPunct="0">
              <a:spcBef>
                <a:spcPct val="20000"/>
              </a:spcBef>
              <a:spcAft>
                <a:spcPct val="0"/>
              </a:spcAft>
              <a:buFont typeface="Arial" charset="0"/>
              <a:buChar char="–"/>
              <a:defRPr sz="2100" kern="1200">
                <a:solidFill>
                  <a:schemeClr val="tx1"/>
                </a:solidFill>
                <a:latin typeface="+mn-lt"/>
                <a:ea typeface="+mn-ea"/>
                <a:cs typeface="+mn-cs"/>
              </a:defRPr>
            </a:lvl2pPr>
            <a:lvl3pPr marL="871538" indent="-173038" algn="l" defTabSz="696913" rtl="0" eaLnBrk="0" fontAlgn="base" hangingPunct="0">
              <a:spcBef>
                <a:spcPct val="20000"/>
              </a:spcBef>
              <a:spcAft>
                <a:spcPct val="0"/>
              </a:spcAft>
              <a:buFont typeface="Arial" charset="0"/>
              <a:buChar char="•"/>
              <a:defRPr kern="1200">
                <a:solidFill>
                  <a:schemeClr val="tx1"/>
                </a:solidFill>
                <a:latin typeface="+mn-lt"/>
                <a:ea typeface="+mn-ea"/>
                <a:cs typeface="+mn-cs"/>
              </a:defRPr>
            </a:lvl3pPr>
            <a:lvl4pPr marL="1219200" indent="-173038" algn="l" defTabSz="696913" rtl="0" eaLnBrk="0" fontAlgn="base" hangingPunct="0">
              <a:spcBef>
                <a:spcPct val="20000"/>
              </a:spcBef>
              <a:spcAft>
                <a:spcPct val="0"/>
              </a:spcAft>
              <a:buFont typeface="Arial" charset="0"/>
              <a:buChar char="–"/>
              <a:defRPr sz="1500" kern="1200">
                <a:solidFill>
                  <a:schemeClr val="tx1"/>
                </a:solidFill>
                <a:latin typeface="+mn-lt"/>
                <a:ea typeface="+mn-ea"/>
                <a:cs typeface="+mn-cs"/>
              </a:defRPr>
            </a:lvl4pPr>
            <a:lvl5pPr marL="1568450" indent="-173038" algn="l" defTabSz="696913" rtl="0" eaLnBrk="0" fontAlgn="base" hangingPunct="0">
              <a:spcBef>
                <a:spcPct val="20000"/>
              </a:spcBef>
              <a:spcAft>
                <a:spcPct val="0"/>
              </a:spcAft>
              <a:buFont typeface="Arial" charset="0"/>
              <a:buChar char="»"/>
              <a:defRPr sz="1500" kern="1200">
                <a:solidFill>
                  <a:schemeClr val="tx1"/>
                </a:solidFill>
                <a:latin typeface="+mn-lt"/>
                <a:ea typeface="+mn-ea"/>
                <a:cs typeface="+mn-cs"/>
              </a:defRPr>
            </a:lvl5pPr>
            <a:lvl6pPr marL="1917634"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66295"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14955"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63616"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fr-FR" sz="1600" b="1" dirty="0">
                <a:ea typeface="Source Sans Pro"/>
              </a:rPr>
              <a:t>Principes généraux et fichiers à utiliser</a:t>
            </a:r>
            <a:endParaRPr lang="fr-FR" b="1" dirty="0"/>
          </a:p>
        </p:txBody>
      </p:sp>
      <p:sp>
        <p:nvSpPr>
          <p:cNvPr id="8" name="Rectangle 7">
            <a:extLst>
              <a:ext uri="{FF2B5EF4-FFF2-40B4-BE49-F238E27FC236}">
                <a16:creationId xmlns:a16="http://schemas.microsoft.com/office/drawing/2014/main" id="{F8588FB6-5903-44A5-8C6E-9EAF024895FB}"/>
              </a:ext>
            </a:extLst>
          </p:cNvPr>
          <p:cNvSpPr/>
          <p:nvPr/>
        </p:nvSpPr>
        <p:spPr>
          <a:xfrm>
            <a:off x="2021113" y="4054208"/>
            <a:ext cx="4140877" cy="307777"/>
          </a:xfrm>
          <a:prstGeom prst="rect">
            <a:avLst/>
          </a:prstGeom>
        </p:spPr>
        <p:txBody>
          <a:bodyPr wrap="none">
            <a:spAutoFit/>
          </a:bodyPr>
          <a:lstStyle/>
          <a:p>
            <a:r>
              <a:rPr lang="fr-FR" b="1" dirty="0">
                <a:latin typeface="Source Sans Pro"/>
                <a:ea typeface="Source Sans Pro"/>
                <a:cs typeface="Arial"/>
              </a:rPr>
              <a:t>Retrouvez tous les détails dans les pages suivantes </a:t>
            </a:r>
            <a:endParaRPr lang="fr-FR" dirty="0"/>
          </a:p>
        </p:txBody>
      </p:sp>
      <p:graphicFrame>
        <p:nvGraphicFramePr>
          <p:cNvPr id="27" name="Objet 26">
            <a:extLst>
              <a:ext uri="{FF2B5EF4-FFF2-40B4-BE49-F238E27FC236}">
                <a16:creationId xmlns:a16="http://schemas.microsoft.com/office/drawing/2014/main" id="{8273A9FF-C86C-499A-8A8C-BB146F09319E}"/>
              </a:ext>
            </a:extLst>
          </p:cNvPr>
          <p:cNvGraphicFramePr>
            <a:graphicFrameLocks noChangeAspect="1"/>
          </p:cNvGraphicFramePr>
          <p:nvPr>
            <p:extLst>
              <p:ext uri="{D42A27DB-BD31-4B8C-83A1-F6EECF244321}">
                <p14:modId xmlns:p14="http://schemas.microsoft.com/office/powerpoint/2010/main" val="3528631909"/>
              </p:ext>
            </p:extLst>
          </p:nvPr>
        </p:nvGraphicFramePr>
        <p:xfrm>
          <a:off x="2292400" y="2819334"/>
          <a:ext cx="422651" cy="855631"/>
        </p:xfrm>
        <a:graphic>
          <a:graphicData uri="http://schemas.openxmlformats.org/presentationml/2006/ole">
            <mc:AlternateContent xmlns:mc="http://schemas.openxmlformats.org/markup-compatibility/2006">
              <mc:Choice xmlns:v="urn:schemas-microsoft-com:vml" Requires="v">
                <p:oleObj spid="_x0000_s1028" name="Worksheet" showAsIcon="1" r:id="rId3" imgW="381148" imgH="771525" progId="Excel.Sheet.12">
                  <p:embed/>
                </p:oleObj>
              </mc:Choice>
              <mc:Fallback>
                <p:oleObj name="Worksheet" showAsIcon="1" r:id="rId3" imgW="381148" imgH="771525" progId="Excel.Sheet.12">
                  <p:embed/>
                  <p:pic>
                    <p:nvPicPr>
                      <p:cNvPr id="27" name="Objet 26">
                        <a:extLst>
                          <a:ext uri="{FF2B5EF4-FFF2-40B4-BE49-F238E27FC236}">
                            <a16:creationId xmlns:a16="http://schemas.microsoft.com/office/drawing/2014/main" id="{8273A9FF-C86C-499A-8A8C-BB146F09319E}"/>
                          </a:ext>
                        </a:extLst>
                      </p:cNvPr>
                      <p:cNvPicPr/>
                      <p:nvPr/>
                    </p:nvPicPr>
                    <p:blipFill>
                      <a:blip r:embed="rId4"/>
                      <a:stretch>
                        <a:fillRect/>
                      </a:stretch>
                    </p:blipFill>
                    <p:spPr>
                      <a:xfrm>
                        <a:off x="2292400" y="2819334"/>
                        <a:ext cx="422651" cy="855631"/>
                      </a:xfrm>
                      <a:prstGeom prst="rect">
                        <a:avLst/>
                      </a:prstGeom>
                    </p:spPr>
                  </p:pic>
                </p:oleObj>
              </mc:Fallback>
            </mc:AlternateContent>
          </a:graphicData>
        </a:graphic>
      </p:graphicFrame>
      <p:sp>
        <p:nvSpPr>
          <p:cNvPr id="29" name="ZoneTexte 28">
            <a:extLst>
              <a:ext uri="{FF2B5EF4-FFF2-40B4-BE49-F238E27FC236}">
                <a16:creationId xmlns:a16="http://schemas.microsoft.com/office/drawing/2014/main" id="{E5F86DA9-3DED-4559-922B-A579549775EA}"/>
              </a:ext>
            </a:extLst>
          </p:cNvPr>
          <p:cNvSpPr txBox="1"/>
          <p:nvPr/>
        </p:nvSpPr>
        <p:spPr bwMode="auto">
          <a:xfrm>
            <a:off x="199915" y="2823709"/>
            <a:ext cx="21579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fr-FR" sz="1000" b="1" dirty="0">
                <a:solidFill>
                  <a:srgbClr val="FF0000"/>
                </a:solidFill>
                <a:latin typeface="Source Sans Pro"/>
                <a:ea typeface="Source Sans Pro"/>
                <a:cs typeface="Arial"/>
              </a:rPr>
              <a:t>Fichier de données</a:t>
            </a:r>
            <a:br>
              <a:rPr lang="fr-FR" sz="1000" b="1" dirty="0">
                <a:solidFill>
                  <a:srgbClr val="FF0000"/>
                </a:solidFill>
                <a:latin typeface="Source Sans Pro"/>
                <a:ea typeface="Source Sans Pro"/>
                <a:cs typeface="Arial"/>
              </a:rPr>
            </a:br>
            <a:r>
              <a:rPr lang="fr-FR" sz="1000" b="1" dirty="0">
                <a:solidFill>
                  <a:srgbClr val="FF0000"/>
                </a:solidFill>
                <a:latin typeface="Source Sans Pro"/>
                <a:ea typeface="Source Sans Pro"/>
                <a:cs typeface="Arial"/>
              </a:rPr>
              <a:t>(champs obligatoires uniquement)</a:t>
            </a:r>
            <a:endParaRPr lang="fr-FR" sz="1000" dirty="0"/>
          </a:p>
        </p:txBody>
      </p:sp>
      <p:sp>
        <p:nvSpPr>
          <p:cNvPr id="31" name="ZoneTexte 30">
            <a:extLst>
              <a:ext uri="{FF2B5EF4-FFF2-40B4-BE49-F238E27FC236}">
                <a16:creationId xmlns:a16="http://schemas.microsoft.com/office/drawing/2014/main" id="{0320504A-D18D-4590-A199-8401557EA5C4}"/>
              </a:ext>
            </a:extLst>
          </p:cNvPr>
          <p:cNvSpPr txBox="1"/>
          <p:nvPr/>
        </p:nvSpPr>
        <p:spPr bwMode="auto">
          <a:xfrm>
            <a:off x="4152100" y="3044063"/>
            <a:ext cx="20098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fr-FR" b="1" dirty="0">
                <a:solidFill>
                  <a:srgbClr val="FF0000"/>
                </a:solidFill>
                <a:latin typeface="Source Sans Pro"/>
                <a:ea typeface="Source Sans Pro"/>
                <a:cs typeface="Arial"/>
              </a:rPr>
              <a:t>F</a:t>
            </a:r>
            <a:r>
              <a:rPr lang="fr-FR" sz="1400" b="1" dirty="0">
                <a:solidFill>
                  <a:srgbClr val="FF0000"/>
                </a:solidFill>
                <a:latin typeface="Source Sans Pro"/>
                <a:ea typeface="Source Sans Pro"/>
                <a:cs typeface="Arial"/>
              </a:rPr>
              <a:t>ichier de configuration</a:t>
            </a:r>
            <a:endParaRPr lang="fr-FR" dirty="0"/>
          </a:p>
        </p:txBody>
      </p:sp>
      <p:sp>
        <p:nvSpPr>
          <p:cNvPr id="10" name="Rectangle : coins arrondis 9">
            <a:extLst>
              <a:ext uri="{FF2B5EF4-FFF2-40B4-BE49-F238E27FC236}">
                <a16:creationId xmlns:a16="http://schemas.microsoft.com/office/drawing/2014/main" id="{05A29205-B852-4EF3-85C1-A7C348C0DA27}"/>
              </a:ext>
            </a:extLst>
          </p:cNvPr>
          <p:cNvSpPr/>
          <p:nvPr/>
        </p:nvSpPr>
        <p:spPr>
          <a:xfrm>
            <a:off x="6036318" y="100287"/>
            <a:ext cx="1698879" cy="248956"/>
          </a:xfrm>
          <a:prstGeom prst="roundRect">
            <a:avLst/>
          </a:prstGeom>
          <a:solidFill>
            <a:srgbClr val="FFC000"/>
          </a:solidFill>
          <a:ln>
            <a:solidFill>
              <a:srgbClr val="027180"/>
            </a:solidFill>
          </a:ln>
        </p:spPr>
        <p:txBody>
          <a:bodyPr rtlCol="0" anchor="ctr"/>
          <a:lstStyle/>
          <a:p>
            <a:pPr algn="ctr" eaLnBrk="1" hangingPunct="1"/>
            <a:r>
              <a:rPr lang="fr-FR" sz="1000" dirty="0">
                <a:solidFill>
                  <a:srgbClr val="027180"/>
                </a:solidFill>
                <a:latin typeface="+mj-lt"/>
              </a:rPr>
              <a:t>Actualisé Xray 6 / avril 2022</a:t>
            </a:r>
          </a:p>
        </p:txBody>
      </p:sp>
      <p:sp>
        <p:nvSpPr>
          <p:cNvPr id="15" name="ZoneTexte 14">
            <a:extLst>
              <a:ext uri="{FF2B5EF4-FFF2-40B4-BE49-F238E27FC236}">
                <a16:creationId xmlns:a16="http://schemas.microsoft.com/office/drawing/2014/main" id="{7E0E1B26-66BE-4F30-BA62-31BED9F05991}"/>
              </a:ext>
            </a:extLst>
          </p:cNvPr>
          <p:cNvSpPr txBox="1"/>
          <p:nvPr/>
        </p:nvSpPr>
        <p:spPr bwMode="auto">
          <a:xfrm>
            <a:off x="435020" y="906209"/>
            <a:ext cx="6522797"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fr-FR" sz="1000" b="1" dirty="0">
                <a:latin typeface="Source Sans Pro"/>
                <a:cs typeface="Arial"/>
              </a:rPr>
              <a:t>Principes généraux</a:t>
            </a:r>
          </a:p>
          <a:p>
            <a:pPr marL="285750" indent="-285750">
              <a:buFontTx/>
              <a:buChar char="-"/>
            </a:pPr>
            <a:r>
              <a:rPr lang="fr-FR" sz="1000" dirty="0">
                <a:latin typeface="Source Sans Pro"/>
                <a:cs typeface="Arial"/>
              </a:rPr>
              <a:t>L’import de cas de test ne permet de créer que des « tests manuels »</a:t>
            </a:r>
          </a:p>
          <a:p>
            <a:pPr marL="285750" indent="-285750">
              <a:buFontTx/>
              <a:buChar char="-"/>
            </a:pPr>
            <a:r>
              <a:rPr lang="fr-FR" sz="1000" dirty="0">
                <a:latin typeface="Source Sans Pro"/>
                <a:cs typeface="Arial"/>
              </a:rPr>
              <a:t>Il s’appuie sur 2 fichiers : </a:t>
            </a:r>
          </a:p>
          <a:p>
            <a:pPr marL="633413" lvl="1" indent="-285750">
              <a:buFontTx/>
              <a:buChar char="-"/>
            </a:pPr>
            <a:r>
              <a:rPr lang="fr-FR" sz="1000" dirty="0">
                <a:latin typeface="Source Sans Pro"/>
                <a:cs typeface="Arial"/>
              </a:rPr>
              <a:t>Un </a:t>
            </a:r>
            <a:r>
              <a:rPr lang="fr-FR" sz="1000" b="1" dirty="0">
                <a:latin typeface="Source Sans Pro"/>
                <a:cs typeface="Arial"/>
              </a:rPr>
              <a:t>fichier de données  </a:t>
            </a:r>
            <a:r>
              <a:rPr lang="fr-FR" sz="1000" dirty="0">
                <a:latin typeface="Source Sans Pro"/>
                <a:cs typeface="Arial"/>
              </a:rPr>
              <a:t>(au format CSV UTF8) : contenant les cas de test, plus précisément une ligne par étape de test</a:t>
            </a:r>
          </a:p>
          <a:p>
            <a:pPr marL="633413" lvl="1" indent="-285750">
              <a:buFontTx/>
              <a:buChar char="-"/>
            </a:pPr>
            <a:r>
              <a:rPr lang="fr-FR" sz="1000" dirty="0">
                <a:latin typeface="Source Sans Pro"/>
                <a:cs typeface="Arial"/>
              </a:rPr>
              <a:t>Un </a:t>
            </a:r>
            <a:r>
              <a:rPr lang="fr-FR" sz="1000" b="1" dirty="0">
                <a:latin typeface="Source Sans Pro"/>
                <a:cs typeface="Arial"/>
              </a:rPr>
              <a:t>fichier de configuration </a:t>
            </a:r>
            <a:r>
              <a:rPr lang="fr-FR" sz="1000" dirty="0">
                <a:latin typeface="Source Sans Pro"/>
                <a:cs typeface="Arial"/>
              </a:rPr>
              <a:t>(au format texte) : précisant le mapping entre les colonnes du fichier de données et les champs dans Xray, ainsi que le nom du projet JIRA dans lequel seront stockées les données</a:t>
            </a:r>
          </a:p>
          <a:p>
            <a:pPr marL="285750" indent="-285750">
              <a:buFontTx/>
              <a:buChar char="-"/>
            </a:pPr>
            <a:r>
              <a:rPr lang="fr-FR" sz="1000" dirty="0">
                <a:latin typeface="Source Sans Pro"/>
                <a:cs typeface="Arial"/>
              </a:rPr>
              <a:t>Les modèles de fichier sont fournis ci-dessous. Ils doivent être modifiés selon le contexte de votre import (en particulier pour la mise à jour)</a:t>
            </a:r>
          </a:p>
          <a:p>
            <a:pPr marL="285750" indent="-285750">
              <a:buFontTx/>
              <a:buChar char="-"/>
            </a:pPr>
            <a:r>
              <a:rPr lang="fr-FR" sz="1000" dirty="0">
                <a:latin typeface="Source Sans Pro"/>
                <a:cs typeface="Arial"/>
              </a:rPr>
              <a:t>L’import peut se faire en </a:t>
            </a:r>
            <a:r>
              <a:rPr lang="fr-FR" sz="1000" b="1" dirty="0">
                <a:latin typeface="Source Sans Pro"/>
                <a:cs typeface="Arial"/>
              </a:rPr>
              <a:t>création </a:t>
            </a:r>
            <a:r>
              <a:rPr lang="fr-FR" sz="1000" dirty="0">
                <a:latin typeface="Source Sans Pro"/>
                <a:cs typeface="Arial"/>
              </a:rPr>
              <a:t>(les cas de test sont créés à chaque import) ou en </a:t>
            </a:r>
            <a:r>
              <a:rPr lang="fr-FR" sz="1000" b="1" dirty="0">
                <a:latin typeface="Source Sans Pro"/>
                <a:cs typeface="Arial"/>
              </a:rPr>
              <a:t>mise  à jour </a:t>
            </a:r>
            <a:r>
              <a:rPr lang="fr-FR" sz="1000" dirty="0">
                <a:latin typeface="Source Sans Pro"/>
                <a:cs typeface="Arial"/>
              </a:rPr>
              <a:t>(en précisant les clés des cas à modifier)</a:t>
            </a:r>
          </a:p>
        </p:txBody>
      </p:sp>
      <p:graphicFrame>
        <p:nvGraphicFramePr>
          <p:cNvPr id="2" name="Objet 1">
            <a:extLst>
              <a:ext uri="{FF2B5EF4-FFF2-40B4-BE49-F238E27FC236}">
                <a16:creationId xmlns:a16="http://schemas.microsoft.com/office/drawing/2014/main" id="{4DECADE3-9013-4156-AF25-3BCCBC4B4744}"/>
              </a:ext>
            </a:extLst>
          </p:cNvPr>
          <p:cNvGraphicFramePr>
            <a:graphicFrameLocks noChangeAspect="1"/>
          </p:cNvGraphicFramePr>
          <p:nvPr>
            <p:extLst>
              <p:ext uri="{D42A27DB-BD31-4B8C-83A1-F6EECF244321}">
                <p14:modId xmlns:p14="http://schemas.microsoft.com/office/powerpoint/2010/main" val="189787140"/>
              </p:ext>
            </p:extLst>
          </p:nvPr>
        </p:nvGraphicFramePr>
        <p:xfrm>
          <a:off x="6307804" y="2990505"/>
          <a:ext cx="577953" cy="466627"/>
        </p:xfrm>
        <a:graphic>
          <a:graphicData uri="http://schemas.openxmlformats.org/presentationml/2006/ole">
            <mc:AlternateContent xmlns:mc="http://schemas.openxmlformats.org/markup-compatibility/2006">
              <mc:Choice xmlns:v="urn:schemas-microsoft-com:vml" Requires="v">
                <p:oleObj spid="_x0000_s1029" name="Objet d’environnement du Gestionnaire de liaisons" showAsIcon="1" r:id="rId5" imgW="388080" imgH="313200" progId="Package">
                  <p:embed/>
                </p:oleObj>
              </mc:Choice>
              <mc:Fallback>
                <p:oleObj name="Objet d’environnement du Gestionnaire de liaisons" showAsIcon="1" r:id="rId5" imgW="388080" imgH="313200" progId="Package">
                  <p:embed/>
                  <p:pic>
                    <p:nvPicPr>
                      <p:cNvPr id="0" name=""/>
                      <p:cNvPicPr/>
                      <p:nvPr/>
                    </p:nvPicPr>
                    <p:blipFill>
                      <a:blip r:embed="rId6"/>
                      <a:stretch>
                        <a:fillRect/>
                      </a:stretch>
                    </p:blipFill>
                    <p:spPr>
                      <a:xfrm>
                        <a:off x="6307804" y="2990505"/>
                        <a:ext cx="577953" cy="466627"/>
                      </a:xfrm>
                      <a:prstGeom prst="rect">
                        <a:avLst/>
                      </a:prstGeom>
                    </p:spPr>
                  </p:pic>
                </p:oleObj>
              </mc:Fallback>
            </mc:AlternateContent>
          </a:graphicData>
        </a:graphic>
      </p:graphicFrame>
      <p:sp>
        <p:nvSpPr>
          <p:cNvPr id="14" name="ZoneTexte 13">
            <a:extLst>
              <a:ext uri="{FF2B5EF4-FFF2-40B4-BE49-F238E27FC236}">
                <a16:creationId xmlns:a16="http://schemas.microsoft.com/office/drawing/2014/main" id="{A07B55DC-60E1-4A9D-BF12-A8122F2F01E3}"/>
              </a:ext>
            </a:extLst>
          </p:cNvPr>
          <p:cNvSpPr txBox="1"/>
          <p:nvPr/>
        </p:nvSpPr>
        <p:spPr bwMode="auto">
          <a:xfrm>
            <a:off x="199914" y="3321647"/>
            <a:ext cx="26672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fr-FR" sz="1000" b="1" dirty="0">
                <a:solidFill>
                  <a:srgbClr val="FF0000"/>
                </a:solidFill>
                <a:latin typeface="Source Sans Pro"/>
                <a:ea typeface="Source Sans Pro"/>
                <a:cs typeface="Arial"/>
              </a:rPr>
              <a:t>Fichier de données</a:t>
            </a:r>
            <a:br>
              <a:rPr lang="fr-FR" sz="1000" b="1" dirty="0">
                <a:solidFill>
                  <a:srgbClr val="FF0000"/>
                </a:solidFill>
                <a:latin typeface="Source Sans Pro"/>
                <a:ea typeface="Source Sans Pro"/>
                <a:cs typeface="Arial"/>
              </a:rPr>
            </a:br>
            <a:r>
              <a:rPr lang="fr-FR" sz="1000" b="1" dirty="0">
                <a:solidFill>
                  <a:srgbClr val="FF0000"/>
                </a:solidFill>
                <a:latin typeface="Source Sans Pro"/>
                <a:ea typeface="Source Sans Pro"/>
                <a:cs typeface="Arial"/>
              </a:rPr>
              <a:t>(complet)</a:t>
            </a:r>
            <a:endParaRPr lang="fr-FR" sz="1000" dirty="0"/>
          </a:p>
        </p:txBody>
      </p:sp>
      <p:graphicFrame>
        <p:nvGraphicFramePr>
          <p:cNvPr id="9" name="Objet 8">
            <a:extLst>
              <a:ext uri="{FF2B5EF4-FFF2-40B4-BE49-F238E27FC236}">
                <a16:creationId xmlns:a16="http://schemas.microsoft.com/office/drawing/2014/main" id="{712D4100-55F6-4009-B25F-9EDE54C3295D}"/>
              </a:ext>
            </a:extLst>
          </p:cNvPr>
          <p:cNvGraphicFramePr>
            <a:graphicFrameLocks noChangeAspect="1"/>
          </p:cNvGraphicFramePr>
          <p:nvPr>
            <p:extLst>
              <p:ext uri="{D42A27DB-BD31-4B8C-83A1-F6EECF244321}">
                <p14:modId xmlns:p14="http://schemas.microsoft.com/office/powerpoint/2010/main" val="3418243381"/>
              </p:ext>
            </p:extLst>
          </p:nvPr>
        </p:nvGraphicFramePr>
        <p:xfrm>
          <a:off x="1460434" y="3364437"/>
          <a:ext cx="831966" cy="701971"/>
        </p:xfrm>
        <a:graphic>
          <a:graphicData uri="http://schemas.openxmlformats.org/presentationml/2006/ole">
            <mc:AlternateContent xmlns:mc="http://schemas.openxmlformats.org/markup-compatibility/2006">
              <mc:Choice xmlns:v="urn:schemas-microsoft-com:vml" Requires="v">
                <p:oleObj spid="_x0000_s1030" name="Worksheet" showAsIcon="1" r:id="rId7" imgW="914400" imgH="771480" progId="Excel.Sheet.8">
                  <p:embed/>
                </p:oleObj>
              </mc:Choice>
              <mc:Fallback>
                <p:oleObj name="Worksheet" showAsIcon="1" r:id="rId7" imgW="914400" imgH="771480" progId="Excel.Sheet.8">
                  <p:embed/>
                  <p:pic>
                    <p:nvPicPr>
                      <p:cNvPr id="0" name=""/>
                      <p:cNvPicPr/>
                      <p:nvPr/>
                    </p:nvPicPr>
                    <p:blipFill>
                      <a:blip r:embed="rId8"/>
                      <a:stretch>
                        <a:fillRect/>
                      </a:stretch>
                    </p:blipFill>
                    <p:spPr>
                      <a:xfrm>
                        <a:off x="1460434" y="3364437"/>
                        <a:ext cx="831966" cy="701971"/>
                      </a:xfrm>
                      <a:prstGeom prst="rect">
                        <a:avLst/>
                      </a:prstGeom>
                    </p:spPr>
                  </p:pic>
                </p:oleObj>
              </mc:Fallback>
            </mc:AlternateContent>
          </a:graphicData>
        </a:graphic>
      </p:graphicFrame>
    </p:spTree>
    <p:extLst>
      <p:ext uri="{BB962C8B-B14F-4D97-AF65-F5344CB8AC3E}">
        <p14:creationId xmlns:p14="http://schemas.microsoft.com/office/powerpoint/2010/main" val="20473844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E8BC5A-4353-4C7F-89CF-37BE86F381C1}"/>
              </a:ext>
            </a:extLst>
          </p:cNvPr>
          <p:cNvSpPr>
            <a:spLocks noGrp="1"/>
          </p:cNvSpPr>
          <p:nvPr>
            <p:ph type="title"/>
          </p:nvPr>
        </p:nvSpPr>
        <p:spPr/>
        <p:txBody>
          <a:bodyPr/>
          <a:lstStyle/>
          <a:p>
            <a:r>
              <a:rPr lang="fr-FR" dirty="0"/>
              <a:t>Conception de test par import CSV</a:t>
            </a:r>
          </a:p>
        </p:txBody>
      </p:sp>
      <p:sp>
        <p:nvSpPr>
          <p:cNvPr id="3" name="Espace réservé du texte 2">
            <a:extLst>
              <a:ext uri="{FF2B5EF4-FFF2-40B4-BE49-F238E27FC236}">
                <a16:creationId xmlns:a16="http://schemas.microsoft.com/office/drawing/2014/main" id="{AACED34B-09C4-4581-97C6-3873D584474C}"/>
              </a:ext>
            </a:extLst>
          </p:cNvPr>
          <p:cNvSpPr>
            <a:spLocks noGrp="1"/>
          </p:cNvSpPr>
          <p:nvPr>
            <p:ph type="body" sz="quarter" idx="11"/>
          </p:nvPr>
        </p:nvSpPr>
        <p:spPr/>
        <p:txBody>
          <a:bodyPr/>
          <a:lstStyle/>
          <a:p>
            <a:r>
              <a:rPr lang="fr-FR" dirty="0"/>
              <a:t>Mode Création</a:t>
            </a:r>
          </a:p>
        </p:txBody>
      </p:sp>
      <p:sp>
        <p:nvSpPr>
          <p:cNvPr id="5" name="Espace réservé du numéro de diapositive 4">
            <a:extLst>
              <a:ext uri="{FF2B5EF4-FFF2-40B4-BE49-F238E27FC236}">
                <a16:creationId xmlns:a16="http://schemas.microsoft.com/office/drawing/2014/main" id="{8624065B-1714-455C-B11D-90E2D68B55E9}"/>
              </a:ext>
            </a:extLst>
          </p:cNvPr>
          <p:cNvSpPr>
            <a:spLocks noGrp="1"/>
          </p:cNvSpPr>
          <p:nvPr>
            <p:ph type="sldNum" sz="quarter" idx="4"/>
          </p:nvPr>
        </p:nvSpPr>
        <p:spPr/>
        <p:txBody>
          <a:bodyPr/>
          <a:lstStyle/>
          <a:p>
            <a:fld id="{AB4D0077-BF62-4615-B421-B126B085B149}" type="slidenum">
              <a:rPr lang="en-GB" smtClean="0"/>
              <a:pPr/>
              <a:t>29</a:t>
            </a:fld>
            <a:endParaRPr lang="en-GB" dirty="0"/>
          </a:p>
        </p:txBody>
      </p:sp>
      <p:sp>
        <p:nvSpPr>
          <p:cNvPr id="7" name="ZoneTexte 6">
            <a:extLst>
              <a:ext uri="{FF2B5EF4-FFF2-40B4-BE49-F238E27FC236}">
                <a16:creationId xmlns:a16="http://schemas.microsoft.com/office/drawing/2014/main" id="{B5FDE9A1-6EF4-4DBC-9829-8F1B30090C12}"/>
              </a:ext>
            </a:extLst>
          </p:cNvPr>
          <p:cNvSpPr txBox="1"/>
          <p:nvPr/>
        </p:nvSpPr>
        <p:spPr bwMode="auto">
          <a:xfrm>
            <a:off x="421190" y="916607"/>
            <a:ext cx="6969707" cy="244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fr-FR" sz="900" b="1" u="sng" dirty="0">
                <a:latin typeface="Source Sans Pro"/>
                <a:cs typeface="Arial"/>
              </a:rPr>
              <a:t>Principes</a:t>
            </a:r>
          </a:p>
          <a:p>
            <a:pPr marL="285750" indent="-285750">
              <a:buFontTx/>
              <a:buChar char="-"/>
            </a:pPr>
            <a:r>
              <a:rPr lang="fr-FR" sz="900" dirty="0">
                <a:solidFill>
                  <a:srgbClr val="FF0000"/>
                </a:solidFill>
                <a:latin typeface="Source Sans Pro"/>
                <a:cs typeface="Arial"/>
              </a:rPr>
              <a:t>IMPORTANT :  </a:t>
            </a:r>
            <a:r>
              <a:rPr lang="fr-FR" sz="900" dirty="0">
                <a:latin typeface="Source Sans Pro"/>
                <a:cs typeface="Arial"/>
              </a:rPr>
              <a:t>Le fichier de données doit contenir a minima les colonnes </a:t>
            </a:r>
          </a:p>
          <a:p>
            <a:pPr marL="633413" lvl="1" indent="-285750">
              <a:buFontTx/>
              <a:buChar char="-"/>
            </a:pPr>
            <a:r>
              <a:rPr lang="fr-FR" sz="900" dirty="0">
                <a:latin typeface="Source Sans Pro"/>
                <a:cs typeface="Arial"/>
              </a:rPr>
              <a:t>TCID</a:t>
            </a:r>
          </a:p>
          <a:p>
            <a:pPr marL="633413" lvl="1" indent="-285750">
              <a:buFontTx/>
              <a:buChar char="-"/>
            </a:pPr>
            <a:r>
              <a:rPr lang="fr-FR" sz="900" dirty="0">
                <a:latin typeface="Source Sans Pro"/>
                <a:cs typeface="Arial"/>
              </a:rPr>
              <a:t>Action, Données et Attendu</a:t>
            </a:r>
          </a:p>
          <a:p>
            <a:pPr marL="633413" lvl="1" indent="-285750">
              <a:buFontTx/>
              <a:buChar char="-"/>
            </a:pPr>
            <a:r>
              <a:rPr lang="fr-FR" sz="900" dirty="0">
                <a:latin typeface="Source Sans Pro"/>
                <a:cs typeface="Arial"/>
              </a:rPr>
              <a:t>Composant </a:t>
            </a:r>
          </a:p>
          <a:p>
            <a:pPr marL="633413" lvl="1" indent="-285750">
              <a:buFontTx/>
              <a:buChar char="-"/>
            </a:pPr>
            <a:r>
              <a:rPr lang="fr-FR" sz="900" dirty="0">
                <a:latin typeface="Source Sans Pro"/>
                <a:cs typeface="Arial"/>
              </a:rPr>
              <a:t>Tribu, Domaine et Squad</a:t>
            </a:r>
          </a:p>
          <a:p>
            <a:pPr marL="285750" indent="-285750">
              <a:buFontTx/>
              <a:buChar char="-"/>
            </a:pPr>
            <a:r>
              <a:rPr lang="fr-FR" sz="900" dirty="0">
                <a:latin typeface="Source Sans Pro"/>
                <a:cs typeface="Arial"/>
              </a:rPr>
              <a:t>Les autres champs sont optionnels (consulter la slide 33 pour le caractère obligatoire des colonnes).</a:t>
            </a:r>
          </a:p>
          <a:p>
            <a:pPr marL="285750" indent="-285750">
              <a:buFontTx/>
              <a:buChar char="-"/>
            </a:pPr>
            <a:endParaRPr lang="fr-FR" sz="900" b="1" dirty="0">
              <a:latin typeface="Source Sans Pro"/>
              <a:cs typeface="Arial"/>
            </a:endParaRPr>
          </a:p>
          <a:p>
            <a:r>
              <a:rPr lang="fr-FR" sz="900" b="1" u="sng" dirty="0">
                <a:latin typeface="Source Sans Pro"/>
                <a:cs typeface="Arial"/>
              </a:rPr>
              <a:t>Mode opératoire  </a:t>
            </a:r>
          </a:p>
          <a:p>
            <a:r>
              <a:rPr lang="fr-FR" sz="900" dirty="0">
                <a:solidFill>
                  <a:srgbClr val="FF0000"/>
                </a:solidFill>
                <a:latin typeface="Source Sans Pro"/>
                <a:cs typeface="Arial"/>
              </a:rPr>
              <a:t>Il est fortement recommandé de </a:t>
            </a:r>
          </a:p>
          <a:p>
            <a:pPr marL="633413" lvl="1" indent="-285750">
              <a:buFontTx/>
              <a:buChar char="-"/>
            </a:pPr>
            <a:r>
              <a:rPr lang="fr-FR" sz="900" dirty="0">
                <a:solidFill>
                  <a:srgbClr val="FF0000"/>
                </a:solidFill>
                <a:latin typeface="Source Sans Pro"/>
                <a:cs typeface="Arial"/>
              </a:rPr>
              <a:t>Faire un essai sur un sous-ensemble de tests. </a:t>
            </a:r>
          </a:p>
          <a:p>
            <a:pPr marL="633413" lvl="1" indent="-285750">
              <a:buFontTx/>
              <a:buChar char="-"/>
            </a:pPr>
            <a:r>
              <a:rPr lang="fr-FR" sz="900" dirty="0">
                <a:solidFill>
                  <a:srgbClr val="FF0000"/>
                </a:solidFill>
                <a:latin typeface="Source Sans Pro"/>
                <a:cs typeface="Arial"/>
              </a:rPr>
              <a:t>Utiliser des étiquettes pour identifier les cas de test importés</a:t>
            </a:r>
          </a:p>
          <a:p>
            <a:pPr marL="285750" indent="-285750">
              <a:buFontTx/>
              <a:buChar char="-"/>
            </a:pPr>
            <a:r>
              <a:rPr lang="fr-FR" sz="900" dirty="0">
                <a:latin typeface="Source Sans Pro"/>
                <a:cs typeface="Arial"/>
              </a:rPr>
              <a:t>Préparer le fichier de données</a:t>
            </a:r>
          </a:p>
          <a:p>
            <a:pPr marL="633413" lvl="1" indent="-285750">
              <a:buFontTx/>
              <a:buChar char="-"/>
            </a:pPr>
            <a:r>
              <a:rPr lang="fr-FR" sz="900" dirty="0">
                <a:latin typeface="Source Sans Pro"/>
                <a:cs typeface="Arial"/>
              </a:rPr>
              <a:t>Modifier le fichier de données modèle et renseigner les valeurs à importer</a:t>
            </a:r>
          </a:p>
          <a:p>
            <a:pPr marL="633413" lvl="1" indent="-285750">
              <a:buFontTx/>
              <a:buChar char="-"/>
            </a:pPr>
            <a:r>
              <a:rPr lang="fr-FR" sz="900" dirty="0">
                <a:latin typeface="Source Sans Pro"/>
                <a:cs typeface="Arial"/>
              </a:rPr>
              <a:t>Renseigner les valeurs Tribu, Domaine et Squad selon le mode opératoire des slides suivantes</a:t>
            </a:r>
          </a:p>
          <a:p>
            <a:pPr marL="633413" lvl="1" indent="-285750">
              <a:buFontTx/>
              <a:buChar char="-"/>
            </a:pPr>
            <a:r>
              <a:rPr lang="fr-FR" sz="900" dirty="0">
                <a:latin typeface="Source Sans Pro"/>
                <a:cs typeface="Arial"/>
              </a:rPr>
              <a:t>Contrôler les valeurs des données (</a:t>
            </a:r>
            <a:r>
              <a:rPr lang="fr-FR" sz="900" dirty="0" err="1">
                <a:latin typeface="Source Sans Pro"/>
                <a:cs typeface="Arial"/>
              </a:rPr>
              <a:t>cf</a:t>
            </a:r>
            <a:r>
              <a:rPr lang="fr-FR" sz="900" dirty="0">
                <a:latin typeface="Source Sans Pro"/>
                <a:cs typeface="Arial"/>
              </a:rPr>
              <a:t> checklist plus loin)</a:t>
            </a:r>
          </a:p>
          <a:p>
            <a:pPr marL="285750" indent="-285750">
              <a:buFontTx/>
              <a:buChar char="-"/>
            </a:pPr>
            <a:r>
              <a:rPr lang="fr-FR" sz="900" dirty="0">
                <a:latin typeface="Source Sans Pro"/>
                <a:cs typeface="Arial"/>
              </a:rPr>
              <a:t>Lancer l’import</a:t>
            </a:r>
          </a:p>
        </p:txBody>
      </p:sp>
      <p:sp>
        <p:nvSpPr>
          <p:cNvPr id="10" name="Rectangle : coins arrondis 9">
            <a:extLst>
              <a:ext uri="{FF2B5EF4-FFF2-40B4-BE49-F238E27FC236}">
                <a16:creationId xmlns:a16="http://schemas.microsoft.com/office/drawing/2014/main" id="{DC384BEE-7C53-4844-96DF-7B124FB6CFDE}"/>
              </a:ext>
            </a:extLst>
          </p:cNvPr>
          <p:cNvSpPr/>
          <p:nvPr/>
        </p:nvSpPr>
        <p:spPr>
          <a:xfrm>
            <a:off x="6036318" y="100287"/>
            <a:ext cx="1698879" cy="248956"/>
          </a:xfrm>
          <a:prstGeom prst="roundRect">
            <a:avLst/>
          </a:prstGeom>
          <a:solidFill>
            <a:srgbClr val="FFC000"/>
          </a:solidFill>
          <a:ln>
            <a:solidFill>
              <a:srgbClr val="027180"/>
            </a:solidFill>
          </a:ln>
        </p:spPr>
        <p:txBody>
          <a:bodyPr rtlCol="0" anchor="ctr"/>
          <a:lstStyle/>
          <a:p>
            <a:pPr algn="ctr" eaLnBrk="1" hangingPunct="1"/>
            <a:r>
              <a:rPr lang="fr-FR" sz="1000" dirty="0">
                <a:solidFill>
                  <a:srgbClr val="027180"/>
                </a:solidFill>
                <a:latin typeface="+mj-lt"/>
              </a:rPr>
              <a:t>Actualisé Xray 6 / avril 2022</a:t>
            </a:r>
          </a:p>
        </p:txBody>
      </p:sp>
    </p:spTree>
    <p:extLst>
      <p:ext uri="{BB962C8B-B14F-4D97-AF65-F5344CB8AC3E}">
        <p14:creationId xmlns:p14="http://schemas.microsoft.com/office/powerpoint/2010/main" val="1105782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7E6DB7-9A87-44A9-9989-A1C40B0C7504}"/>
              </a:ext>
            </a:extLst>
          </p:cNvPr>
          <p:cNvSpPr>
            <a:spLocks noGrp="1"/>
          </p:cNvSpPr>
          <p:nvPr>
            <p:ph type="title"/>
          </p:nvPr>
        </p:nvSpPr>
        <p:spPr>
          <a:xfrm>
            <a:off x="205040" y="153099"/>
            <a:ext cx="7344088" cy="288000"/>
          </a:xfrm>
        </p:spPr>
        <p:txBody>
          <a:bodyPr/>
          <a:lstStyle/>
          <a:p>
            <a:r>
              <a:rPr lang="fr-FR" b="1" dirty="0"/>
              <a:t>Sommaire                </a:t>
            </a:r>
            <a:endParaRPr lang="fr-FR" b="1" dirty="0">
              <a:solidFill>
                <a:srgbClr val="C00000"/>
              </a:solidFill>
            </a:endParaRPr>
          </a:p>
        </p:txBody>
      </p:sp>
      <p:sp>
        <p:nvSpPr>
          <p:cNvPr id="5" name="Espace réservé du numéro de diapositive 4">
            <a:extLst>
              <a:ext uri="{FF2B5EF4-FFF2-40B4-BE49-F238E27FC236}">
                <a16:creationId xmlns:a16="http://schemas.microsoft.com/office/drawing/2014/main" id="{514953CD-5D8B-4C53-9CC6-BE1CA6C2B07C}"/>
              </a:ext>
            </a:extLst>
          </p:cNvPr>
          <p:cNvSpPr>
            <a:spLocks noGrp="1"/>
          </p:cNvSpPr>
          <p:nvPr>
            <p:ph type="sldNum" sz="quarter" idx="4"/>
          </p:nvPr>
        </p:nvSpPr>
        <p:spPr/>
        <p:txBody>
          <a:bodyPr/>
          <a:lstStyle/>
          <a:p>
            <a:fld id="{AB4D0077-BF62-4615-B421-B126B085B149}" type="slidenum">
              <a:rPr lang="en-GB" smtClean="0"/>
              <a:pPr/>
              <a:t>3</a:t>
            </a:fld>
            <a:endParaRPr lang="en-GB" dirty="0"/>
          </a:p>
        </p:txBody>
      </p:sp>
      <p:sp>
        <p:nvSpPr>
          <p:cNvPr id="8" name="Espace réservé du numéro de diapositive 4">
            <a:extLst>
              <a:ext uri="{FF2B5EF4-FFF2-40B4-BE49-F238E27FC236}">
                <a16:creationId xmlns:a16="http://schemas.microsoft.com/office/drawing/2014/main" id="{701A1446-95E3-4A46-BFF4-627246059F2E}"/>
              </a:ext>
            </a:extLst>
          </p:cNvPr>
          <p:cNvSpPr txBox="1">
            <a:spLocks/>
          </p:cNvSpPr>
          <p:nvPr/>
        </p:nvSpPr>
        <p:spPr>
          <a:xfrm>
            <a:off x="7092929" y="4127268"/>
            <a:ext cx="215900" cy="144462"/>
          </a:xfrm>
          <a:prstGeom prst="rect">
            <a:avLst/>
          </a:prstGeom>
        </p:spPr>
        <p:txBody>
          <a:bodyPr vert="horz" wrap="square" lIns="0" tIns="0" rIns="0" bIns="0" numCol="1" anchor="b" anchorCtr="0" compatLnSpc="1">
            <a:prstTxWarp prst="textNoShape">
              <a:avLst/>
            </a:prstTxWarp>
          </a:bodyPr>
          <a:lstStyle>
            <a:defPPr>
              <a:defRPr lang="fr-FR"/>
            </a:defPPr>
            <a:lvl1pPr algn="l" defTabSz="696913" rtl="0" eaLnBrk="0" fontAlgn="base" hangingPunct="0">
              <a:spcBef>
                <a:spcPct val="0"/>
              </a:spcBef>
              <a:spcAft>
                <a:spcPct val="0"/>
              </a:spcAft>
              <a:defRPr sz="800" kern="1200">
                <a:solidFill>
                  <a:srgbClr val="000000"/>
                </a:solidFill>
                <a:latin typeface="+mj-lt"/>
                <a:ea typeface="+mn-ea"/>
                <a:cs typeface="Arial" charset="0"/>
              </a:defRPr>
            </a:lvl1pPr>
            <a:lvl2pPr marL="347663" indent="109538" algn="l" defTabSz="696913" rtl="0" eaLnBrk="0" fontAlgn="base" hangingPunct="0">
              <a:spcBef>
                <a:spcPct val="0"/>
              </a:spcBef>
              <a:spcAft>
                <a:spcPct val="0"/>
              </a:spcAft>
              <a:defRPr sz="1400" kern="1200">
                <a:solidFill>
                  <a:schemeClr val="tx1"/>
                </a:solidFill>
                <a:latin typeface="Calibri" pitchFamily="34" charset="0"/>
                <a:ea typeface="+mn-ea"/>
                <a:cs typeface="Arial" charset="0"/>
              </a:defRPr>
            </a:lvl2pPr>
            <a:lvl3pPr marL="696913" indent="217488" algn="l" defTabSz="696913" rtl="0" eaLnBrk="0" fontAlgn="base" hangingPunct="0">
              <a:spcBef>
                <a:spcPct val="0"/>
              </a:spcBef>
              <a:spcAft>
                <a:spcPct val="0"/>
              </a:spcAft>
              <a:defRPr sz="1400" kern="1200">
                <a:solidFill>
                  <a:schemeClr val="tx1"/>
                </a:solidFill>
                <a:latin typeface="Calibri" pitchFamily="34" charset="0"/>
                <a:ea typeface="+mn-ea"/>
                <a:cs typeface="Arial" charset="0"/>
              </a:defRPr>
            </a:lvl3pPr>
            <a:lvl4pPr marL="1044575" indent="327025" algn="l" defTabSz="696913" rtl="0" eaLnBrk="0" fontAlgn="base" hangingPunct="0">
              <a:spcBef>
                <a:spcPct val="0"/>
              </a:spcBef>
              <a:spcAft>
                <a:spcPct val="0"/>
              </a:spcAft>
              <a:defRPr sz="1400" kern="1200">
                <a:solidFill>
                  <a:schemeClr val="tx1"/>
                </a:solidFill>
                <a:latin typeface="Calibri" pitchFamily="34" charset="0"/>
                <a:ea typeface="+mn-ea"/>
                <a:cs typeface="Arial" charset="0"/>
              </a:defRPr>
            </a:lvl4pPr>
            <a:lvl5pPr marL="1393825" indent="434975" algn="l" defTabSz="696913" rtl="0" eaLnBrk="0" fontAlgn="base" hangingPunct="0">
              <a:spcBef>
                <a:spcPct val="0"/>
              </a:spcBef>
              <a:spcAft>
                <a:spcPct val="0"/>
              </a:spcAft>
              <a:defRPr sz="1400" kern="1200">
                <a:solidFill>
                  <a:schemeClr val="tx1"/>
                </a:solidFill>
                <a:latin typeface="Calibri" pitchFamily="34" charset="0"/>
                <a:ea typeface="+mn-ea"/>
                <a:cs typeface="Arial" charset="0"/>
              </a:defRPr>
            </a:lvl5pPr>
            <a:lvl6pPr marL="2286000" algn="l" defTabSz="914400" rtl="0" eaLnBrk="1" latinLnBrk="0" hangingPunct="1">
              <a:defRPr sz="1400" kern="1200">
                <a:solidFill>
                  <a:schemeClr val="tx1"/>
                </a:solidFill>
                <a:latin typeface="Calibri" pitchFamily="34" charset="0"/>
                <a:ea typeface="+mn-ea"/>
                <a:cs typeface="Arial" charset="0"/>
              </a:defRPr>
            </a:lvl6pPr>
            <a:lvl7pPr marL="2743200" algn="l" defTabSz="914400" rtl="0" eaLnBrk="1" latinLnBrk="0" hangingPunct="1">
              <a:defRPr sz="1400" kern="1200">
                <a:solidFill>
                  <a:schemeClr val="tx1"/>
                </a:solidFill>
                <a:latin typeface="Calibri" pitchFamily="34" charset="0"/>
                <a:ea typeface="+mn-ea"/>
                <a:cs typeface="Arial" charset="0"/>
              </a:defRPr>
            </a:lvl7pPr>
            <a:lvl8pPr marL="3200400" algn="l" defTabSz="914400" rtl="0" eaLnBrk="1" latinLnBrk="0" hangingPunct="1">
              <a:defRPr sz="1400" kern="1200">
                <a:solidFill>
                  <a:schemeClr val="tx1"/>
                </a:solidFill>
                <a:latin typeface="Calibri" pitchFamily="34" charset="0"/>
                <a:ea typeface="+mn-ea"/>
                <a:cs typeface="Arial" charset="0"/>
              </a:defRPr>
            </a:lvl8pPr>
            <a:lvl9pPr marL="3657600" algn="l" defTabSz="914400" rtl="0" eaLnBrk="1" latinLnBrk="0" hangingPunct="1">
              <a:defRPr sz="1400" kern="1200">
                <a:solidFill>
                  <a:schemeClr val="tx1"/>
                </a:solidFill>
                <a:latin typeface="Calibri" pitchFamily="34" charset="0"/>
                <a:ea typeface="+mn-ea"/>
                <a:cs typeface="Arial" charset="0"/>
              </a:defRPr>
            </a:lvl9pPr>
          </a:lstStyle>
          <a:p>
            <a:fld id="{AB4D0077-BF62-4615-B421-B126B085B149}" type="slidenum">
              <a:rPr lang="en-GB" smtClean="0"/>
              <a:pPr/>
              <a:t>3</a:t>
            </a:fld>
            <a:endParaRPr lang="en-GB" dirty="0"/>
          </a:p>
        </p:txBody>
      </p:sp>
      <p:sp>
        <p:nvSpPr>
          <p:cNvPr id="11" name="Rectangle 10">
            <a:extLst>
              <a:ext uri="{FF2B5EF4-FFF2-40B4-BE49-F238E27FC236}">
                <a16:creationId xmlns:a16="http://schemas.microsoft.com/office/drawing/2014/main" id="{48E71F06-BC64-4A89-A61A-DCF0A542B09C}"/>
              </a:ext>
            </a:extLst>
          </p:cNvPr>
          <p:cNvSpPr/>
          <p:nvPr/>
        </p:nvSpPr>
        <p:spPr>
          <a:xfrm>
            <a:off x="4163269" y="818666"/>
            <a:ext cx="1909007" cy="3055398"/>
          </a:xfrm>
          <a:prstGeom prst="rect">
            <a:avLst/>
          </a:prstGeom>
          <a:solidFill>
            <a:schemeClr val="accent5">
              <a:lumMod val="20000"/>
              <a:lumOff val="80000"/>
            </a:schemeClr>
          </a:solidFill>
          <a:ln w="31750"/>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br>
              <a:rPr lang="fr-FR" sz="1000" b="1" i="1" dirty="0">
                <a:solidFill>
                  <a:schemeClr val="accent1"/>
                </a:solidFill>
              </a:rPr>
            </a:br>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p:txBody>
      </p:sp>
      <p:sp>
        <p:nvSpPr>
          <p:cNvPr id="12" name="Rectangle 11">
            <a:extLst>
              <a:ext uri="{FF2B5EF4-FFF2-40B4-BE49-F238E27FC236}">
                <a16:creationId xmlns:a16="http://schemas.microsoft.com/office/drawing/2014/main" id="{3BA32825-CA40-4879-9392-1271A9D39BC5}"/>
              </a:ext>
            </a:extLst>
          </p:cNvPr>
          <p:cNvSpPr/>
          <p:nvPr/>
        </p:nvSpPr>
        <p:spPr>
          <a:xfrm>
            <a:off x="205040" y="827177"/>
            <a:ext cx="2454988" cy="3032383"/>
          </a:xfrm>
          <a:prstGeom prst="rect">
            <a:avLst/>
          </a:prstGeom>
          <a:solidFill>
            <a:schemeClr val="accent5">
              <a:lumMod val="20000"/>
              <a:lumOff val="80000"/>
            </a:schemeClr>
          </a:solidFill>
          <a:ln w="31750"/>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p:txBody>
      </p:sp>
      <p:sp>
        <p:nvSpPr>
          <p:cNvPr id="13" name="Rectangle 12">
            <a:extLst>
              <a:ext uri="{FF2B5EF4-FFF2-40B4-BE49-F238E27FC236}">
                <a16:creationId xmlns:a16="http://schemas.microsoft.com/office/drawing/2014/main" id="{5C144555-FF9B-436B-856E-10D78681BDD9}"/>
              </a:ext>
            </a:extLst>
          </p:cNvPr>
          <p:cNvSpPr/>
          <p:nvPr/>
        </p:nvSpPr>
        <p:spPr>
          <a:xfrm>
            <a:off x="2861708" y="2398306"/>
            <a:ext cx="1149731" cy="1475758"/>
          </a:xfrm>
          <a:prstGeom prst="rect">
            <a:avLst/>
          </a:prstGeom>
          <a:solidFill>
            <a:schemeClr val="accent5">
              <a:lumMod val="20000"/>
              <a:lumOff val="80000"/>
            </a:schemeClr>
          </a:solidFill>
          <a:ln w="31750"/>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p:txBody>
      </p:sp>
      <p:sp>
        <p:nvSpPr>
          <p:cNvPr id="14" name="Rectangle 13">
            <a:extLst>
              <a:ext uri="{FF2B5EF4-FFF2-40B4-BE49-F238E27FC236}">
                <a16:creationId xmlns:a16="http://schemas.microsoft.com/office/drawing/2014/main" id="{95876DF8-9C47-49AD-9BE1-A4675B5965F4}"/>
              </a:ext>
            </a:extLst>
          </p:cNvPr>
          <p:cNvSpPr/>
          <p:nvPr/>
        </p:nvSpPr>
        <p:spPr>
          <a:xfrm>
            <a:off x="5216077" y="1167538"/>
            <a:ext cx="788281" cy="757210"/>
          </a:xfrm>
          <a:prstGeom prst="rect">
            <a:avLst/>
          </a:prstGeom>
          <a:solidFill>
            <a:schemeClr val="bg1">
              <a:lumMod val="95000"/>
            </a:schemeClr>
          </a:solidFill>
          <a:ln w="190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pPr algn="ctr"/>
            <a:r>
              <a:rPr lang="fr-FR" sz="900" b="1" dirty="0">
                <a:solidFill>
                  <a:srgbClr val="00008F"/>
                </a:solidFill>
                <a:hlinkClick r:id="rId2" action="ppaction://hlinksldjump">
                  <a:extLst>
                    <a:ext uri="{A12FA001-AC4F-418D-AE19-62706E023703}">
                      <ahyp:hlinkClr xmlns:ahyp="http://schemas.microsoft.com/office/drawing/2018/hyperlinkcolor" val="tx"/>
                    </a:ext>
                  </a:extLst>
                </a:hlinkClick>
              </a:rPr>
              <a:t>Mise en place des filtres</a:t>
            </a:r>
            <a:endParaRPr lang="fr-FR" sz="900" b="1" dirty="0">
              <a:solidFill>
                <a:srgbClr val="00008F"/>
              </a:solidFill>
            </a:endParaRPr>
          </a:p>
        </p:txBody>
      </p:sp>
      <p:sp>
        <p:nvSpPr>
          <p:cNvPr id="16" name="Rectangle 15">
            <a:extLst>
              <a:ext uri="{FF2B5EF4-FFF2-40B4-BE49-F238E27FC236}">
                <a16:creationId xmlns:a16="http://schemas.microsoft.com/office/drawing/2014/main" id="{F624E13E-605A-4139-AE2A-D02DAC4B985A}"/>
              </a:ext>
            </a:extLst>
          </p:cNvPr>
          <p:cNvSpPr/>
          <p:nvPr/>
        </p:nvSpPr>
        <p:spPr>
          <a:xfrm>
            <a:off x="1478268" y="1532652"/>
            <a:ext cx="1030059" cy="707539"/>
          </a:xfrm>
          <a:prstGeom prst="rect">
            <a:avLst/>
          </a:prstGeom>
          <a:solidFill>
            <a:srgbClr val="FFC000"/>
          </a:solidFill>
          <a:ln w="190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pPr algn="ctr"/>
            <a:r>
              <a:rPr lang="fr-FR" sz="900" b="1" dirty="0">
                <a:solidFill>
                  <a:srgbClr val="00008F"/>
                </a:solidFill>
                <a:hlinkClick r:id="rId3" action="ppaction://hlinksldjump">
                  <a:extLst>
                    <a:ext uri="{A12FA001-AC4F-418D-AE19-62706E023703}">
                      <ahyp:hlinkClr xmlns:ahyp="http://schemas.microsoft.com/office/drawing/2018/hyperlinkcolor" val="tx"/>
                    </a:ext>
                  </a:extLst>
                </a:hlinkClick>
              </a:rPr>
              <a:t>Création de la bibliothèque de tests</a:t>
            </a:r>
            <a:r>
              <a:rPr lang="fr-FR" sz="900" b="1" dirty="0">
                <a:solidFill>
                  <a:srgbClr val="00008F"/>
                </a:solidFill>
              </a:rPr>
              <a:t> </a:t>
            </a:r>
          </a:p>
        </p:txBody>
      </p:sp>
      <p:sp>
        <p:nvSpPr>
          <p:cNvPr id="17" name="Rectangle 16">
            <a:extLst>
              <a:ext uri="{FF2B5EF4-FFF2-40B4-BE49-F238E27FC236}">
                <a16:creationId xmlns:a16="http://schemas.microsoft.com/office/drawing/2014/main" id="{98D23EBD-737D-40D5-9EEB-AF2E4E7F8380}"/>
              </a:ext>
            </a:extLst>
          </p:cNvPr>
          <p:cNvSpPr/>
          <p:nvPr/>
        </p:nvSpPr>
        <p:spPr>
          <a:xfrm>
            <a:off x="4267809" y="2144401"/>
            <a:ext cx="825708" cy="770887"/>
          </a:xfrm>
          <a:prstGeom prst="rect">
            <a:avLst/>
          </a:prstGeom>
          <a:solidFill>
            <a:schemeClr val="bg1">
              <a:lumMod val="95000"/>
            </a:schemeClr>
          </a:solidFill>
          <a:ln w="190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pPr algn="ctr"/>
            <a:r>
              <a:rPr lang="fr-FR" sz="900" b="1" dirty="0">
                <a:solidFill>
                  <a:srgbClr val="00008F"/>
                </a:solidFill>
                <a:hlinkClick r:id="rId4" action="ppaction://hlinksldjump">
                  <a:extLst>
                    <a:ext uri="{A12FA001-AC4F-418D-AE19-62706E023703}">
                      <ahyp:hlinkClr xmlns:ahyp="http://schemas.microsoft.com/office/drawing/2018/hyperlinkcolor" val="tx"/>
                    </a:ext>
                  </a:extLst>
                </a:hlinkClick>
              </a:rPr>
              <a:t>Rapports XRay</a:t>
            </a:r>
            <a:endParaRPr lang="fr-FR" sz="900" b="1" dirty="0">
              <a:solidFill>
                <a:srgbClr val="00008F"/>
              </a:solidFill>
            </a:endParaRPr>
          </a:p>
        </p:txBody>
      </p:sp>
      <p:sp>
        <p:nvSpPr>
          <p:cNvPr id="21" name="Rectangle 20">
            <a:extLst>
              <a:ext uri="{FF2B5EF4-FFF2-40B4-BE49-F238E27FC236}">
                <a16:creationId xmlns:a16="http://schemas.microsoft.com/office/drawing/2014/main" id="{B4BB3DA5-FB62-4AD2-BE32-A289B9FEE82B}"/>
              </a:ext>
            </a:extLst>
          </p:cNvPr>
          <p:cNvSpPr/>
          <p:nvPr/>
        </p:nvSpPr>
        <p:spPr>
          <a:xfrm>
            <a:off x="336056" y="2348989"/>
            <a:ext cx="1015027" cy="672397"/>
          </a:xfrm>
          <a:prstGeom prst="rect">
            <a:avLst/>
          </a:prstGeom>
          <a:solidFill>
            <a:srgbClr val="FFC000"/>
          </a:solidFill>
          <a:ln w="190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pPr algn="ctr"/>
            <a:r>
              <a:rPr lang="fr-FR" sz="900" b="1" dirty="0">
                <a:solidFill>
                  <a:srgbClr val="00008F"/>
                </a:solidFill>
                <a:hlinkClick r:id="rId5" action="ppaction://hlinksldjump">
                  <a:extLst>
                    <a:ext uri="{A12FA001-AC4F-418D-AE19-62706E023703}">
                      <ahyp:hlinkClr xmlns:ahyp="http://schemas.microsoft.com/office/drawing/2018/hyperlinkcolor" val="tx"/>
                    </a:ext>
                  </a:extLst>
                </a:hlinkClick>
              </a:rPr>
              <a:t>Conception </a:t>
            </a:r>
            <a:br>
              <a:rPr lang="fr-FR" sz="900" b="1" dirty="0">
                <a:solidFill>
                  <a:srgbClr val="00008F"/>
                </a:solidFill>
                <a:hlinkClick r:id="rId5" action="ppaction://hlinksldjump">
                  <a:extLst>
                    <a:ext uri="{A12FA001-AC4F-418D-AE19-62706E023703}">
                      <ahyp:hlinkClr xmlns:ahyp="http://schemas.microsoft.com/office/drawing/2018/hyperlinkcolor" val="tx"/>
                    </a:ext>
                  </a:extLst>
                </a:hlinkClick>
              </a:rPr>
            </a:br>
            <a:r>
              <a:rPr lang="fr-FR" sz="900" b="1" dirty="0">
                <a:solidFill>
                  <a:srgbClr val="00008F"/>
                </a:solidFill>
                <a:hlinkClick r:id="rId5" action="ppaction://hlinksldjump">
                  <a:extLst>
                    <a:ext uri="{A12FA001-AC4F-418D-AE19-62706E023703}">
                      <ahyp:hlinkClr xmlns:ahyp="http://schemas.microsoft.com/office/drawing/2018/hyperlinkcolor" val="tx"/>
                    </a:ext>
                  </a:extLst>
                </a:hlinkClick>
              </a:rPr>
              <a:t>par saisie</a:t>
            </a:r>
            <a:endParaRPr lang="fr-FR" sz="900" b="1" dirty="0">
              <a:solidFill>
                <a:srgbClr val="00008F"/>
              </a:solidFill>
            </a:endParaRPr>
          </a:p>
        </p:txBody>
      </p:sp>
      <p:sp>
        <p:nvSpPr>
          <p:cNvPr id="31" name="Rectangle 30">
            <a:extLst>
              <a:ext uri="{FF2B5EF4-FFF2-40B4-BE49-F238E27FC236}">
                <a16:creationId xmlns:a16="http://schemas.microsoft.com/office/drawing/2014/main" id="{0DB6B655-C2A3-4ECE-AA7E-20EA12EE1CB8}"/>
              </a:ext>
            </a:extLst>
          </p:cNvPr>
          <p:cNvSpPr/>
          <p:nvPr/>
        </p:nvSpPr>
        <p:spPr>
          <a:xfrm>
            <a:off x="2898586" y="3053934"/>
            <a:ext cx="1042102" cy="735701"/>
          </a:xfrm>
          <a:prstGeom prst="rect">
            <a:avLst/>
          </a:prstGeom>
          <a:solidFill>
            <a:schemeClr val="bg1">
              <a:lumMod val="95000"/>
            </a:schemeClr>
          </a:solidFill>
          <a:ln w="190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pPr algn="ctr"/>
            <a:r>
              <a:rPr lang="fr-FR" sz="900" b="1" dirty="0">
                <a:solidFill>
                  <a:srgbClr val="00008F"/>
                </a:solidFill>
                <a:hlinkClick r:id="rId6" action="ppaction://hlinksldjump">
                  <a:extLst>
                    <a:ext uri="{A12FA001-AC4F-418D-AE19-62706E023703}">
                      <ahyp:hlinkClr xmlns:ahyp="http://schemas.microsoft.com/office/drawing/2018/hyperlinkcolor" val="tx"/>
                    </a:ext>
                  </a:extLst>
                </a:hlinkClick>
              </a:rPr>
              <a:t>Création des anomalies</a:t>
            </a:r>
            <a:endParaRPr lang="fr-FR" sz="900" b="1" dirty="0">
              <a:solidFill>
                <a:srgbClr val="00008F"/>
              </a:solidFill>
            </a:endParaRPr>
          </a:p>
        </p:txBody>
      </p:sp>
      <p:sp>
        <p:nvSpPr>
          <p:cNvPr id="44" name="Rectangle 43">
            <a:extLst>
              <a:ext uri="{FF2B5EF4-FFF2-40B4-BE49-F238E27FC236}">
                <a16:creationId xmlns:a16="http://schemas.microsoft.com/office/drawing/2014/main" id="{97219DB8-22B6-40CC-9E9F-925D66659F05}"/>
              </a:ext>
            </a:extLst>
          </p:cNvPr>
          <p:cNvSpPr/>
          <p:nvPr/>
        </p:nvSpPr>
        <p:spPr>
          <a:xfrm>
            <a:off x="322809" y="1534930"/>
            <a:ext cx="1030059" cy="707539"/>
          </a:xfrm>
          <a:prstGeom prst="rect">
            <a:avLst/>
          </a:prstGeom>
          <a:solidFill>
            <a:schemeClr val="bg1">
              <a:lumMod val="95000"/>
            </a:schemeClr>
          </a:solidFill>
          <a:ln w="190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pPr algn="ctr"/>
            <a:r>
              <a:rPr lang="fr-FR" sz="900" b="1" dirty="0">
                <a:solidFill>
                  <a:srgbClr val="00008F"/>
                </a:solidFill>
                <a:hlinkClick r:id="rId7" action="ppaction://hlinksldjump">
                  <a:extLst>
                    <a:ext uri="{A12FA001-AC4F-418D-AE19-62706E023703}">
                      <ahyp:hlinkClr xmlns:ahyp="http://schemas.microsoft.com/office/drawing/2018/hyperlinkcolor" val="tx"/>
                    </a:ext>
                  </a:extLst>
                </a:hlinkClick>
              </a:rPr>
              <a:t>Règles de nommage</a:t>
            </a:r>
            <a:endParaRPr lang="fr-FR" sz="900" b="1" dirty="0">
              <a:solidFill>
                <a:srgbClr val="00008F"/>
              </a:solidFill>
            </a:endParaRPr>
          </a:p>
        </p:txBody>
      </p:sp>
      <p:sp>
        <p:nvSpPr>
          <p:cNvPr id="59" name="Rectangle 58">
            <a:extLst>
              <a:ext uri="{FF2B5EF4-FFF2-40B4-BE49-F238E27FC236}">
                <a16:creationId xmlns:a16="http://schemas.microsoft.com/office/drawing/2014/main" id="{7E7D4977-939E-4B99-9FD4-2CF5872D463E}"/>
              </a:ext>
            </a:extLst>
          </p:cNvPr>
          <p:cNvSpPr/>
          <p:nvPr/>
        </p:nvSpPr>
        <p:spPr>
          <a:xfrm>
            <a:off x="1481099" y="2371126"/>
            <a:ext cx="1015027" cy="657365"/>
          </a:xfrm>
          <a:prstGeom prst="rect">
            <a:avLst/>
          </a:prstGeom>
          <a:solidFill>
            <a:srgbClr val="FFC000"/>
          </a:solidFill>
          <a:ln w="190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pPr algn="ctr"/>
            <a:r>
              <a:rPr lang="fr-FR" sz="900" b="1" dirty="0">
                <a:solidFill>
                  <a:srgbClr val="00008F"/>
                </a:solidFill>
                <a:hlinkClick r:id="rId8" action="ppaction://hlinksldjump">
                  <a:extLst>
                    <a:ext uri="{A12FA001-AC4F-418D-AE19-62706E023703}">
                      <ahyp:hlinkClr xmlns:ahyp="http://schemas.microsoft.com/office/drawing/2018/hyperlinkcolor" val="tx"/>
                    </a:ext>
                  </a:extLst>
                </a:hlinkClick>
              </a:rPr>
              <a:t>Conception par import CSV</a:t>
            </a:r>
            <a:endParaRPr lang="fr-FR" sz="900" b="1" dirty="0">
              <a:solidFill>
                <a:srgbClr val="00008F"/>
              </a:solidFill>
              <a:hlinkClick r:id="" action="ppaction://noaction">
                <a:extLst>
                  <a:ext uri="{A12FA001-AC4F-418D-AE19-62706E023703}">
                    <ahyp:hlinkClr xmlns:ahyp="http://schemas.microsoft.com/office/drawing/2018/hyperlinkcolor" val="tx"/>
                  </a:ext>
                </a:extLst>
              </a:hlinkClick>
            </a:endParaRPr>
          </a:p>
        </p:txBody>
      </p:sp>
      <p:sp>
        <p:nvSpPr>
          <p:cNvPr id="18" name="Rectangle 17">
            <a:extLst>
              <a:ext uri="{FF2B5EF4-FFF2-40B4-BE49-F238E27FC236}">
                <a16:creationId xmlns:a16="http://schemas.microsoft.com/office/drawing/2014/main" id="{BECE8DF4-69E5-4195-8A52-62D6FB72DC1E}"/>
              </a:ext>
            </a:extLst>
          </p:cNvPr>
          <p:cNvSpPr/>
          <p:nvPr/>
        </p:nvSpPr>
        <p:spPr>
          <a:xfrm>
            <a:off x="5153329" y="2153813"/>
            <a:ext cx="818854" cy="770887"/>
          </a:xfrm>
          <a:prstGeom prst="rect">
            <a:avLst/>
          </a:prstGeom>
          <a:solidFill>
            <a:schemeClr val="bg1">
              <a:lumMod val="95000"/>
            </a:schemeClr>
          </a:solidFill>
          <a:ln w="190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pPr algn="ctr"/>
            <a:r>
              <a:rPr lang="fr-FR" sz="900" b="1" dirty="0">
                <a:solidFill>
                  <a:srgbClr val="00008F"/>
                </a:solidFill>
                <a:hlinkClick r:id="rId9" action="ppaction://hlinksldjump">
                  <a:extLst>
                    <a:ext uri="{A12FA001-AC4F-418D-AE19-62706E023703}">
                      <ahyp:hlinkClr xmlns:ahyp="http://schemas.microsoft.com/office/drawing/2018/hyperlinkcolor" val="tx"/>
                    </a:ext>
                  </a:extLst>
                </a:hlinkClick>
              </a:rPr>
              <a:t>Tableaux de Bord</a:t>
            </a:r>
            <a:endParaRPr lang="fr-FR" sz="900" b="1" dirty="0">
              <a:solidFill>
                <a:srgbClr val="00008F"/>
              </a:solidFill>
            </a:endParaRPr>
          </a:p>
        </p:txBody>
      </p:sp>
      <p:sp>
        <p:nvSpPr>
          <p:cNvPr id="19" name="Rectangle 18">
            <a:extLst>
              <a:ext uri="{FF2B5EF4-FFF2-40B4-BE49-F238E27FC236}">
                <a16:creationId xmlns:a16="http://schemas.microsoft.com/office/drawing/2014/main" id="{00EFC6AC-14C4-478B-A7CF-E0FCB75B0D58}"/>
              </a:ext>
            </a:extLst>
          </p:cNvPr>
          <p:cNvSpPr/>
          <p:nvPr/>
        </p:nvSpPr>
        <p:spPr>
          <a:xfrm>
            <a:off x="6187467" y="818431"/>
            <a:ext cx="1436254" cy="3055398"/>
          </a:xfrm>
          <a:prstGeom prst="rect">
            <a:avLst/>
          </a:prstGeom>
          <a:solidFill>
            <a:schemeClr val="accent5">
              <a:lumMod val="20000"/>
              <a:lumOff val="80000"/>
            </a:schemeClr>
          </a:solidFill>
          <a:ln w="31750"/>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br>
              <a:rPr lang="fr-FR" sz="1000" b="1" i="1" dirty="0">
                <a:solidFill>
                  <a:schemeClr val="accent1"/>
                </a:solidFill>
              </a:rPr>
            </a:br>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p:txBody>
      </p:sp>
      <p:sp>
        <p:nvSpPr>
          <p:cNvPr id="23" name="Rectangle 22">
            <a:extLst>
              <a:ext uri="{FF2B5EF4-FFF2-40B4-BE49-F238E27FC236}">
                <a16:creationId xmlns:a16="http://schemas.microsoft.com/office/drawing/2014/main" id="{A780DB62-02ED-4C89-9309-B60CFAD87471}"/>
              </a:ext>
            </a:extLst>
          </p:cNvPr>
          <p:cNvSpPr/>
          <p:nvPr/>
        </p:nvSpPr>
        <p:spPr>
          <a:xfrm>
            <a:off x="2861709" y="824516"/>
            <a:ext cx="1149731" cy="1429065"/>
          </a:xfrm>
          <a:prstGeom prst="rect">
            <a:avLst/>
          </a:prstGeom>
          <a:solidFill>
            <a:schemeClr val="accent5">
              <a:lumMod val="20000"/>
              <a:lumOff val="80000"/>
            </a:schemeClr>
          </a:solidFill>
          <a:ln w="31750"/>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a:p>
            <a:endParaRPr lang="fr-FR" sz="1000" b="1" i="1" dirty="0">
              <a:solidFill>
                <a:schemeClr val="accent1"/>
              </a:solidFill>
            </a:endParaRPr>
          </a:p>
        </p:txBody>
      </p:sp>
      <p:sp>
        <p:nvSpPr>
          <p:cNvPr id="7" name="Triangle rectangle 6">
            <a:extLst>
              <a:ext uri="{FF2B5EF4-FFF2-40B4-BE49-F238E27FC236}">
                <a16:creationId xmlns:a16="http://schemas.microsoft.com/office/drawing/2014/main" id="{A600A4D1-5170-400C-881F-226026E64827}"/>
              </a:ext>
            </a:extLst>
          </p:cNvPr>
          <p:cNvSpPr/>
          <p:nvPr/>
        </p:nvSpPr>
        <p:spPr>
          <a:xfrm flipV="1">
            <a:off x="229704" y="822420"/>
            <a:ext cx="2454988" cy="657366"/>
          </a:xfrm>
          <a:prstGeom prst="rtTriangle">
            <a:avLst/>
          </a:prstGeom>
          <a:solidFill>
            <a:schemeClr val="accent5">
              <a:lumMod val="20000"/>
              <a:lumOff val="80000"/>
            </a:schemeClr>
          </a:solidFill>
          <a:ln w="12700">
            <a:solidFill>
              <a:srgbClr val="027180"/>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hangingPunct="1"/>
            <a:endParaRPr lang="fr-FR" sz="1600" dirty="0">
              <a:solidFill>
                <a:srgbClr val="027180"/>
              </a:solidFill>
              <a:latin typeface="+mj-lt"/>
            </a:endParaRPr>
          </a:p>
        </p:txBody>
      </p:sp>
      <p:sp>
        <p:nvSpPr>
          <p:cNvPr id="25" name="ZoneTexte 24">
            <a:extLst>
              <a:ext uri="{FF2B5EF4-FFF2-40B4-BE49-F238E27FC236}">
                <a16:creationId xmlns:a16="http://schemas.microsoft.com/office/drawing/2014/main" id="{CC96957F-307F-4E22-BCF4-0640D3A907ED}"/>
              </a:ext>
            </a:extLst>
          </p:cNvPr>
          <p:cNvSpPr txBox="1"/>
          <p:nvPr/>
        </p:nvSpPr>
        <p:spPr bwMode="auto">
          <a:xfrm rot="20742127" flipH="1">
            <a:off x="281918" y="859816"/>
            <a:ext cx="171060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r>
              <a:rPr lang="fr-FR" sz="1000" b="1" i="1" dirty="0">
                <a:solidFill>
                  <a:schemeClr val="accent1"/>
                </a:solidFill>
                <a:latin typeface="+mn-lt"/>
                <a:cs typeface="+mn-cs"/>
              </a:rPr>
              <a:t>Conception et </a:t>
            </a:r>
          </a:p>
          <a:p>
            <a:r>
              <a:rPr lang="fr-FR" sz="1000" b="1" i="1" dirty="0">
                <a:solidFill>
                  <a:schemeClr val="accent1"/>
                </a:solidFill>
                <a:latin typeface="+mn-lt"/>
                <a:cs typeface="+mn-cs"/>
              </a:rPr>
              <a:t>Organisation des cas de test</a:t>
            </a:r>
          </a:p>
        </p:txBody>
      </p:sp>
      <p:sp>
        <p:nvSpPr>
          <p:cNvPr id="26" name="Triangle rectangle 25">
            <a:extLst>
              <a:ext uri="{FF2B5EF4-FFF2-40B4-BE49-F238E27FC236}">
                <a16:creationId xmlns:a16="http://schemas.microsoft.com/office/drawing/2014/main" id="{20DEF306-4B34-4B62-8D7A-4FFB6F4E7806}"/>
              </a:ext>
            </a:extLst>
          </p:cNvPr>
          <p:cNvSpPr/>
          <p:nvPr/>
        </p:nvSpPr>
        <p:spPr>
          <a:xfrm flipV="1">
            <a:off x="2878578" y="822420"/>
            <a:ext cx="1149731" cy="657366"/>
          </a:xfrm>
          <a:prstGeom prst="rtTriangle">
            <a:avLst/>
          </a:prstGeom>
          <a:solidFill>
            <a:schemeClr val="accent5">
              <a:lumMod val="20000"/>
              <a:lumOff val="80000"/>
            </a:schemeClr>
          </a:solidFill>
          <a:ln w="12700">
            <a:solidFill>
              <a:srgbClr val="027180"/>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hangingPunct="1"/>
            <a:endParaRPr lang="fr-FR" sz="1600" dirty="0">
              <a:solidFill>
                <a:srgbClr val="027180"/>
              </a:solidFill>
              <a:latin typeface="+mj-lt"/>
            </a:endParaRPr>
          </a:p>
        </p:txBody>
      </p:sp>
      <p:sp>
        <p:nvSpPr>
          <p:cNvPr id="27" name="ZoneTexte 26">
            <a:extLst>
              <a:ext uri="{FF2B5EF4-FFF2-40B4-BE49-F238E27FC236}">
                <a16:creationId xmlns:a16="http://schemas.microsoft.com/office/drawing/2014/main" id="{BFB3AAB5-0012-4FB8-B360-06FDD5CE302C}"/>
              </a:ext>
            </a:extLst>
          </p:cNvPr>
          <p:cNvSpPr txBox="1"/>
          <p:nvPr/>
        </p:nvSpPr>
        <p:spPr bwMode="auto">
          <a:xfrm rot="19895801" flipH="1">
            <a:off x="2818284" y="956878"/>
            <a:ext cx="107655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r>
              <a:rPr lang="fr-FR" sz="1000" b="1" i="1" dirty="0">
                <a:solidFill>
                  <a:schemeClr val="accent1"/>
                </a:solidFill>
              </a:rPr>
              <a:t>Exécution de test</a:t>
            </a:r>
          </a:p>
        </p:txBody>
      </p:sp>
      <p:sp>
        <p:nvSpPr>
          <p:cNvPr id="29" name="Triangle rectangle 28">
            <a:extLst>
              <a:ext uri="{FF2B5EF4-FFF2-40B4-BE49-F238E27FC236}">
                <a16:creationId xmlns:a16="http://schemas.microsoft.com/office/drawing/2014/main" id="{8D0625AE-F967-4024-921B-2E7BDE316012}"/>
              </a:ext>
            </a:extLst>
          </p:cNvPr>
          <p:cNvSpPr/>
          <p:nvPr/>
        </p:nvSpPr>
        <p:spPr>
          <a:xfrm flipV="1">
            <a:off x="4158837" y="818431"/>
            <a:ext cx="1909006" cy="614480"/>
          </a:xfrm>
          <a:prstGeom prst="rtTriangle">
            <a:avLst/>
          </a:prstGeom>
          <a:solidFill>
            <a:schemeClr val="accent5">
              <a:lumMod val="20000"/>
              <a:lumOff val="80000"/>
            </a:schemeClr>
          </a:solidFill>
          <a:ln w="12700">
            <a:solidFill>
              <a:srgbClr val="027180"/>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hangingPunct="1"/>
            <a:endParaRPr lang="fr-FR" sz="1600" dirty="0">
              <a:solidFill>
                <a:srgbClr val="027180"/>
              </a:solidFill>
              <a:latin typeface="+mj-lt"/>
            </a:endParaRPr>
          </a:p>
        </p:txBody>
      </p:sp>
      <p:sp>
        <p:nvSpPr>
          <p:cNvPr id="30" name="ZoneTexte 29">
            <a:extLst>
              <a:ext uri="{FF2B5EF4-FFF2-40B4-BE49-F238E27FC236}">
                <a16:creationId xmlns:a16="http://schemas.microsoft.com/office/drawing/2014/main" id="{7F9266D3-DD04-46DE-8E18-2196ED88AEC2}"/>
              </a:ext>
            </a:extLst>
          </p:cNvPr>
          <p:cNvSpPr txBox="1"/>
          <p:nvPr/>
        </p:nvSpPr>
        <p:spPr bwMode="auto">
          <a:xfrm rot="20421287" flipH="1">
            <a:off x="4258946" y="1025873"/>
            <a:ext cx="82586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r>
              <a:rPr lang="fr-FR" sz="1000" b="1" i="1" dirty="0">
                <a:solidFill>
                  <a:schemeClr val="accent1"/>
                </a:solidFill>
              </a:rPr>
              <a:t>Reporting</a:t>
            </a:r>
            <a:endParaRPr lang="fr-FR" sz="1000" b="1" i="1" dirty="0">
              <a:solidFill>
                <a:schemeClr val="accent1"/>
              </a:solidFill>
              <a:latin typeface="+mn-lt"/>
              <a:cs typeface="+mn-cs"/>
            </a:endParaRPr>
          </a:p>
        </p:txBody>
      </p:sp>
      <p:sp>
        <p:nvSpPr>
          <p:cNvPr id="32" name="Triangle rectangle 31">
            <a:extLst>
              <a:ext uri="{FF2B5EF4-FFF2-40B4-BE49-F238E27FC236}">
                <a16:creationId xmlns:a16="http://schemas.microsoft.com/office/drawing/2014/main" id="{1871AF2B-D870-45BC-9F96-E2C93698F36A}"/>
              </a:ext>
            </a:extLst>
          </p:cNvPr>
          <p:cNvSpPr/>
          <p:nvPr/>
        </p:nvSpPr>
        <p:spPr>
          <a:xfrm flipV="1">
            <a:off x="6195416" y="818431"/>
            <a:ext cx="1449621" cy="581637"/>
          </a:xfrm>
          <a:prstGeom prst="rtTriangle">
            <a:avLst/>
          </a:prstGeom>
          <a:solidFill>
            <a:schemeClr val="accent5">
              <a:lumMod val="20000"/>
              <a:lumOff val="80000"/>
            </a:schemeClr>
          </a:solidFill>
          <a:ln w="12700">
            <a:solidFill>
              <a:srgbClr val="027180"/>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hangingPunct="1"/>
            <a:endParaRPr lang="fr-FR" sz="1600" dirty="0">
              <a:solidFill>
                <a:srgbClr val="027180"/>
              </a:solidFill>
              <a:latin typeface="+mj-lt"/>
            </a:endParaRPr>
          </a:p>
        </p:txBody>
      </p:sp>
      <p:sp>
        <p:nvSpPr>
          <p:cNvPr id="33" name="ZoneTexte 32">
            <a:extLst>
              <a:ext uri="{FF2B5EF4-FFF2-40B4-BE49-F238E27FC236}">
                <a16:creationId xmlns:a16="http://schemas.microsoft.com/office/drawing/2014/main" id="{4070ED5C-72BE-4CC0-BAC8-8348B2052A8F}"/>
              </a:ext>
            </a:extLst>
          </p:cNvPr>
          <p:cNvSpPr txBox="1"/>
          <p:nvPr/>
        </p:nvSpPr>
        <p:spPr bwMode="auto">
          <a:xfrm rot="20242679" flipH="1">
            <a:off x="6408075" y="937414"/>
            <a:ext cx="45463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r>
              <a:rPr lang="fr-FR" sz="1000" b="1" i="1" dirty="0">
                <a:solidFill>
                  <a:schemeClr val="accent1"/>
                </a:solidFill>
              </a:rPr>
              <a:t>JIRA</a:t>
            </a:r>
            <a:endParaRPr lang="fr-FR" sz="1000" b="1" i="1" dirty="0">
              <a:solidFill>
                <a:schemeClr val="accent1"/>
              </a:solidFill>
              <a:latin typeface="+mn-lt"/>
              <a:cs typeface="+mn-cs"/>
            </a:endParaRPr>
          </a:p>
        </p:txBody>
      </p:sp>
      <p:sp>
        <p:nvSpPr>
          <p:cNvPr id="34" name="Triangle rectangle 33">
            <a:extLst>
              <a:ext uri="{FF2B5EF4-FFF2-40B4-BE49-F238E27FC236}">
                <a16:creationId xmlns:a16="http://schemas.microsoft.com/office/drawing/2014/main" id="{E00B1CBD-31F7-41CE-B1C2-A0BB51ABB1A4}"/>
              </a:ext>
            </a:extLst>
          </p:cNvPr>
          <p:cNvSpPr/>
          <p:nvPr/>
        </p:nvSpPr>
        <p:spPr>
          <a:xfrm flipV="1">
            <a:off x="2856207" y="2398195"/>
            <a:ext cx="1149731" cy="657366"/>
          </a:xfrm>
          <a:prstGeom prst="rtTriangle">
            <a:avLst/>
          </a:prstGeom>
          <a:solidFill>
            <a:schemeClr val="accent5">
              <a:lumMod val="20000"/>
              <a:lumOff val="80000"/>
            </a:schemeClr>
          </a:solidFill>
          <a:ln w="12700">
            <a:solidFill>
              <a:srgbClr val="027180"/>
            </a:solidFill>
          </a:ln>
          <a:effectLst>
            <a:outerShdw blurRad="50800" dist="38100" dir="2700000" algn="tl" rotWithShape="0">
              <a:prstClr val="black">
                <a:alpha val="40000"/>
              </a:prstClr>
            </a:outerShdw>
          </a:effectLst>
          <a:scene3d>
            <a:camera prst="orthographicFront"/>
            <a:lightRig rig="threePt" dir="t"/>
          </a:scene3d>
          <a:sp3d>
            <a:bevelT/>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hangingPunct="1"/>
            <a:endParaRPr lang="fr-FR" sz="1600" dirty="0">
              <a:solidFill>
                <a:srgbClr val="027180"/>
              </a:solidFill>
              <a:latin typeface="+mj-lt"/>
            </a:endParaRPr>
          </a:p>
        </p:txBody>
      </p:sp>
      <p:sp>
        <p:nvSpPr>
          <p:cNvPr id="35" name="ZoneTexte 34">
            <a:extLst>
              <a:ext uri="{FF2B5EF4-FFF2-40B4-BE49-F238E27FC236}">
                <a16:creationId xmlns:a16="http://schemas.microsoft.com/office/drawing/2014/main" id="{CBE4BC5D-41DE-473F-ACF4-FF4DD46A2225}"/>
              </a:ext>
            </a:extLst>
          </p:cNvPr>
          <p:cNvSpPr txBox="1"/>
          <p:nvPr/>
        </p:nvSpPr>
        <p:spPr bwMode="auto">
          <a:xfrm rot="19895801" flipH="1">
            <a:off x="2869956" y="2585889"/>
            <a:ext cx="75132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r>
              <a:rPr lang="fr-FR" sz="1000" b="1" i="1" dirty="0">
                <a:solidFill>
                  <a:schemeClr val="accent1"/>
                </a:solidFill>
              </a:rPr>
              <a:t>Anomalies</a:t>
            </a:r>
          </a:p>
        </p:txBody>
      </p:sp>
      <p:sp>
        <p:nvSpPr>
          <p:cNvPr id="15" name="ZoneTexte 14">
            <a:extLst>
              <a:ext uri="{FF2B5EF4-FFF2-40B4-BE49-F238E27FC236}">
                <a16:creationId xmlns:a16="http://schemas.microsoft.com/office/drawing/2014/main" id="{D3A4A7E6-3726-40D7-91E9-265D0B101B8A}"/>
              </a:ext>
            </a:extLst>
          </p:cNvPr>
          <p:cNvSpPr txBox="1"/>
          <p:nvPr/>
        </p:nvSpPr>
        <p:spPr bwMode="auto">
          <a:xfrm>
            <a:off x="1796986" y="3962016"/>
            <a:ext cx="4430923" cy="338554"/>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0" rtlCol="0" anchor="b">
            <a:spAutoFit/>
          </a:bodyPr>
          <a:lstStyle/>
          <a:p>
            <a:pPr algn="ctr" eaLnBrk="1" hangingPunct="1"/>
            <a:r>
              <a:rPr lang="fr-FR" sz="1100" b="1" dirty="0">
                <a:solidFill>
                  <a:srgbClr val="C00000"/>
                </a:solidFill>
                <a:latin typeface="Source Sans Pro" pitchFamily="34" charset="0"/>
              </a:rPr>
              <a:t>    Ouvrir le PPT en diaporama ou </a:t>
            </a:r>
            <a:br>
              <a:rPr lang="fr-FR" sz="1100" b="1" dirty="0">
                <a:solidFill>
                  <a:srgbClr val="C00000"/>
                </a:solidFill>
                <a:latin typeface="Source Sans Pro" pitchFamily="34" charset="0"/>
              </a:rPr>
            </a:br>
            <a:r>
              <a:rPr lang="fr-FR" sz="1100" b="1" dirty="0">
                <a:solidFill>
                  <a:srgbClr val="C00000"/>
                </a:solidFill>
                <a:latin typeface="Source Sans Pro" pitchFamily="34" charset="0"/>
              </a:rPr>
              <a:t>Ctrl + Clic gauche : pour accéder à la page correspondante</a:t>
            </a:r>
            <a:endParaRPr lang="fr-FR" sz="1100" b="1" dirty="0">
              <a:solidFill>
                <a:srgbClr val="000000"/>
              </a:solidFill>
              <a:latin typeface="Source Sans Pro" pitchFamily="34" charset="0"/>
            </a:endParaRPr>
          </a:p>
        </p:txBody>
      </p:sp>
      <p:sp>
        <p:nvSpPr>
          <p:cNvPr id="38" name="Rectangle 37">
            <a:extLst>
              <a:ext uri="{FF2B5EF4-FFF2-40B4-BE49-F238E27FC236}">
                <a16:creationId xmlns:a16="http://schemas.microsoft.com/office/drawing/2014/main" id="{7F3E492B-2203-4418-AC32-93654A15318D}"/>
              </a:ext>
            </a:extLst>
          </p:cNvPr>
          <p:cNvSpPr/>
          <p:nvPr/>
        </p:nvSpPr>
        <p:spPr>
          <a:xfrm>
            <a:off x="2937672" y="1486281"/>
            <a:ext cx="1006939" cy="677816"/>
          </a:xfrm>
          <a:prstGeom prst="rect">
            <a:avLst/>
          </a:prstGeom>
          <a:solidFill>
            <a:schemeClr val="bg1">
              <a:lumMod val="95000"/>
            </a:schemeClr>
          </a:solidFill>
          <a:ln w="190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pPr algn="ctr"/>
            <a:r>
              <a:rPr lang="fr-FR" sz="900" b="1" dirty="0">
                <a:solidFill>
                  <a:srgbClr val="00008F"/>
                </a:solidFill>
                <a:hlinkClick r:id="rId10" action="ppaction://hlinksldjump">
                  <a:extLst>
                    <a:ext uri="{A12FA001-AC4F-418D-AE19-62706E023703}">
                      <ahyp:hlinkClr xmlns:ahyp="http://schemas.microsoft.com/office/drawing/2018/hyperlinkcolor" val="tx"/>
                    </a:ext>
                  </a:extLst>
                </a:hlinkClick>
              </a:rPr>
              <a:t>Execution des tests</a:t>
            </a:r>
            <a:endParaRPr lang="fr-FR" sz="900" b="1" dirty="0">
              <a:solidFill>
                <a:srgbClr val="00008F"/>
              </a:solidFill>
            </a:endParaRPr>
          </a:p>
        </p:txBody>
      </p:sp>
      <p:sp>
        <p:nvSpPr>
          <p:cNvPr id="36" name="Rectangle 35">
            <a:extLst>
              <a:ext uri="{FF2B5EF4-FFF2-40B4-BE49-F238E27FC236}">
                <a16:creationId xmlns:a16="http://schemas.microsoft.com/office/drawing/2014/main" id="{381AF8DD-BD7A-468F-BC6D-E91E3C7DFBC9}"/>
              </a:ext>
            </a:extLst>
          </p:cNvPr>
          <p:cNvSpPr/>
          <p:nvPr/>
        </p:nvSpPr>
        <p:spPr>
          <a:xfrm>
            <a:off x="4752241" y="3043179"/>
            <a:ext cx="927671" cy="757210"/>
          </a:xfrm>
          <a:prstGeom prst="rect">
            <a:avLst/>
          </a:prstGeom>
          <a:solidFill>
            <a:srgbClr val="FFC000"/>
          </a:solidFill>
          <a:ln w="190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pPr algn="ctr"/>
            <a:r>
              <a:rPr lang="fr-FR" sz="900" b="1" dirty="0">
                <a:solidFill>
                  <a:srgbClr val="00008F"/>
                </a:solidFill>
                <a:hlinkClick r:id="rId11" action="ppaction://hlinksldjump"/>
              </a:rPr>
              <a:t>Générateur de documents</a:t>
            </a:r>
            <a:endParaRPr lang="fr-FR" sz="900" b="1" dirty="0">
              <a:solidFill>
                <a:srgbClr val="00008F"/>
              </a:solidFill>
            </a:endParaRPr>
          </a:p>
        </p:txBody>
      </p:sp>
      <p:sp>
        <p:nvSpPr>
          <p:cNvPr id="37" name="Rectangle 36">
            <a:extLst>
              <a:ext uri="{FF2B5EF4-FFF2-40B4-BE49-F238E27FC236}">
                <a16:creationId xmlns:a16="http://schemas.microsoft.com/office/drawing/2014/main" id="{3F1D1082-6468-4E24-A521-0FBA81EFF4E5}"/>
              </a:ext>
            </a:extLst>
          </p:cNvPr>
          <p:cNvSpPr/>
          <p:nvPr/>
        </p:nvSpPr>
        <p:spPr>
          <a:xfrm>
            <a:off x="336056" y="3099617"/>
            <a:ext cx="1015027" cy="672397"/>
          </a:xfrm>
          <a:prstGeom prst="rect">
            <a:avLst/>
          </a:prstGeom>
          <a:solidFill>
            <a:srgbClr val="FFC000"/>
          </a:solidFill>
          <a:ln w="190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pPr algn="ctr"/>
            <a:r>
              <a:rPr lang="fr-FR" sz="900" b="1" dirty="0">
                <a:solidFill>
                  <a:srgbClr val="00008F"/>
                </a:solidFill>
                <a:hlinkClick r:id="rId12" action="ppaction://hlinksldjump"/>
              </a:rPr>
              <a:t>Zoom sur </a:t>
            </a:r>
          </a:p>
          <a:p>
            <a:pPr algn="ctr"/>
            <a:r>
              <a:rPr lang="fr-FR" sz="900" b="1" dirty="0">
                <a:solidFill>
                  <a:srgbClr val="00008F"/>
                </a:solidFill>
                <a:hlinkClick r:id="rId12" action="ppaction://hlinksldjump"/>
              </a:rPr>
              <a:t>Les tests paramétrés</a:t>
            </a:r>
            <a:endParaRPr lang="fr-FR" sz="900" b="1" dirty="0">
              <a:solidFill>
                <a:srgbClr val="00008F"/>
              </a:solidFill>
            </a:endParaRPr>
          </a:p>
        </p:txBody>
      </p:sp>
      <p:sp>
        <p:nvSpPr>
          <p:cNvPr id="39" name="Rectangle 38">
            <a:extLst>
              <a:ext uri="{FF2B5EF4-FFF2-40B4-BE49-F238E27FC236}">
                <a16:creationId xmlns:a16="http://schemas.microsoft.com/office/drawing/2014/main" id="{2CA1BD2F-C4B4-4456-BA3A-E3447042814D}"/>
              </a:ext>
            </a:extLst>
          </p:cNvPr>
          <p:cNvSpPr/>
          <p:nvPr/>
        </p:nvSpPr>
        <p:spPr>
          <a:xfrm>
            <a:off x="1508414" y="3099089"/>
            <a:ext cx="1015027" cy="672397"/>
          </a:xfrm>
          <a:prstGeom prst="rect">
            <a:avLst/>
          </a:prstGeom>
          <a:solidFill>
            <a:srgbClr val="FFC000"/>
          </a:solidFill>
          <a:ln w="190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pPr algn="ctr"/>
            <a:r>
              <a:rPr lang="fr-FR" sz="900" b="1" dirty="0">
                <a:solidFill>
                  <a:srgbClr val="00008F"/>
                </a:solidFill>
                <a:hlinkClick r:id="rId13" action="ppaction://hlinksldjump"/>
              </a:rPr>
              <a:t>Zoom sur </a:t>
            </a:r>
          </a:p>
          <a:p>
            <a:pPr algn="ctr"/>
            <a:r>
              <a:rPr lang="fr-FR" sz="900" b="1" dirty="0">
                <a:solidFill>
                  <a:srgbClr val="00008F"/>
                </a:solidFill>
                <a:hlinkClick r:id="rId13" action="ppaction://hlinksldjump"/>
              </a:rPr>
              <a:t>les tests modulaires</a:t>
            </a:r>
            <a:endParaRPr lang="fr-FR" sz="900" b="1" dirty="0">
              <a:solidFill>
                <a:srgbClr val="00008F"/>
              </a:solidFill>
            </a:endParaRPr>
          </a:p>
        </p:txBody>
      </p:sp>
      <p:sp>
        <p:nvSpPr>
          <p:cNvPr id="40" name="Rectangle : coins arrondis 39">
            <a:extLst>
              <a:ext uri="{FF2B5EF4-FFF2-40B4-BE49-F238E27FC236}">
                <a16:creationId xmlns:a16="http://schemas.microsoft.com/office/drawing/2014/main" id="{4996CEB5-57B6-4F0D-AE90-448245F8C6F5}"/>
              </a:ext>
            </a:extLst>
          </p:cNvPr>
          <p:cNvSpPr/>
          <p:nvPr/>
        </p:nvSpPr>
        <p:spPr>
          <a:xfrm>
            <a:off x="5988789" y="195657"/>
            <a:ext cx="1698879" cy="248956"/>
          </a:xfrm>
          <a:prstGeom prst="roundRect">
            <a:avLst/>
          </a:prstGeom>
          <a:solidFill>
            <a:srgbClr val="FFC000"/>
          </a:solidFill>
          <a:ln>
            <a:solidFill>
              <a:srgbClr val="027180"/>
            </a:solidFill>
          </a:ln>
        </p:spPr>
        <p:txBody>
          <a:bodyPr rtlCol="0" anchor="ctr"/>
          <a:lstStyle/>
          <a:p>
            <a:pPr algn="ctr" eaLnBrk="1" hangingPunct="1"/>
            <a:r>
              <a:rPr lang="fr-FR" sz="1000" dirty="0">
                <a:solidFill>
                  <a:srgbClr val="027180"/>
                </a:solidFill>
                <a:latin typeface="+mj-lt"/>
              </a:rPr>
              <a:t>Actualisé Xray 6 / avril 2022</a:t>
            </a:r>
          </a:p>
        </p:txBody>
      </p:sp>
      <p:sp>
        <p:nvSpPr>
          <p:cNvPr id="41" name="Rectangle 40">
            <a:extLst>
              <a:ext uri="{FF2B5EF4-FFF2-40B4-BE49-F238E27FC236}">
                <a16:creationId xmlns:a16="http://schemas.microsoft.com/office/drawing/2014/main" id="{55BE9823-BF6D-41CD-ACCC-9DBD320CB783}"/>
              </a:ext>
            </a:extLst>
          </p:cNvPr>
          <p:cNvSpPr/>
          <p:nvPr/>
        </p:nvSpPr>
        <p:spPr>
          <a:xfrm>
            <a:off x="6410981" y="2089268"/>
            <a:ext cx="927671" cy="757210"/>
          </a:xfrm>
          <a:prstGeom prst="rect">
            <a:avLst/>
          </a:prstGeom>
          <a:solidFill>
            <a:srgbClr val="FFC000"/>
          </a:solidFill>
          <a:ln w="19050"/>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pPr algn="ctr"/>
            <a:r>
              <a:rPr lang="fr-FR" sz="900" b="1" dirty="0">
                <a:solidFill>
                  <a:srgbClr val="00008F"/>
                </a:solidFill>
                <a:hlinkClick r:id="rId14" action="ppaction://hlinksldjump"/>
              </a:rPr>
              <a:t>Fonctions JIRA utiles</a:t>
            </a:r>
            <a:endParaRPr lang="fr-FR" sz="900" b="1" dirty="0">
              <a:solidFill>
                <a:srgbClr val="00008F"/>
              </a:solidFill>
            </a:endParaRPr>
          </a:p>
        </p:txBody>
      </p:sp>
    </p:spTree>
    <p:extLst>
      <p:ext uri="{BB962C8B-B14F-4D97-AF65-F5344CB8AC3E}">
        <p14:creationId xmlns:p14="http://schemas.microsoft.com/office/powerpoint/2010/main" val="36297473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E8BC5A-4353-4C7F-89CF-37BE86F381C1}"/>
              </a:ext>
            </a:extLst>
          </p:cNvPr>
          <p:cNvSpPr>
            <a:spLocks noGrp="1"/>
          </p:cNvSpPr>
          <p:nvPr>
            <p:ph type="title"/>
          </p:nvPr>
        </p:nvSpPr>
        <p:spPr>
          <a:xfrm>
            <a:off x="120586" y="61049"/>
            <a:ext cx="7344088" cy="288000"/>
          </a:xfrm>
        </p:spPr>
        <p:txBody>
          <a:bodyPr/>
          <a:lstStyle/>
          <a:p>
            <a:r>
              <a:rPr lang="fr-FR" dirty="0"/>
              <a:t>Conception de test par import CSV</a:t>
            </a:r>
          </a:p>
        </p:txBody>
      </p:sp>
      <p:sp>
        <p:nvSpPr>
          <p:cNvPr id="3" name="Espace réservé du texte 2">
            <a:extLst>
              <a:ext uri="{FF2B5EF4-FFF2-40B4-BE49-F238E27FC236}">
                <a16:creationId xmlns:a16="http://schemas.microsoft.com/office/drawing/2014/main" id="{AACED34B-09C4-4581-97C6-3873D584474C}"/>
              </a:ext>
            </a:extLst>
          </p:cNvPr>
          <p:cNvSpPr>
            <a:spLocks noGrp="1"/>
          </p:cNvSpPr>
          <p:nvPr>
            <p:ph type="body" sz="quarter" idx="11"/>
          </p:nvPr>
        </p:nvSpPr>
        <p:spPr>
          <a:xfrm>
            <a:off x="120586" y="362411"/>
            <a:ext cx="7344000" cy="216000"/>
          </a:xfrm>
        </p:spPr>
        <p:txBody>
          <a:bodyPr/>
          <a:lstStyle/>
          <a:p>
            <a:r>
              <a:rPr lang="fr-FR" dirty="0"/>
              <a:t>Mode Mise à jour</a:t>
            </a:r>
          </a:p>
        </p:txBody>
      </p:sp>
      <p:sp>
        <p:nvSpPr>
          <p:cNvPr id="5" name="Espace réservé du numéro de diapositive 4">
            <a:extLst>
              <a:ext uri="{FF2B5EF4-FFF2-40B4-BE49-F238E27FC236}">
                <a16:creationId xmlns:a16="http://schemas.microsoft.com/office/drawing/2014/main" id="{8624065B-1714-455C-B11D-90E2D68B55E9}"/>
              </a:ext>
            </a:extLst>
          </p:cNvPr>
          <p:cNvSpPr>
            <a:spLocks noGrp="1"/>
          </p:cNvSpPr>
          <p:nvPr>
            <p:ph type="sldNum" sz="quarter" idx="4"/>
          </p:nvPr>
        </p:nvSpPr>
        <p:spPr/>
        <p:txBody>
          <a:bodyPr/>
          <a:lstStyle/>
          <a:p>
            <a:fld id="{AB4D0077-BF62-4615-B421-B126B085B149}" type="slidenum">
              <a:rPr lang="en-GB" smtClean="0"/>
              <a:pPr/>
              <a:t>30</a:t>
            </a:fld>
            <a:endParaRPr lang="en-GB" dirty="0"/>
          </a:p>
        </p:txBody>
      </p:sp>
      <p:sp>
        <p:nvSpPr>
          <p:cNvPr id="7" name="ZoneTexte 6">
            <a:extLst>
              <a:ext uri="{FF2B5EF4-FFF2-40B4-BE49-F238E27FC236}">
                <a16:creationId xmlns:a16="http://schemas.microsoft.com/office/drawing/2014/main" id="{B5FDE9A1-6EF4-4DBC-9829-8F1B30090C12}"/>
              </a:ext>
            </a:extLst>
          </p:cNvPr>
          <p:cNvSpPr txBox="1"/>
          <p:nvPr/>
        </p:nvSpPr>
        <p:spPr bwMode="auto">
          <a:xfrm>
            <a:off x="484986" y="591773"/>
            <a:ext cx="7156809" cy="3277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fr-FR" sz="900" b="1" u="sng" dirty="0">
                <a:latin typeface="Source Sans Pro"/>
                <a:cs typeface="Arial"/>
              </a:rPr>
              <a:t>Principes</a:t>
            </a:r>
          </a:p>
          <a:p>
            <a:pPr marL="285750" indent="-285750">
              <a:buFontTx/>
              <a:buChar char="-"/>
            </a:pPr>
            <a:r>
              <a:rPr lang="fr-FR" sz="900" dirty="0">
                <a:solidFill>
                  <a:srgbClr val="FF0000"/>
                </a:solidFill>
                <a:latin typeface="Source Sans Pro"/>
                <a:cs typeface="Arial"/>
              </a:rPr>
              <a:t>IMPORTANT :  </a:t>
            </a:r>
            <a:r>
              <a:rPr lang="fr-FR" sz="900" dirty="0">
                <a:latin typeface="Source Sans Pro"/>
                <a:cs typeface="Arial"/>
              </a:rPr>
              <a:t>Le fichier de données doit contenir a minima les colonnes </a:t>
            </a:r>
          </a:p>
          <a:p>
            <a:pPr marL="633413" lvl="1" indent="-285750">
              <a:buFontTx/>
              <a:buChar char="-"/>
            </a:pPr>
            <a:r>
              <a:rPr lang="fr-FR" sz="900" dirty="0">
                <a:latin typeface="Source Sans Pro"/>
                <a:cs typeface="Arial"/>
              </a:rPr>
              <a:t>TCID</a:t>
            </a:r>
          </a:p>
          <a:p>
            <a:pPr marL="633413" lvl="1" indent="-285750">
              <a:buFontTx/>
              <a:buChar char="-"/>
            </a:pPr>
            <a:r>
              <a:rPr lang="fr-FR" sz="900" dirty="0">
                <a:latin typeface="Source Sans Pro"/>
                <a:cs typeface="Arial"/>
              </a:rPr>
              <a:t>Clef du test</a:t>
            </a:r>
          </a:p>
          <a:p>
            <a:pPr marL="633413" lvl="1" indent="-285750">
              <a:buFontTx/>
              <a:buChar char="-"/>
            </a:pPr>
            <a:r>
              <a:rPr lang="fr-FR" sz="900" dirty="0">
                <a:latin typeface="Source Sans Pro"/>
                <a:cs typeface="Arial"/>
              </a:rPr>
              <a:t>Action, Données, Attendu</a:t>
            </a:r>
          </a:p>
          <a:p>
            <a:pPr marL="633413" lvl="1" indent="-285750">
              <a:buFontTx/>
              <a:buChar char="-"/>
            </a:pPr>
            <a:r>
              <a:rPr lang="fr-FR" sz="900" dirty="0">
                <a:latin typeface="Source Sans Pro"/>
                <a:cs typeface="Arial"/>
              </a:rPr>
              <a:t>Composant </a:t>
            </a:r>
          </a:p>
          <a:p>
            <a:pPr marL="285750" indent="-285750">
              <a:buFontTx/>
              <a:buChar char="-"/>
            </a:pPr>
            <a:r>
              <a:rPr lang="fr-FR" sz="900" dirty="0">
                <a:latin typeface="Source Sans Pro"/>
                <a:cs typeface="Arial"/>
              </a:rPr>
              <a:t>Il faut y ajouter les colonnes des champs qu’on souhaite modifier</a:t>
            </a:r>
          </a:p>
          <a:p>
            <a:pPr marL="285750" indent="-285750">
              <a:buFontTx/>
              <a:buChar char="-"/>
            </a:pPr>
            <a:r>
              <a:rPr lang="fr-FR" sz="900" dirty="0">
                <a:solidFill>
                  <a:srgbClr val="FF0000"/>
                </a:solidFill>
                <a:latin typeface="Source Sans Pro"/>
                <a:cs typeface="Arial"/>
              </a:rPr>
              <a:t>Attention </a:t>
            </a:r>
            <a:r>
              <a:rPr lang="fr-FR" sz="900" dirty="0">
                <a:latin typeface="Source Sans Pro"/>
                <a:cs typeface="Arial"/>
              </a:rPr>
              <a:t>: Si les valeurs Action, Données et Attendu ne sont pas renseignées, les champs correspondants sont remis à blanc dans Xray (consulter la slide 33 pour le caractère obligatoire des colonnes).</a:t>
            </a:r>
          </a:p>
          <a:p>
            <a:pPr marL="285750" indent="-285750">
              <a:buFontTx/>
              <a:buChar char="-"/>
            </a:pPr>
            <a:endParaRPr lang="fr-FR" sz="900" b="1" dirty="0">
              <a:latin typeface="Source Sans Pro"/>
              <a:cs typeface="Arial"/>
            </a:endParaRPr>
          </a:p>
          <a:p>
            <a:r>
              <a:rPr lang="fr-FR" sz="900" b="1" u="sng" dirty="0">
                <a:latin typeface="Source Sans Pro"/>
                <a:cs typeface="Arial"/>
              </a:rPr>
              <a:t>Mode opératoire  </a:t>
            </a:r>
          </a:p>
          <a:p>
            <a:r>
              <a:rPr lang="fr-FR" sz="900" dirty="0">
                <a:solidFill>
                  <a:srgbClr val="FF0000"/>
                </a:solidFill>
                <a:latin typeface="Source Sans Pro"/>
                <a:cs typeface="Arial"/>
              </a:rPr>
              <a:t>Il est fortement recommandé de </a:t>
            </a:r>
          </a:p>
          <a:p>
            <a:pPr marL="633413" lvl="1" indent="-285750">
              <a:buFontTx/>
              <a:buChar char="-"/>
            </a:pPr>
            <a:r>
              <a:rPr lang="fr-FR" sz="900" dirty="0">
                <a:solidFill>
                  <a:srgbClr val="FF0000"/>
                </a:solidFill>
                <a:latin typeface="Source Sans Pro"/>
                <a:cs typeface="Arial"/>
              </a:rPr>
              <a:t>faire un essai sur un sous-ensemble de tests à modifier. </a:t>
            </a:r>
          </a:p>
          <a:p>
            <a:pPr marL="633413" lvl="1" indent="-285750">
              <a:buFontTx/>
              <a:buChar char="-"/>
            </a:pPr>
            <a:r>
              <a:rPr lang="fr-FR" sz="900" dirty="0">
                <a:solidFill>
                  <a:srgbClr val="FF0000"/>
                </a:solidFill>
                <a:latin typeface="Source Sans Pro"/>
                <a:cs typeface="Arial"/>
              </a:rPr>
              <a:t>Utiliser des étiquettes pour identifier les cas de test importés</a:t>
            </a:r>
          </a:p>
          <a:p>
            <a:pPr marL="285750" indent="-285750">
              <a:buFontTx/>
              <a:buChar char="-"/>
            </a:pPr>
            <a:r>
              <a:rPr lang="fr-FR" sz="900" dirty="0">
                <a:latin typeface="Source Sans Pro"/>
                <a:cs typeface="Arial"/>
              </a:rPr>
              <a:t>Préparer le fichier de données</a:t>
            </a:r>
          </a:p>
          <a:p>
            <a:pPr marL="633413" lvl="1" indent="-285750">
              <a:buFontTx/>
              <a:buChar char="-"/>
            </a:pPr>
            <a:r>
              <a:rPr lang="fr-FR" sz="900" dirty="0">
                <a:latin typeface="Source Sans Pro"/>
                <a:cs typeface="Arial"/>
              </a:rPr>
              <a:t>Modifier le fichier de données modèle et y ajouter les colonnes des champs à modifier</a:t>
            </a:r>
          </a:p>
          <a:p>
            <a:pPr marL="633413" lvl="1" indent="-285750">
              <a:buFontTx/>
              <a:buChar char="-"/>
            </a:pPr>
            <a:r>
              <a:rPr lang="fr-FR" sz="900" dirty="0">
                <a:latin typeface="Source Sans Pro"/>
                <a:cs typeface="Arial"/>
              </a:rPr>
              <a:t>Depuis JIRA, faire un export des cas de test pour récupérer les champs Clef du test, action,  données, attendu et composant :</a:t>
            </a:r>
            <a:br>
              <a:rPr lang="fr-FR" sz="900" dirty="0">
                <a:latin typeface="Source Sans Pro"/>
                <a:cs typeface="Arial"/>
              </a:rPr>
            </a:br>
            <a:r>
              <a:rPr lang="fr-FR" sz="900" dirty="0">
                <a:latin typeface="Source Sans Pro"/>
                <a:cs typeface="Arial"/>
              </a:rPr>
              <a:t>Pour cela, utiliser le Générateur de docs partir de la bibliothèque avec le modèle « Xray Test Report – XLS » (voir la section Générateur de documents dans ce guide)</a:t>
            </a:r>
          </a:p>
          <a:p>
            <a:pPr marL="633413" lvl="1" indent="-285750">
              <a:buFontTx/>
              <a:buChar char="-"/>
            </a:pPr>
            <a:r>
              <a:rPr lang="fr-FR" sz="900" dirty="0">
                <a:latin typeface="Source Sans Pro"/>
                <a:cs typeface="Arial"/>
              </a:rPr>
              <a:t>Renseigner ces données dans le fichier de données</a:t>
            </a:r>
          </a:p>
          <a:p>
            <a:pPr marL="633413" lvl="1" indent="-285750">
              <a:buFontTx/>
              <a:buChar char="-"/>
            </a:pPr>
            <a:r>
              <a:rPr lang="fr-FR" sz="900" dirty="0">
                <a:latin typeface="Source Sans Pro"/>
                <a:cs typeface="Arial"/>
              </a:rPr>
              <a:t>Valoriser les autres champs qui doivent être modifiés </a:t>
            </a:r>
          </a:p>
          <a:p>
            <a:pPr marL="633413" lvl="1" indent="-285750">
              <a:buFontTx/>
              <a:buChar char="-"/>
            </a:pPr>
            <a:r>
              <a:rPr lang="fr-FR" sz="900" dirty="0">
                <a:latin typeface="Source Sans Pro"/>
                <a:cs typeface="Arial"/>
              </a:rPr>
              <a:t>Contrôler les valeurs des données (</a:t>
            </a:r>
            <a:r>
              <a:rPr lang="fr-FR" sz="900" dirty="0" err="1">
                <a:latin typeface="Source Sans Pro"/>
                <a:cs typeface="Arial"/>
              </a:rPr>
              <a:t>cf</a:t>
            </a:r>
            <a:r>
              <a:rPr lang="fr-FR" sz="900" dirty="0">
                <a:latin typeface="Source Sans Pro"/>
                <a:cs typeface="Arial"/>
              </a:rPr>
              <a:t> checklist plus loin)</a:t>
            </a:r>
          </a:p>
          <a:p>
            <a:pPr marL="285750" indent="-285750">
              <a:buFontTx/>
              <a:buChar char="-"/>
            </a:pPr>
            <a:r>
              <a:rPr lang="fr-FR" sz="900" dirty="0">
                <a:latin typeface="Source Sans Pro"/>
                <a:cs typeface="Arial"/>
              </a:rPr>
              <a:t>Lancer l’import</a:t>
            </a:r>
          </a:p>
        </p:txBody>
      </p:sp>
      <p:sp>
        <p:nvSpPr>
          <p:cNvPr id="9" name="Rectangle : coins arrondis 8">
            <a:extLst>
              <a:ext uri="{FF2B5EF4-FFF2-40B4-BE49-F238E27FC236}">
                <a16:creationId xmlns:a16="http://schemas.microsoft.com/office/drawing/2014/main" id="{49634165-4299-4D92-8EEC-913C1B8FB3D1}"/>
              </a:ext>
            </a:extLst>
          </p:cNvPr>
          <p:cNvSpPr/>
          <p:nvPr/>
        </p:nvSpPr>
        <p:spPr>
          <a:xfrm>
            <a:off x="6036318" y="100287"/>
            <a:ext cx="1698879" cy="248956"/>
          </a:xfrm>
          <a:prstGeom prst="roundRect">
            <a:avLst/>
          </a:prstGeom>
          <a:solidFill>
            <a:srgbClr val="FFC000"/>
          </a:solidFill>
          <a:ln>
            <a:solidFill>
              <a:srgbClr val="027180"/>
            </a:solidFill>
          </a:ln>
        </p:spPr>
        <p:txBody>
          <a:bodyPr rtlCol="0" anchor="ctr"/>
          <a:lstStyle/>
          <a:p>
            <a:pPr algn="ctr" eaLnBrk="1" hangingPunct="1"/>
            <a:r>
              <a:rPr lang="fr-FR" sz="1000" dirty="0">
                <a:solidFill>
                  <a:srgbClr val="027180"/>
                </a:solidFill>
                <a:latin typeface="+mj-lt"/>
              </a:rPr>
              <a:t>Actualisé Xray 6 / avril 2022</a:t>
            </a:r>
          </a:p>
        </p:txBody>
      </p:sp>
    </p:spTree>
    <p:extLst>
      <p:ext uri="{BB962C8B-B14F-4D97-AF65-F5344CB8AC3E}">
        <p14:creationId xmlns:p14="http://schemas.microsoft.com/office/powerpoint/2010/main" val="40563248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74B1C268-323E-456A-9580-E7400021DE64}"/>
              </a:ext>
            </a:extLst>
          </p:cNvPr>
          <p:cNvSpPr>
            <a:spLocks noGrp="1"/>
          </p:cNvSpPr>
          <p:nvPr>
            <p:ph type="sldNum" sz="quarter" idx="4"/>
          </p:nvPr>
        </p:nvSpPr>
        <p:spPr/>
        <p:txBody>
          <a:bodyPr/>
          <a:lstStyle/>
          <a:p>
            <a:fld id="{AB4D0077-BF62-4615-B421-B126B085B149}" type="slidenum">
              <a:rPr lang="en-GB" smtClean="0"/>
              <a:pPr/>
              <a:t>31</a:t>
            </a:fld>
            <a:endParaRPr lang="en-GB" dirty="0"/>
          </a:p>
        </p:txBody>
      </p:sp>
      <p:sp>
        <p:nvSpPr>
          <p:cNvPr id="17" name="ZoneTexte 16">
            <a:extLst>
              <a:ext uri="{FF2B5EF4-FFF2-40B4-BE49-F238E27FC236}">
                <a16:creationId xmlns:a16="http://schemas.microsoft.com/office/drawing/2014/main" id="{E31E2EB6-ED81-4560-B859-97A721F1D483}"/>
              </a:ext>
            </a:extLst>
          </p:cNvPr>
          <p:cNvSpPr txBox="1"/>
          <p:nvPr/>
        </p:nvSpPr>
        <p:spPr bwMode="auto">
          <a:xfrm>
            <a:off x="171668" y="1493296"/>
            <a:ext cx="6945975" cy="133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171450" indent="-171450">
              <a:buFont typeface="Wingdings" panose="05000000000000000000" pitchFamily="2" charset="2"/>
              <a:buChar char="§"/>
            </a:pPr>
            <a:r>
              <a:rPr lang="fr-FR" sz="1200" dirty="0"/>
              <a:t> Vérifier que les valeurs existent dans les projets : Composant, Clés d’exigence, etc.</a:t>
            </a:r>
          </a:p>
          <a:p>
            <a:pPr marL="171450" indent="-171450">
              <a:buFont typeface="Wingdings" panose="05000000000000000000" pitchFamily="2" charset="2"/>
              <a:buChar char="§"/>
            </a:pPr>
            <a:r>
              <a:rPr lang="fr-FR" sz="1200" dirty="0"/>
              <a:t> Vérifier le respect de la casse : non vs Non vs NON</a:t>
            </a:r>
          </a:p>
          <a:p>
            <a:pPr marL="171450" indent="-171450">
              <a:buFont typeface="Wingdings" panose="05000000000000000000" pitchFamily="2" charset="2"/>
              <a:buChar char="§"/>
            </a:pPr>
            <a:r>
              <a:rPr lang="fr-FR" sz="1200" dirty="0"/>
              <a:t> Vérifier qu’il n’a pas eu de copies de cellule Excel qui auraient incrémenté des valeurs (de clés par exemple)</a:t>
            </a:r>
          </a:p>
          <a:p>
            <a:pPr marL="171450" indent="-171450">
              <a:buFont typeface="Wingdings" panose="05000000000000000000" pitchFamily="2" charset="2"/>
              <a:buChar char="§"/>
            </a:pPr>
            <a:r>
              <a:rPr lang="fr-FR" sz="1200" dirty="0"/>
              <a:t> Supprimer les colonnes vides sur la droite et les lignes vides en dessous de la dernière ligne du fichier</a:t>
            </a:r>
          </a:p>
          <a:p>
            <a:pPr marL="171450" indent="-171450">
              <a:buFont typeface="Wingdings" panose="05000000000000000000" pitchFamily="2" charset="2"/>
              <a:buChar char="§"/>
            </a:pPr>
            <a:r>
              <a:rPr lang="fr-FR" sz="1200" dirty="0"/>
              <a:t> Vérifier que le fichier est bien enregistré au format CSV UTF8 (délimité par des virgules) (*.csv)</a:t>
            </a:r>
          </a:p>
          <a:p>
            <a:pPr marL="171450" indent="-171450" eaLnBrk="1" hangingPunct="1">
              <a:buFont typeface="Wingdings" panose="05000000000000000000" pitchFamily="2" charset="2"/>
              <a:buChar char="§"/>
            </a:pPr>
            <a:endParaRPr lang="fr-FR" sz="1050" dirty="0">
              <a:latin typeface="Source Sans Pro"/>
              <a:ea typeface="Source Sans Pro"/>
              <a:cs typeface="Arial"/>
            </a:endParaRPr>
          </a:p>
          <a:p>
            <a:pPr marL="285750" indent="-285750" eaLnBrk="1" hangingPunct="1">
              <a:buFont typeface="Wingdings" panose="05000000000000000000" pitchFamily="2" charset="2"/>
              <a:buChar char="§"/>
            </a:pPr>
            <a:endParaRPr lang="fr-FR" sz="1600" dirty="0">
              <a:latin typeface="Source Sans Pro" pitchFamily="34" charset="0"/>
              <a:ea typeface="Source Sans Pro"/>
            </a:endParaRPr>
          </a:p>
        </p:txBody>
      </p:sp>
      <p:sp>
        <p:nvSpPr>
          <p:cNvPr id="14" name="Titre 1">
            <a:extLst>
              <a:ext uri="{FF2B5EF4-FFF2-40B4-BE49-F238E27FC236}">
                <a16:creationId xmlns:a16="http://schemas.microsoft.com/office/drawing/2014/main" id="{A2619BDE-A51F-4EE0-96F3-507ABBDE022B}"/>
              </a:ext>
            </a:extLst>
          </p:cNvPr>
          <p:cNvSpPr>
            <a:spLocks noGrp="1"/>
          </p:cNvSpPr>
          <p:nvPr>
            <p:ph type="title"/>
          </p:nvPr>
        </p:nvSpPr>
        <p:spPr>
          <a:xfrm>
            <a:off x="234000" y="209125"/>
            <a:ext cx="7344088" cy="288000"/>
          </a:xfrm>
        </p:spPr>
        <p:txBody>
          <a:bodyPr/>
          <a:lstStyle/>
          <a:p>
            <a:r>
              <a:rPr lang="fr-FR" dirty="0"/>
              <a:t>Conception de test par import CSV</a:t>
            </a:r>
          </a:p>
        </p:txBody>
      </p:sp>
      <p:sp>
        <p:nvSpPr>
          <p:cNvPr id="15" name="Espace réservé du texte 2">
            <a:extLst>
              <a:ext uri="{FF2B5EF4-FFF2-40B4-BE49-F238E27FC236}">
                <a16:creationId xmlns:a16="http://schemas.microsoft.com/office/drawing/2014/main" id="{22169C4F-0D65-4E71-BA61-1DE7D71AE6AA}"/>
              </a:ext>
            </a:extLst>
          </p:cNvPr>
          <p:cNvSpPr>
            <a:spLocks noGrp="1"/>
          </p:cNvSpPr>
          <p:nvPr>
            <p:ph type="body" sz="quarter" idx="11"/>
          </p:nvPr>
        </p:nvSpPr>
        <p:spPr>
          <a:xfrm>
            <a:off x="341245" y="471350"/>
            <a:ext cx="7344000" cy="216000"/>
          </a:xfrm>
        </p:spPr>
        <p:txBody>
          <a:bodyPr/>
          <a:lstStyle/>
          <a:p>
            <a:r>
              <a:rPr lang="fr-FR" sz="1200" dirty="0"/>
              <a:t>Check-list avant import</a:t>
            </a:r>
          </a:p>
        </p:txBody>
      </p:sp>
      <p:sp>
        <p:nvSpPr>
          <p:cNvPr id="16" name="Rectangle : coins arrondis 15">
            <a:extLst>
              <a:ext uri="{FF2B5EF4-FFF2-40B4-BE49-F238E27FC236}">
                <a16:creationId xmlns:a16="http://schemas.microsoft.com/office/drawing/2014/main" id="{0745DF56-C8C5-44BB-A32D-D6E4B9DA5A9C}"/>
              </a:ext>
            </a:extLst>
          </p:cNvPr>
          <p:cNvSpPr/>
          <p:nvPr/>
        </p:nvSpPr>
        <p:spPr>
          <a:xfrm>
            <a:off x="5999853" y="156647"/>
            <a:ext cx="1698879" cy="248956"/>
          </a:xfrm>
          <a:prstGeom prst="roundRect">
            <a:avLst/>
          </a:prstGeom>
          <a:solidFill>
            <a:srgbClr val="FFC000"/>
          </a:solidFill>
          <a:ln>
            <a:solidFill>
              <a:srgbClr val="027180"/>
            </a:solidFill>
          </a:ln>
        </p:spPr>
        <p:txBody>
          <a:bodyPr rtlCol="0" anchor="ctr"/>
          <a:lstStyle/>
          <a:p>
            <a:pPr algn="ctr" eaLnBrk="1" hangingPunct="1"/>
            <a:r>
              <a:rPr lang="fr-FR" sz="1000" dirty="0">
                <a:solidFill>
                  <a:srgbClr val="027180"/>
                </a:solidFill>
                <a:latin typeface="+mj-lt"/>
              </a:rPr>
              <a:t>Actualisé Xray 6 / avril 2022</a:t>
            </a:r>
          </a:p>
        </p:txBody>
      </p:sp>
    </p:spTree>
    <p:extLst>
      <p:ext uri="{BB962C8B-B14F-4D97-AF65-F5344CB8AC3E}">
        <p14:creationId xmlns:p14="http://schemas.microsoft.com/office/powerpoint/2010/main" val="36528126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989BE35A-8DCE-42FC-B4F3-20FCA613F8A0}"/>
              </a:ext>
            </a:extLst>
          </p:cNvPr>
          <p:cNvSpPr>
            <a:spLocks noGrp="1"/>
          </p:cNvSpPr>
          <p:nvPr>
            <p:ph type="body" sz="quarter" idx="11"/>
          </p:nvPr>
        </p:nvSpPr>
        <p:spPr>
          <a:xfrm>
            <a:off x="234044" y="503757"/>
            <a:ext cx="7344000" cy="216000"/>
          </a:xfrm>
        </p:spPr>
        <p:txBody>
          <a:bodyPr/>
          <a:lstStyle/>
          <a:p>
            <a:r>
              <a:rPr lang="fr-FR" sz="1200" dirty="0"/>
              <a:t> </a:t>
            </a:r>
            <a:br>
              <a:rPr lang="fr-FR" sz="1200" dirty="0"/>
            </a:br>
            <a:endParaRPr lang="fr-FR" sz="1200" dirty="0"/>
          </a:p>
        </p:txBody>
      </p:sp>
      <p:sp>
        <p:nvSpPr>
          <p:cNvPr id="5" name="Espace réservé du numéro de diapositive 4">
            <a:extLst>
              <a:ext uri="{FF2B5EF4-FFF2-40B4-BE49-F238E27FC236}">
                <a16:creationId xmlns:a16="http://schemas.microsoft.com/office/drawing/2014/main" id="{7830F38A-7FC5-4AB6-A2D1-00C4098A6D73}"/>
              </a:ext>
            </a:extLst>
          </p:cNvPr>
          <p:cNvSpPr>
            <a:spLocks noGrp="1"/>
          </p:cNvSpPr>
          <p:nvPr>
            <p:ph type="sldNum" sz="quarter" idx="4"/>
          </p:nvPr>
        </p:nvSpPr>
        <p:spPr/>
        <p:txBody>
          <a:bodyPr/>
          <a:lstStyle/>
          <a:p>
            <a:fld id="{AB4D0077-BF62-4615-B421-B126B085B149}" type="slidenum">
              <a:rPr lang="en-GB" smtClean="0"/>
              <a:pPr/>
              <a:t>32</a:t>
            </a:fld>
            <a:endParaRPr lang="en-GB" dirty="0"/>
          </a:p>
        </p:txBody>
      </p:sp>
      <p:sp>
        <p:nvSpPr>
          <p:cNvPr id="7" name="Titre 1">
            <a:extLst>
              <a:ext uri="{FF2B5EF4-FFF2-40B4-BE49-F238E27FC236}">
                <a16:creationId xmlns:a16="http://schemas.microsoft.com/office/drawing/2014/main" id="{71D082A5-0377-45D6-99C6-7FE4908A37FA}"/>
              </a:ext>
            </a:extLst>
          </p:cNvPr>
          <p:cNvSpPr>
            <a:spLocks noGrp="1"/>
          </p:cNvSpPr>
          <p:nvPr>
            <p:ph type="title"/>
          </p:nvPr>
        </p:nvSpPr>
        <p:spPr>
          <a:xfrm>
            <a:off x="199915" y="175910"/>
            <a:ext cx="4106796" cy="301314"/>
          </a:xfrm>
        </p:spPr>
        <p:txBody>
          <a:bodyPr/>
          <a:lstStyle/>
          <a:p>
            <a:r>
              <a:rPr lang="fr-FR" dirty="0"/>
              <a:t>Conception de test par import CSV</a:t>
            </a:r>
          </a:p>
        </p:txBody>
      </p:sp>
      <p:sp>
        <p:nvSpPr>
          <p:cNvPr id="6" name="Espace réservé du contenu 3">
            <a:extLst>
              <a:ext uri="{FF2B5EF4-FFF2-40B4-BE49-F238E27FC236}">
                <a16:creationId xmlns:a16="http://schemas.microsoft.com/office/drawing/2014/main" id="{53EEC2CF-2969-425D-AFD3-231CE3DA8941}"/>
              </a:ext>
            </a:extLst>
          </p:cNvPr>
          <p:cNvSpPr txBox="1">
            <a:spLocks/>
          </p:cNvSpPr>
          <p:nvPr/>
        </p:nvSpPr>
        <p:spPr>
          <a:xfrm>
            <a:off x="174518" y="719757"/>
            <a:ext cx="7654118" cy="475071"/>
          </a:xfrm>
          <a:prstGeom prst="rect">
            <a:avLst/>
          </a:prstGeom>
        </p:spPr>
        <p:txBody>
          <a:bodyPr/>
          <a:lstStyle>
            <a:lvl1pPr marL="260350" indent="-260350" algn="l" defTabSz="696913" rtl="0" eaLnBrk="0" fontAlgn="base" hangingPunct="0">
              <a:lnSpc>
                <a:spcPct val="100000"/>
              </a:lnSpc>
              <a:spcBef>
                <a:spcPct val="20000"/>
              </a:spcBef>
              <a:spcAft>
                <a:spcPct val="0"/>
              </a:spcAft>
              <a:buClr>
                <a:srgbClr val="027180"/>
              </a:buClr>
              <a:buSzPct val="85000"/>
              <a:buFont typeface="fleche_rond" pitchFamily="2" charset="0"/>
              <a:buChar char=""/>
              <a:defRPr sz="1400" kern="1200">
                <a:solidFill>
                  <a:schemeClr val="tx1"/>
                </a:solidFill>
                <a:latin typeface="+mj-lt"/>
                <a:ea typeface="+mn-ea"/>
                <a:cs typeface="+mn-cs"/>
              </a:defRPr>
            </a:lvl1pPr>
            <a:lvl2pPr marL="565150" indent="-217488" algn="l" defTabSz="696913" rtl="0" eaLnBrk="0" fontAlgn="base" hangingPunct="0">
              <a:lnSpc>
                <a:spcPct val="100000"/>
              </a:lnSpc>
              <a:spcBef>
                <a:spcPct val="20000"/>
              </a:spcBef>
              <a:spcAft>
                <a:spcPct val="0"/>
              </a:spcAft>
              <a:buClr>
                <a:srgbClr val="027180"/>
              </a:buClr>
              <a:buSzPct val="85000"/>
              <a:buFont typeface="fleche_rond" pitchFamily="2" charset="0"/>
              <a:buChar char=""/>
              <a:defRPr sz="1200" kern="1200">
                <a:solidFill>
                  <a:schemeClr val="tx1"/>
                </a:solidFill>
                <a:latin typeface="+mj-lt"/>
                <a:ea typeface="+mn-ea"/>
                <a:cs typeface="+mn-cs"/>
              </a:defRPr>
            </a:lvl2pPr>
            <a:lvl3pPr marL="808038" indent="-179388" algn="l" defTabSz="696913" rtl="0" eaLnBrk="0" fontAlgn="base" hangingPunct="0">
              <a:lnSpc>
                <a:spcPct val="100000"/>
              </a:lnSpc>
              <a:spcBef>
                <a:spcPct val="20000"/>
              </a:spcBef>
              <a:spcAft>
                <a:spcPct val="0"/>
              </a:spcAft>
              <a:buFont typeface="Source Sans Pro" pitchFamily="34" charset="0"/>
              <a:buChar char="–"/>
              <a:defRPr sz="1000" kern="1200">
                <a:solidFill>
                  <a:schemeClr val="tx1"/>
                </a:solidFill>
                <a:latin typeface="+mj-lt"/>
                <a:ea typeface="+mn-ea"/>
                <a:cs typeface="+mn-cs"/>
              </a:defRPr>
            </a:lvl3pPr>
            <a:lvl4pPr marL="896938" indent="-88900" algn="l" defTabSz="696913" rtl="0" eaLnBrk="0" fontAlgn="base" hangingPunct="0">
              <a:lnSpc>
                <a:spcPct val="100000"/>
              </a:lnSpc>
              <a:spcBef>
                <a:spcPct val="20000"/>
              </a:spcBef>
              <a:spcAft>
                <a:spcPct val="0"/>
              </a:spcAft>
              <a:buFont typeface="Source Sans Pro" pitchFamily="34" charset="0"/>
              <a:buChar char="•"/>
              <a:defRPr sz="800" kern="1200">
                <a:solidFill>
                  <a:schemeClr val="tx1"/>
                </a:solidFill>
                <a:latin typeface="+mj-lt"/>
                <a:ea typeface="+mn-ea"/>
                <a:cs typeface="+mn-cs"/>
              </a:defRPr>
            </a:lvl4pPr>
            <a:lvl5pPr marL="1074738" indent="-88900" algn="l" defTabSz="696913" rtl="0" eaLnBrk="0" fontAlgn="base" hangingPunct="0">
              <a:lnSpc>
                <a:spcPct val="100000"/>
              </a:lnSpc>
              <a:spcBef>
                <a:spcPct val="20000"/>
              </a:spcBef>
              <a:spcAft>
                <a:spcPct val="0"/>
              </a:spcAft>
              <a:buFont typeface="Source Sans Pro" pitchFamily="34" charset="0"/>
              <a:buChar char="&gt;"/>
              <a:defRPr sz="600" kern="1200">
                <a:solidFill>
                  <a:schemeClr val="tx1"/>
                </a:solidFill>
                <a:latin typeface="+mj-lt"/>
                <a:ea typeface="+mn-ea"/>
                <a:cs typeface="+mn-cs"/>
              </a:defRPr>
            </a:lvl5pPr>
            <a:lvl6pPr marL="1917634"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66295"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14955"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63616"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endParaRPr lang="fr-FR" sz="1050" dirty="0"/>
          </a:p>
          <a:p>
            <a:endParaRPr lang="fr-FR" sz="1050" dirty="0"/>
          </a:p>
        </p:txBody>
      </p:sp>
      <p:sp>
        <p:nvSpPr>
          <p:cNvPr id="11" name="Espace réservé du texte 2">
            <a:extLst>
              <a:ext uri="{FF2B5EF4-FFF2-40B4-BE49-F238E27FC236}">
                <a16:creationId xmlns:a16="http://schemas.microsoft.com/office/drawing/2014/main" id="{1C44C904-41C1-44BD-9D3B-63F126FCB102}"/>
              </a:ext>
            </a:extLst>
          </p:cNvPr>
          <p:cNvSpPr txBox="1">
            <a:spLocks/>
          </p:cNvSpPr>
          <p:nvPr/>
        </p:nvSpPr>
        <p:spPr>
          <a:xfrm>
            <a:off x="586236" y="476332"/>
            <a:ext cx="7344000" cy="216000"/>
          </a:xfrm>
          <a:prstGeom prst="rect">
            <a:avLst/>
          </a:prstGeom>
        </p:spPr>
        <p:txBody>
          <a:bodyPr lIns="0" tIns="0" rIns="0" bIns="0" anchor="t"/>
          <a:lstStyle>
            <a:lvl1pPr marL="0" indent="0" algn="l" defTabSz="696913" rtl="0" eaLnBrk="0" fontAlgn="base" hangingPunct="0">
              <a:spcBef>
                <a:spcPct val="20000"/>
              </a:spcBef>
              <a:spcAft>
                <a:spcPct val="0"/>
              </a:spcAft>
              <a:buFont typeface="Arial" charset="0"/>
              <a:buNone/>
              <a:defRPr sz="1500" kern="1200">
                <a:solidFill>
                  <a:srgbClr val="027180"/>
                </a:solidFill>
                <a:latin typeface="+mj-lt"/>
                <a:ea typeface="+mn-ea"/>
                <a:cs typeface="+mn-cs"/>
              </a:defRPr>
            </a:lvl1pPr>
            <a:lvl2pPr marL="565150" indent="-217488" algn="l" defTabSz="696913" rtl="0" eaLnBrk="0" fontAlgn="base" hangingPunct="0">
              <a:spcBef>
                <a:spcPct val="20000"/>
              </a:spcBef>
              <a:spcAft>
                <a:spcPct val="0"/>
              </a:spcAft>
              <a:buFont typeface="Arial" charset="0"/>
              <a:buChar char="–"/>
              <a:defRPr sz="2100" kern="1200">
                <a:solidFill>
                  <a:schemeClr val="tx1"/>
                </a:solidFill>
                <a:latin typeface="+mn-lt"/>
                <a:ea typeface="+mn-ea"/>
                <a:cs typeface="+mn-cs"/>
              </a:defRPr>
            </a:lvl2pPr>
            <a:lvl3pPr marL="871538" indent="-173038" algn="l" defTabSz="696913" rtl="0" eaLnBrk="0" fontAlgn="base" hangingPunct="0">
              <a:spcBef>
                <a:spcPct val="20000"/>
              </a:spcBef>
              <a:spcAft>
                <a:spcPct val="0"/>
              </a:spcAft>
              <a:buFont typeface="Arial" charset="0"/>
              <a:buChar char="•"/>
              <a:defRPr kern="1200">
                <a:solidFill>
                  <a:schemeClr val="tx1"/>
                </a:solidFill>
                <a:latin typeface="+mn-lt"/>
                <a:ea typeface="+mn-ea"/>
                <a:cs typeface="+mn-cs"/>
              </a:defRPr>
            </a:lvl3pPr>
            <a:lvl4pPr marL="1219200" indent="-173038" algn="l" defTabSz="696913" rtl="0" eaLnBrk="0" fontAlgn="base" hangingPunct="0">
              <a:spcBef>
                <a:spcPct val="20000"/>
              </a:spcBef>
              <a:spcAft>
                <a:spcPct val="0"/>
              </a:spcAft>
              <a:buFont typeface="Arial" charset="0"/>
              <a:buChar char="–"/>
              <a:defRPr sz="1500" kern="1200">
                <a:solidFill>
                  <a:schemeClr val="tx1"/>
                </a:solidFill>
                <a:latin typeface="+mn-lt"/>
                <a:ea typeface="+mn-ea"/>
                <a:cs typeface="+mn-cs"/>
              </a:defRPr>
            </a:lvl4pPr>
            <a:lvl5pPr marL="1568450" indent="-173038" algn="l" defTabSz="696913" rtl="0" eaLnBrk="0" fontAlgn="base" hangingPunct="0">
              <a:spcBef>
                <a:spcPct val="20000"/>
              </a:spcBef>
              <a:spcAft>
                <a:spcPct val="0"/>
              </a:spcAft>
              <a:buFont typeface="Arial" charset="0"/>
              <a:buChar char="»"/>
              <a:defRPr sz="1500" kern="1200">
                <a:solidFill>
                  <a:schemeClr val="tx1"/>
                </a:solidFill>
                <a:latin typeface="+mn-lt"/>
                <a:ea typeface="+mn-ea"/>
                <a:cs typeface="+mn-cs"/>
              </a:defRPr>
            </a:lvl5pPr>
            <a:lvl6pPr marL="1917634"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66295"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14955"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63616"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fr-FR" sz="1600" b="1" dirty="0">
                <a:ea typeface="Source Sans Pro"/>
              </a:rPr>
              <a:t>L’essentiel</a:t>
            </a:r>
            <a:endParaRPr lang="fr-FR" b="1" dirty="0"/>
          </a:p>
        </p:txBody>
      </p:sp>
      <p:sp>
        <p:nvSpPr>
          <p:cNvPr id="2" name="ZoneTexte 1">
            <a:extLst>
              <a:ext uri="{FF2B5EF4-FFF2-40B4-BE49-F238E27FC236}">
                <a16:creationId xmlns:a16="http://schemas.microsoft.com/office/drawing/2014/main" id="{0AE60581-84F5-4B22-B133-9DCCFF0C7A58}"/>
              </a:ext>
            </a:extLst>
          </p:cNvPr>
          <p:cNvSpPr txBox="1"/>
          <p:nvPr/>
        </p:nvSpPr>
        <p:spPr bwMode="auto">
          <a:xfrm>
            <a:off x="193255" y="1383518"/>
            <a:ext cx="35576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eaLnBrk="1" hangingPunct="1"/>
            <a:r>
              <a:rPr lang="fr-FR" sz="1200" dirty="0">
                <a:latin typeface="Source Sans Pro"/>
                <a:ea typeface="Source Sans Pro"/>
                <a:cs typeface="Arial"/>
              </a:rPr>
              <a:t>2/ </a:t>
            </a:r>
            <a:r>
              <a:rPr lang="fr-FR" sz="1200" b="1" dirty="0">
                <a:solidFill>
                  <a:srgbClr val="FF0000"/>
                </a:solidFill>
                <a:latin typeface="Source Sans Pro"/>
                <a:ea typeface="Source Sans Pro"/>
                <a:cs typeface="Arial"/>
              </a:rPr>
              <a:t>Le valoriser</a:t>
            </a:r>
            <a:r>
              <a:rPr lang="fr-FR" sz="1200" dirty="0">
                <a:latin typeface="Source Sans Pro"/>
                <a:ea typeface="Source Sans Pro"/>
                <a:cs typeface="Arial"/>
              </a:rPr>
              <a:t> avec les données à importer</a:t>
            </a:r>
            <a:br>
              <a:rPr lang="fr-FR" sz="1200" dirty="0">
                <a:latin typeface="Source Sans Pro"/>
                <a:ea typeface="Source Sans Pro"/>
                <a:cs typeface="Arial"/>
              </a:rPr>
            </a:br>
            <a:r>
              <a:rPr lang="fr-FR" sz="1200" dirty="0">
                <a:latin typeface="Source Sans Pro"/>
                <a:ea typeface="Source Sans Pro"/>
                <a:cs typeface="Arial"/>
              </a:rPr>
              <a:t>      </a:t>
            </a:r>
            <a:r>
              <a:rPr lang="fr-FR" sz="1200" b="1" dirty="0">
                <a:solidFill>
                  <a:srgbClr val="FF0000"/>
                </a:solidFill>
                <a:latin typeface="Source Sans Pro"/>
                <a:cs typeface="Arial"/>
              </a:rPr>
              <a:t>Bien contrôler les valeurs </a:t>
            </a:r>
          </a:p>
        </p:txBody>
      </p:sp>
      <p:sp>
        <p:nvSpPr>
          <p:cNvPr id="12" name="ZoneTexte 11">
            <a:extLst>
              <a:ext uri="{FF2B5EF4-FFF2-40B4-BE49-F238E27FC236}">
                <a16:creationId xmlns:a16="http://schemas.microsoft.com/office/drawing/2014/main" id="{616F9C18-2A90-47F6-AF11-3D4DF17CAD12}"/>
              </a:ext>
            </a:extLst>
          </p:cNvPr>
          <p:cNvSpPr txBox="1"/>
          <p:nvPr/>
        </p:nvSpPr>
        <p:spPr bwMode="auto">
          <a:xfrm>
            <a:off x="188602" y="2331916"/>
            <a:ext cx="3426102"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eaLnBrk="1" hangingPunct="1"/>
            <a:r>
              <a:rPr lang="fr-FR" sz="1200" dirty="0">
                <a:latin typeface="Source Sans Pro"/>
                <a:ea typeface="Source Sans Pro"/>
                <a:cs typeface="Arial"/>
              </a:rPr>
              <a:t>4/ </a:t>
            </a:r>
            <a:r>
              <a:rPr lang="fr-FR" sz="1200" b="1" dirty="0">
                <a:solidFill>
                  <a:srgbClr val="FF0000"/>
                </a:solidFill>
                <a:latin typeface="Source Sans Pro"/>
                <a:ea typeface="Source Sans Pro"/>
                <a:cs typeface="Arial"/>
              </a:rPr>
              <a:t>Récupérer le ficher de configuration   </a:t>
            </a:r>
            <a:br>
              <a:rPr lang="fr-FR" sz="1200" dirty="0">
                <a:latin typeface="Source Sans Pro"/>
                <a:ea typeface="Source Sans Pro"/>
                <a:cs typeface="Arial"/>
              </a:rPr>
            </a:br>
            <a:r>
              <a:rPr lang="fr-FR" sz="1200" dirty="0">
                <a:latin typeface="Source Sans Pro"/>
                <a:ea typeface="Source Sans Pro"/>
                <a:cs typeface="Arial"/>
              </a:rPr>
              <a:t>     </a:t>
            </a:r>
            <a:endParaRPr lang="fr-FR" sz="1200" b="1" dirty="0">
              <a:solidFill>
                <a:srgbClr val="FF0000"/>
              </a:solidFill>
              <a:latin typeface="Source Sans Pro"/>
              <a:ea typeface="Source Sans Pro"/>
              <a:cs typeface="Arial"/>
            </a:endParaRPr>
          </a:p>
          <a:p>
            <a:pPr eaLnBrk="1" hangingPunct="1"/>
            <a:r>
              <a:rPr lang="fr-FR" sz="1200" b="1" dirty="0">
                <a:solidFill>
                  <a:srgbClr val="FF0000"/>
                </a:solidFill>
                <a:latin typeface="Source Sans Pro"/>
                <a:ea typeface="Source Sans Pro"/>
                <a:cs typeface="Arial"/>
              </a:rPr>
              <a:t>5/ Lancer l’import</a:t>
            </a:r>
            <a:r>
              <a:rPr lang="fr-FR" sz="1200" b="1">
                <a:solidFill>
                  <a:srgbClr val="FF0000"/>
                </a:solidFill>
                <a:latin typeface="Source Sans Pro"/>
                <a:ea typeface="Source Sans Pro"/>
                <a:cs typeface="Arial"/>
              </a:rPr>
              <a:t> depuis le menu Tests/Import de Cas de Test,</a:t>
            </a:r>
            <a:r>
              <a:rPr lang="fr-FR" sz="1200" b="1" dirty="0">
                <a:solidFill>
                  <a:srgbClr val="FF0000"/>
                </a:solidFill>
                <a:latin typeface="Source Sans Pro"/>
                <a:ea typeface="Source Sans Pro"/>
                <a:cs typeface="Arial"/>
              </a:rPr>
              <a:t> avec</a:t>
            </a:r>
            <a:br>
              <a:rPr lang="fr-FR" sz="1200" dirty="0">
                <a:latin typeface="Source Sans Pro"/>
                <a:ea typeface="Source Sans Pro"/>
                <a:cs typeface="Arial"/>
              </a:rPr>
            </a:br>
            <a:r>
              <a:rPr lang="fr-FR" sz="1200" dirty="0">
                <a:latin typeface="Source Sans Pro"/>
                <a:ea typeface="Source Sans Pro"/>
                <a:cs typeface="Arial"/>
              </a:rPr>
              <a:t>     - le </a:t>
            </a:r>
            <a:r>
              <a:rPr lang="fr-FR" sz="1200" dirty="0">
                <a:solidFill>
                  <a:srgbClr val="FF0000"/>
                </a:solidFill>
                <a:latin typeface="Source Sans Pro"/>
                <a:ea typeface="Source Sans Pro"/>
                <a:cs typeface="Arial"/>
              </a:rPr>
              <a:t>fichier de données</a:t>
            </a:r>
            <a:br>
              <a:rPr lang="fr-FR" sz="1200" dirty="0">
                <a:latin typeface="Source Sans Pro"/>
                <a:ea typeface="Source Sans Pro"/>
                <a:cs typeface="Arial"/>
              </a:rPr>
            </a:br>
            <a:r>
              <a:rPr lang="fr-FR" sz="1200" dirty="0">
                <a:latin typeface="Source Sans Pro"/>
                <a:ea typeface="Source Sans Pro"/>
                <a:cs typeface="Arial"/>
              </a:rPr>
              <a:t>     - le </a:t>
            </a:r>
            <a:r>
              <a:rPr lang="fr-FR" sz="1200" u="sng" dirty="0">
                <a:solidFill>
                  <a:srgbClr val="FF0000"/>
                </a:solidFill>
                <a:latin typeface="Source Sans Pro"/>
                <a:ea typeface="Source Sans Pro"/>
                <a:cs typeface="Arial"/>
              </a:rPr>
              <a:t>fichier de configuration</a:t>
            </a:r>
            <a:endParaRPr lang="fr-FR" sz="1200" dirty="0">
              <a:latin typeface="Source Sans Pro"/>
              <a:ea typeface="Source Sans Pro"/>
              <a:cs typeface="Arial"/>
            </a:endParaRPr>
          </a:p>
          <a:p>
            <a:pPr eaLnBrk="1" hangingPunct="1"/>
            <a:endParaRPr lang="fr-FR" sz="1200" dirty="0">
              <a:latin typeface="Source Sans Pro"/>
              <a:ea typeface="Source Sans Pro"/>
              <a:cs typeface="Arial"/>
            </a:endParaRPr>
          </a:p>
          <a:p>
            <a:pPr eaLnBrk="1" hangingPunct="1"/>
            <a:r>
              <a:rPr lang="fr-FR" sz="1200" dirty="0">
                <a:latin typeface="Source Sans Pro"/>
                <a:ea typeface="Source Sans Pro"/>
                <a:cs typeface="Arial"/>
              </a:rPr>
              <a:t>6/ Sauvegarder le fichier de configuration pour le </a:t>
            </a:r>
            <a:br>
              <a:rPr lang="fr-FR" sz="1200" dirty="0">
                <a:latin typeface="Source Sans Pro"/>
                <a:ea typeface="Source Sans Pro"/>
                <a:cs typeface="Arial"/>
              </a:rPr>
            </a:br>
            <a:r>
              <a:rPr lang="fr-FR" sz="1200" dirty="0">
                <a:latin typeface="Source Sans Pro"/>
                <a:ea typeface="Source Sans Pro"/>
                <a:cs typeface="Arial"/>
              </a:rPr>
              <a:t>      réutiliser ultérieurement</a:t>
            </a:r>
          </a:p>
        </p:txBody>
      </p:sp>
      <p:sp>
        <p:nvSpPr>
          <p:cNvPr id="8" name="Rectangle 7">
            <a:extLst>
              <a:ext uri="{FF2B5EF4-FFF2-40B4-BE49-F238E27FC236}">
                <a16:creationId xmlns:a16="http://schemas.microsoft.com/office/drawing/2014/main" id="{F8588FB6-5903-44A5-8C6E-9EAF024895FB}"/>
              </a:ext>
            </a:extLst>
          </p:cNvPr>
          <p:cNvSpPr/>
          <p:nvPr/>
        </p:nvSpPr>
        <p:spPr>
          <a:xfrm>
            <a:off x="2021113" y="4054208"/>
            <a:ext cx="4140877" cy="307777"/>
          </a:xfrm>
          <a:prstGeom prst="rect">
            <a:avLst/>
          </a:prstGeom>
        </p:spPr>
        <p:txBody>
          <a:bodyPr wrap="none">
            <a:spAutoFit/>
          </a:bodyPr>
          <a:lstStyle/>
          <a:p>
            <a:r>
              <a:rPr lang="fr-FR" b="1" dirty="0">
                <a:latin typeface="Source Sans Pro"/>
                <a:ea typeface="Source Sans Pro"/>
                <a:cs typeface="Arial"/>
              </a:rPr>
              <a:t>Retrouvez tous les détails dans les pages suivantes </a:t>
            </a:r>
            <a:endParaRPr lang="fr-FR" dirty="0"/>
          </a:p>
        </p:txBody>
      </p:sp>
      <p:sp>
        <p:nvSpPr>
          <p:cNvPr id="16" name="ZoneTexte 15">
            <a:extLst>
              <a:ext uri="{FF2B5EF4-FFF2-40B4-BE49-F238E27FC236}">
                <a16:creationId xmlns:a16="http://schemas.microsoft.com/office/drawing/2014/main" id="{9B425532-0E00-4E93-9A6F-2451D7800F36}"/>
              </a:ext>
            </a:extLst>
          </p:cNvPr>
          <p:cNvSpPr txBox="1"/>
          <p:nvPr/>
        </p:nvSpPr>
        <p:spPr bwMode="auto">
          <a:xfrm>
            <a:off x="174518" y="1834558"/>
            <a:ext cx="682403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eaLnBrk="1" hangingPunct="1"/>
            <a:r>
              <a:rPr lang="fr-FR" sz="1200" dirty="0">
                <a:latin typeface="Source Sans Pro"/>
                <a:ea typeface="Source Sans Pro"/>
                <a:cs typeface="Arial"/>
              </a:rPr>
              <a:t>3/ </a:t>
            </a:r>
            <a:r>
              <a:rPr lang="fr-FR" sz="1200" b="1" dirty="0">
                <a:solidFill>
                  <a:srgbClr val="FF0000"/>
                </a:solidFill>
                <a:latin typeface="Source Sans Pro"/>
                <a:cs typeface="Arial"/>
              </a:rPr>
              <a:t>Enregistrer le fichier </a:t>
            </a:r>
            <a:r>
              <a:rPr lang="fr-FR" sz="1200" dirty="0">
                <a:latin typeface="Source Sans Pro"/>
                <a:ea typeface="Source Sans Pro"/>
                <a:cs typeface="Arial"/>
              </a:rPr>
              <a:t>au format UTF-8</a:t>
            </a:r>
            <a:endParaRPr lang="fr-FR" sz="1200" b="1" dirty="0">
              <a:latin typeface="Source Sans Pro"/>
              <a:ea typeface="Source Sans Pro"/>
              <a:cs typeface="Arial"/>
            </a:endParaRPr>
          </a:p>
        </p:txBody>
      </p:sp>
      <p:pic>
        <p:nvPicPr>
          <p:cNvPr id="17" name="Image 16">
            <a:extLst>
              <a:ext uri="{FF2B5EF4-FFF2-40B4-BE49-F238E27FC236}">
                <a16:creationId xmlns:a16="http://schemas.microsoft.com/office/drawing/2014/main" id="{F3CCA20C-2BDE-460D-A7A0-AAA69FCB7B12}"/>
              </a:ext>
            </a:extLst>
          </p:cNvPr>
          <p:cNvPicPr>
            <a:picLocks noChangeAspect="1"/>
          </p:cNvPicPr>
          <p:nvPr/>
        </p:nvPicPr>
        <p:blipFill rotWithShape="1">
          <a:blip r:embed="rId2"/>
          <a:srcRect l="2120" t="19435" r="10592" b="19693"/>
          <a:stretch/>
        </p:blipFill>
        <p:spPr>
          <a:xfrm>
            <a:off x="456832" y="2039897"/>
            <a:ext cx="2319965" cy="174476"/>
          </a:xfrm>
          <a:prstGeom prst="rect">
            <a:avLst/>
          </a:prstGeom>
        </p:spPr>
      </p:pic>
      <p:sp>
        <p:nvSpPr>
          <p:cNvPr id="21" name="ZoneTexte 20">
            <a:extLst>
              <a:ext uri="{FF2B5EF4-FFF2-40B4-BE49-F238E27FC236}">
                <a16:creationId xmlns:a16="http://schemas.microsoft.com/office/drawing/2014/main" id="{D1A5FFE9-0B23-4244-8407-D7EFCDC8678D}"/>
              </a:ext>
            </a:extLst>
          </p:cNvPr>
          <p:cNvSpPr txBox="1"/>
          <p:nvPr/>
        </p:nvSpPr>
        <p:spPr bwMode="auto">
          <a:xfrm>
            <a:off x="188602" y="891588"/>
            <a:ext cx="29676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eaLnBrk="1" hangingPunct="1"/>
            <a:r>
              <a:rPr lang="fr-FR" sz="1200" dirty="0">
                <a:latin typeface="Source Sans Pro"/>
                <a:ea typeface="Source Sans Pro"/>
                <a:cs typeface="Arial"/>
              </a:rPr>
              <a:t>1/ </a:t>
            </a:r>
            <a:r>
              <a:rPr lang="fr-FR" sz="1200" b="1" dirty="0">
                <a:solidFill>
                  <a:srgbClr val="FF0000"/>
                </a:solidFill>
                <a:latin typeface="Source Sans Pro"/>
                <a:ea typeface="Source Sans Pro"/>
                <a:cs typeface="Arial"/>
              </a:rPr>
              <a:t>Récupérer le fichier Excel du template </a:t>
            </a:r>
            <a:br>
              <a:rPr lang="fr-FR" sz="1200" dirty="0">
                <a:solidFill>
                  <a:srgbClr val="FF0000"/>
                </a:solidFill>
                <a:latin typeface="Source Sans Pro"/>
                <a:ea typeface="Source Sans Pro"/>
                <a:cs typeface="Arial"/>
              </a:rPr>
            </a:br>
            <a:r>
              <a:rPr lang="fr-FR" sz="1200" dirty="0">
                <a:solidFill>
                  <a:srgbClr val="FF0000"/>
                </a:solidFill>
                <a:latin typeface="Source Sans Pro"/>
                <a:ea typeface="Source Sans Pro"/>
                <a:cs typeface="Arial"/>
              </a:rPr>
              <a:t>       </a:t>
            </a:r>
            <a:r>
              <a:rPr lang="fr-FR" sz="900" dirty="0">
                <a:latin typeface="Source Sans Pro"/>
                <a:ea typeface="Source Sans Pro"/>
                <a:cs typeface="Arial"/>
              </a:rPr>
              <a:t>Adapter sa structure si besoin (non recommandé)</a:t>
            </a:r>
            <a:endParaRPr lang="fr-FR" sz="1200" dirty="0">
              <a:latin typeface="Source Sans Pro" pitchFamily="34" charset="0"/>
              <a:ea typeface="Source Sans Pro"/>
            </a:endParaRPr>
          </a:p>
        </p:txBody>
      </p:sp>
      <p:cxnSp>
        <p:nvCxnSpPr>
          <p:cNvPr id="30" name="Connecteur droit avec flèche 23">
            <a:extLst>
              <a:ext uri="{FF2B5EF4-FFF2-40B4-BE49-F238E27FC236}">
                <a16:creationId xmlns:a16="http://schemas.microsoft.com/office/drawing/2014/main" id="{62849C30-8E93-4561-9554-6B75FF492155}"/>
              </a:ext>
            </a:extLst>
          </p:cNvPr>
          <p:cNvCxnSpPr>
            <a:cxnSpLocks/>
          </p:cNvCxnSpPr>
          <p:nvPr/>
        </p:nvCxnSpPr>
        <p:spPr>
          <a:xfrm flipV="1">
            <a:off x="2169570" y="2901821"/>
            <a:ext cx="2219631" cy="506940"/>
          </a:xfrm>
          <a:prstGeom prst="bentConnector3">
            <a:avLst>
              <a:gd name="adj1" fmla="val 7686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3">
            <a:extLst>
              <a:ext uri="{FF2B5EF4-FFF2-40B4-BE49-F238E27FC236}">
                <a16:creationId xmlns:a16="http://schemas.microsoft.com/office/drawing/2014/main" id="{ECFC8CE6-40A9-4E52-AEF9-DC77ED372F6B}"/>
              </a:ext>
            </a:extLst>
          </p:cNvPr>
          <p:cNvCxnSpPr>
            <a:cxnSpLocks/>
          </p:cNvCxnSpPr>
          <p:nvPr/>
        </p:nvCxnSpPr>
        <p:spPr>
          <a:xfrm flipV="1">
            <a:off x="2101416" y="1222952"/>
            <a:ext cx="2287785" cy="1974483"/>
          </a:xfrm>
          <a:prstGeom prst="bentConnector3">
            <a:avLst>
              <a:gd name="adj1" fmla="val 66385"/>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Image 12">
            <a:extLst>
              <a:ext uri="{FF2B5EF4-FFF2-40B4-BE49-F238E27FC236}">
                <a16:creationId xmlns:a16="http://schemas.microsoft.com/office/drawing/2014/main" id="{BC3E8BBB-F7A7-4EAA-9207-E48C4B63183D}"/>
              </a:ext>
            </a:extLst>
          </p:cNvPr>
          <p:cNvPicPr>
            <a:picLocks noChangeAspect="1"/>
          </p:cNvPicPr>
          <p:nvPr/>
        </p:nvPicPr>
        <p:blipFill>
          <a:blip r:embed="rId3"/>
          <a:stretch>
            <a:fillRect/>
          </a:stretch>
        </p:blipFill>
        <p:spPr>
          <a:xfrm>
            <a:off x="4389201" y="780056"/>
            <a:ext cx="3050909" cy="2984923"/>
          </a:xfrm>
          <a:prstGeom prst="rect">
            <a:avLst/>
          </a:prstGeom>
        </p:spPr>
      </p:pic>
      <p:sp>
        <p:nvSpPr>
          <p:cNvPr id="35" name="Rectangle 34">
            <a:extLst>
              <a:ext uri="{FF2B5EF4-FFF2-40B4-BE49-F238E27FC236}">
                <a16:creationId xmlns:a16="http://schemas.microsoft.com/office/drawing/2014/main" id="{47998E52-92E4-4EB3-A01C-5BE479F1D989}"/>
              </a:ext>
            </a:extLst>
          </p:cNvPr>
          <p:cNvSpPr/>
          <p:nvPr/>
        </p:nvSpPr>
        <p:spPr>
          <a:xfrm rot="20179566">
            <a:off x="6575313" y="1737332"/>
            <a:ext cx="1199367" cy="369332"/>
          </a:xfrm>
          <a:prstGeom prst="rect">
            <a:avLst/>
          </a:prstGeom>
        </p:spPr>
        <p:txBody>
          <a:bodyPr wrap="none">
            <a:spAutoFit/>
          </a:bodyPr>
          <a:lstStyle/>
          <a:p>
            <a:r>
              <a:rPr lang="fr-FR" sz="900" dirty="0">
                <a:ln w="0"/>
                <a:solidFill>
                  <a:schemeClr val="accent1"/>
                </a:solidFill>
                <a:effectLst>
                  <a:outerShdw blurRad="38100" dist="25400" dir="5400000" algn="ctr" rotWithShape="0">
                    <a:srgbClr val="6E747A">
                      <a:alpha val="43000"/>
                    </a:srgbClr>
                  </a:outerShdw>
                </a:effectLst>
                <a:latin typeface="Source Sans Pro"/>
                <a:ea typeface="Source Sans Pro"/>
                <a:cs typeface="Arial"/>
              </a:rPr>
              <a:t>Ne tenez pas compte</a:t>
            </a:r>
            <a:br>
              <a:rPr lang="fr-FR" sz="900" dirty="0">
                <a:ln w="0"/>
                <a:solidFill>
                  <a:schemeClr val="accent1"/>
                </a:solidFill>
                <a:effectLst>
                  <a:outerShdw blurRad="38100" dist="25400" dir="5400000" algn="ctr" rotWithShape="0">
                    <a:srgbClr val="6E747A">
                      <a:alpha val="43000"/>
                    </a:srgbClr>
                  </a:outerShdw>
                </a:effectLst>
                <a:latin typeface="Source Sans Pro"/>
                <a:ea typeface="Source Sans Pro"/>
                <a:cs typeface="Arial"/>
              </a:rPr>
            </a:br>
            <a:r>
              <a:rPr lang="fr-FR" sz="900" dirty="0">
                <a:ln w="0"/>
                <a:solidFill>
                  <a:schemeClr val="accent1"/>
                </a:solidFill>
                <a:effectLst>
                  <a:outerShdw blurRad="38100" dist="25400" dir="5400000" algn="ctr" rotWithShape="0">
                    <a:srgbClr val="6E747A">
                      <a:alpha val="43000"/>
                    </a:srgbClr>
                  </a:outerShdw>
                </a:effectLst>
                <a:latin typeface="Source Sans Pro"/>
                <a:ea typeface="Source Sans Pro"/>
                <a:cs typeface="Arial"/>
              </a:rPr>
              <a:t> de ce message</a:t>
            </a:r>
            <a:endParaRPr lang="fr-FR" sz="900" dirty="0">
              <a:ln w="0"/>
              <a:solidFill>
                <a:schemeClr val="accent1"/>
              </a:solidFill>
              <a:effectLst>
                <a:outerShdw blurRad="38100" dist="25400" dir="5400000" algn="ctr" rotWithShape="0">
                  <a:srgbClr val="6E747A">
                    <a:alpha val="43000"/>
                  </a:srgbClr>
                </a:outerShdw>
              </a:effectLst>
            </a:endParaRPr>
          </a:p>
        </p:txBody>
      </p:sp>
      <p:sp>
        <p:nvSpPr>
          <p:cNvPr id="24" name="Rectangle : coins arrondis 23">
            <a:extLst>
              <a:ext uri="{FF2B5EF4-FFF2-40B4-BE49-F238E27FC236}">
                <a16:creationId xmlns:a16="http://schemas.microsoft.com/office/drawing/2014/main" id="{E4CE0F43-7047-45C3-8CB5-E38E41304736}"/>
              </a:ext>
            </a:extLst>
          </p:cNvPr>
          <p:cNvSpPr/>
          <p:nvPr/>
        </p:nvSpPr>
        <p:spPr>
          <a:xfrm>
            <a:off x="6036318" y="100287"/>
            <a:ext cx="1698879" cy="248956"/>
          </a:xfrm>
          <a:prstGeom prst="roundRect">
            <a:avLst/>
          </a:prstGeom>
          <a:solidFill>
            <a:srgbClr val="FFC000"/>
          </a:solidFill>
          <a:ln>
            <a:solidFill>
              <a:srgbClr val="027180"/>
            </a:solidFill>
          </a:ln>
        </p:spPr>
        <p:txBody>
          <a:bodyPr rtlCol="0" anchor="ctr"/>
          <a:lstStyle/>
          <a:p>
            <a:pPr algn="ctr" eaLnBrk="1" hangingPunct="1"/>
            <a:r>
              <a:rPr lang="fr-FR" sz="1000" dirty="0">
                <a:solidFill>
                  <a:srgbClr val="027180"/>
                </a:solidFill>
                <a:latin typeface="+mj-lt"/>
              </a:rPr>
              <a:t>Actualisé Xray 6 / avril 2022</a:t>
            </a:r>
          </a:p>
        </p:txBody>
      </p:sp>
      <p:pic>
        <p:nvPicPr>
          <p:cNvPr id="18" name="Image 17">
            <a:extLst>
              <a:ext uri="{FF2B5EF4-FFF2-40B4-BE49-F238E27FC236}">
                <a16:creationId xmlns:a16="http://schemas.microsoft.com/office/drawing/2014/main" id="{04C93B61-25DB-454B-A191-30331B47BD4E}"/>
              </a:ext>
            </a:extLst>
          </p:cNvPr>
          <p:cNvPicPr>
            <a:picLocks noChangeAspect="1"/>
          </p:cNvPicPr>
          <p:nvPr/>
        </p:nvPicPr>
        <p:blipFill>
          <a:blip r:embed="rId4"/>
          <a:stretch>
            <a:fillRect/>
          </a:stretch>
        </p:blipFill>
        <p:spPr>
          <a:xfrm>
            <a:off x="2850100" y="1900161"/>
            <a:ext cx="294949" cy="263534"/>
          </a:xfrm>
          <a:prstGeom prst="rect">
            <a:avLst/>
          </a:prstGeom>
          <a:noFill/>
        </p:spPr>
      </p:pic>
    </p:spTree>
    <p:extLst>
      <p:ext uri="{BB962C8B-B14F-4D97-AF65-F5344CB8AC3E}">
        <p14:creationId xmlns:p14="http://schemas.microsoft.com/office/powerpoint/2010/main" val="19395310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A226CC-DC3F-4A1A-A174-42C614A965D1}"/>
              </a:ext>
            </a:extLst>
          </p:cNvPr>
          <p:cNvSpPr>
            <a:spLocks noGrp="1"/>
          </p:cNvSpPr>
          <p:nvPr>
            <p:ph type="title"/>
          </p:nvPr>
        </p:nvSpPr>
        <p:spPr/>
        <p:txBody>
          <a:bodyPr/>
          <a:lstStyle/>
          <a:p>
            <a:r>
              <a:rPr lang="fr-FR"/>
              <a:t>Conception de test par import CSV</a:t>
            </a:r>
          </a:p>
        </p:txBody>
      </p:sp>
      <p:sp>
        <p:nvSpPr>
          <p:cNvPr id="3" name="Espace réservé du texte 2">
            <a:extLst>
              <a:ext uri="{FF2B5EF4-FFF2-40B4-BE49-F238E27FC236}">
                <a16:creationId xmlns:a16="http://schemas.microsoft.com/office/drawing/2014/main" id="{1183ECB2-A7F3-4B41-AEC5-5D2D5A4A3793}"/>
              </a:ext>
            </a:extLst>
          </p:cNvPr>
          <p:cNvSpPr>
            <a:spLocks noGrp="1"/>
          </p:cNvSpPr>
          <p:nvPr>
            <p:ph type="body" sz="quarter" idx="11"/>
          </p:nvPr>
        </p:nvSpPr>
        <p:spPr>
          <a:xfrm>
            <a:off x="341245" y="536863"/>
            <a:ext cx="7344000" cy="216000"/>
          </a:xfrm>
        </p:spPr>
        <p:txBody>
          <a:bodyPr/>
          <a:lstStyle/>
          <a:p>
            <a:r>
              <a:rPr lang="fr-FR" sz="1200" dirty="0"/>
              <a:t>Récupération des codes Tribu, Domaine et Squad</a:t>
            </a:r>
          </a:p>
        </p:txBody>
      </p:sp>
      <p:pic>
        <p:nvPicPr>
          <p:cNvPr id="6" name="Espace réservé du contenu 5">
            <a:extLst>
              <a:ext uri="{FF2B5EF4-FFF2-40B4-BE49-F238E27FC236}">
                <a16:creationId xmlns:a16="http://schemas.microsoft.com/office/drawing/2014/main" id="{AE250B9E-203F-46C3-A2FC-A8E9BE1E0E67}"/>
              </a:ext>
            </a:extLst>
          </p:cNvPr>
          <p:cNvPicPr>
            <a:picLocks noGrp="1" noChangeAspect="1"/>
          </p:cNvPicPr>
          <p:nvPr>
            <p:ph sz="quarter" idx="13"/>
          </p:nvPr>
        </p:nvPicPr>
        <p:blipFill>
          <a:blip r:embed="rId2"/>
          <a:stretch>
            <a:fillRect/>
          </a:stretch>
        </p:blipFill>
        <p:spPr>
          <a:xfrm>
            <a:off x="2038135" y="1442693"/>
            <a:ext cx="4644329" cy="943229"/>
          </a:xfrm>
          <a:prstGeom prst="rect">
            <a:avLst/>
          </a:prstGeom>
        </p:spPr>
      </p:pic>
      <p:sp>
        <p:nvSpPr>
          <p:cNvPr id="5" name="Espace réservé du numéro de diapositive 4">
            <a:extLst>
              <a:ext uri="{FF2B5EF4-FFF2-40B4-BE49-F238E27FC236}">
                <a16:creationId xmlns:a16="http://schemas.microsoft.com/office/drawing/2014/main" id="{33C28754-B6F8-4E2A-8D26-5F92E9552CB4}"/>
              </a:ext>
            </a:extLst>
          </p:cNvPr>
          <p:cNvSpPr>
            <a:spLocks noGrp="1"/>
          </p:cNvSpPr>
          <p:nvPr>
            <p:ph type="sldNum" sz="quarter" idx="4"/>
          </p:nvPr>
        </p:nvSpPr>
        <p:spPr>
          <a:xfrm>
            <a:off x="7174997" y="4124217"/>
            <a:ext cx="215900" cy="144462"/>
          </a:xfrm>
        </p:spPr>
        <p:txBody>
          <a:bodyPr/>
          <a:lstStyle/>
          <a:p>
            <a:fld id="{AB4D0077-BF62-4615-B421-B126B085B149}" type="slidenum">
              <a:rPr lang="en-GB" smtClean="0"/>
              <a:pPr/>
              <a:t>33</a:t>
            </a:fld>
            <a:endParaRPr lang="en-GB"/>
          </a:p>
        </p:txBody>
      </p:sp>
      <p:sp>
        <p:nvSpPr>
          <p:cNvPr id="7" name="ZoneTexte 6">
            <a:extLst>
              <a:ext uri="{FF2B5EF4-FFF2-40B4-BE49-F238E27FC236}">
                <a16:creationId xmlns:a16="http://schemas.microsoft.com/office/drawing/2014/main" id="{8758D337-D388-4915-A107-B95B4448D6BE}"/>
              </a:ext>
            </a:extLst>
          </p:cNvPr>
          <p:cNvSpPr txBox="1"/>
          <p:nvPr/>
        </p:nvSpPr>
        <p:spPr bwMode="auto">
          <a:xfrm>
            <a:off x="234000" y="1436095"/>
            <a:ext cx="1341486" cy="769441"/>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0" rtlCol="0" anchor="b">
            <a:spAutoFit/>
          </a:bodyPr>
          <a:lstStyle/>
          <a:p>
            <a:pPr algn="ctr" eaLnBrk="1" hangingPunct="1"/>
            <a:r>
              <a:rPr lang="fr-FR" sz="1000">
                <a:solidFill>
                  <a:srgbClr val="000000"/>
                </a:solidFill>
                <a:latin typeface="Source Sans Pro" pitchFamily="34" charset="0"/>
              </a:rPr>
              <a:t>Faire une recherche basique dans JIRA en filtrant sur les Tribu, Domaine et Squad  cible du futur import. </a:t>
            </a:r>
          </a:p>
        </p:txBody>
      </p:sp>
      <p:cxnSp>
        <p:nvCxnSpPr>
          <p:cNvPr id="8" name="Connecteur droit avec flèche 7">
            <a:extLst>
              <a:ext uri="{FF2B5EF4-FFF2-40B4-BE49-F238E27FC236}">
                <a16:creationId xmlns:a16="http://schemas.microsoft.com/office/drawing/2014/main" id="{923B9D7B-922D-481A-80EA-0FA0EE29ECDB}"/>
              </a:ext>
            </a:extLst>
          </p:cNvPr>
          <p:cNvCxnSpPr>
            <a:cxnSpLocks/>
            <a:stCxn id="7" idx="3"/>
          </p:cNvCxnSpPr>
          <p:nvPr/>
        </p:nvCxnSpPr>
        <p:spPr>
          <a:xfrm flipV="1">
            <a:off x="1575486" y="1820128"/>
            <a:ext cx="400981" cy="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79EF7D45-07E6-44EB-8058-6711574A23FD}"/>
              </a:ext>
            </a:extLst>
          </p:cNvPr>
          <p:cNvSpPr txBox="1"/>
          <p:nvPr/>
        </p:nvSpPr>
        <p:spPr bwMode="auto">
          <a:xfrm>
            <a:off x="234000" y="2383450"/>
            <a:ext cx="1341486" cy="46166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0" rtlCol="0" anchor="b">
            <a:spAutoFit/>
          </a:bodyPr>
          <a:lstStyle/>
          <a:p>
            <a:pPr algn="ctr" eaLnBrk="1" hangingPunct="1"/>
            <a:r>
              <a:rPr lang="fr-FR" sz="1000">
                <a:solidFill>
                  <a:srgbClr val="000000"/>
                </a:solidFill>
                <a:latin typeface="Source Sans Pro" pitchFamily="34" charset="0"/>
              </a:rPr>
              <a:t>Cliquer sur « Avancé » ou « Advanced » pour afficher le JQL.</a:t>
            </a:r>
          </a:p>
        </p:txBody>
      </p:sp>
      <p:pic>
        <p:nvPicPr>
          <p:cNvPr id="16" name="Image 15">
            <a:extLst>
              <a:ext uri="{FF2B5EF4-FFF2-40B4-BE49-F238E27FC236}">
                <a16:creationId xmlns:a16="http://schemas.microsoft.com/office/drawing/2014/main" id="{F9F8361F-C46D-441B-A3BD-74497DE684DF}"/>
              </a:ext>
            </a:extLst>
          </p:cNvPr>
          <p:cNvPicPr>
            <a:picLocks noChangeAspect="1"/>
          </p:cNvPicPr>
          <p:nvPr/>
        </p:nvPicPr>
        <p:blipFill>
          <a:blip r:embed="rId3"/>
          <a:stretch>
            <a:fillRect/>
          </a:stretch>
        </p:blipFill>
        <p:spPr>
          <a:xfrm>
            <a:off x="1847170" y="2976323"/>
            <a:ext cx="5435777" cy="584572"/>
          </a:xfrm>
          <a:prstGeom prst="rect">
            <a:avLst/>
          </a:prstGeom>
        </p:spPr>
      </p:pic>
      <p:sp>
        <p:nvSpPr>
          <p:cNvPr id="17" name="ZoneTexte 16">
            <a:extLst>
              <a:ext uri="{FF2B5EF4-FFF2-40B4-BE49-F238E27FC236}">
                <a16:creationId xmlns:a16="http://schemas.microsoft.com/office/drawing/2014/main" id="{8D14CA15-210B-4003-AB1F-068ED8671D4D}"/>
              </a:ext>
            </a:extLst>
          </p:cNvPr>
          <p:cNvSpPr txBox="1"/>
          <p:nvPr/>
        </p:nvSpPr>
        <p:spPr bwMode="auto">
          <a:xfrm>
            <a:off x="234000" y="3621192"/>
            <a:ext cx="1341486" cy="30777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0" rtlCol="0" anchor="b">
            <a:spAutoFit/>
          </a:bodyPr>
          <a:lstStyle/>
          <a:p>
            <a:pPr algn="ctr" eaLnBrk="1" hangingPunct="1"/>
            <a:r>
              <a:rPr lang="fr-FR" sz="1000">
                <a:solidFill>
                  <a:srgbClr val="000000"/>
                </a:solidFill>
                <a:latin typeface="Source Sans Pro" pitchFamily="34" charset="0"/>
              </a:rPr>
              <a:t>Copier les codes Tribu, Domaine et Squad</a:t>
            </a:r>
          </a:p>
        </p:txBody>
      </p:sp>
      <p:sp>
        <p:nvSpPr>
          <p:cNvPr id="20" name="Rectangle 19">
            <a:extLst>
              <a:ext uri="{FF2B5EF4-FFF2-40B4-BE49-F238E27FC236}">
                <a16:creationId xmlns:a16="http://schemas.microsoft.com/office/drawing/2014/main" id="{B7D180E7-7C12-45A9-B23B-97D871B4D2B2}"/>
              </a:ext>
            </a:extLst>
          </p:cNvPr>
          <p:cNvSpPr/>
          <p:nvPr/>
        </p:nvSpPr>
        <p:spPr>
          <a:xfrm>
            <a:off x="234000" y="787752"/>
            <a:ext cx="5138405" cy="253916"/>
          </a:xfrm>
          <a:prstGeom prst="rect">
            <a:avLst/>
          </a:prstGeom>
          <a:solidFill>
            <a:schemeClr val="accent2">
              <a:lumMod val="60000"/>
              <a:lumOff val="40000"/>
            </a:schemeClr>
          </a:solidFill>
          <a:ln w="12700" cmpd="sng">
            <a:solidFill>
              <a:srgbClr val="FF0000"/>
            </a:solidFill>
          </a:ln>
        </p:spPr>
        <p:txBody>
          <a:bodyPr wrap="square" rtlCol="0">
            <a:spAutoFit/>
          </a:bodyPr>
          <a:lstStyle/>
          <a:p>
            <a:r>
              <a:rPr lang="en-US" sz="1000"/>
              <a:t>1/ Appartenir au groupe GRP_DEMANDEURS            -         Action EMT ou TL si besoin.</a:t>
            </a:r>
          </a:p>
        </p:txBody>
      </p:sp>
      <p:sp>
        <p:nvSpPr>
          <p:cNvPr id="22" name="Rectangle 21">
            <a:extLst>
              <a:ext uri="{FF2B5EF4-FFF2-40B4-BE49-F238E27FC236}">
                <a16:creationId xmlns:a16="http://schemas.microsoft.com/office/drawing/2014/main" id="{86128472-F5C5-4017-B2CB-5393EE04DFFE}"/>
              </a:ext>
            </a:extLst>
          </p:cNvPr>
          <p:cNvSpPr/>
          <p:nvPr/>
        </p:nvSpPr>
        <p:spPr>
          <a:xfrm>
            <a:off x="234000" y="1092980"/>
            <a:ext cx="3905338" cy="253916"/>
          </a:xfrm>
          <a:prstGeom prst="rect">
            <a:avLst/>
          </a:prstGeom>
          <a:solidFill>
            <a:schemeClr val="accent2">
              <a:lumMod val="60000"/>
              <a:lumOff val="40000"/>
            </a:schemeClr>
          </a:solidFill>
          <a:ln w="12700" cmpd="sng">
            <a:solidFill>
              <a:srgbClr val="FF0000"/>
            </a:solidFill>
          </a:ln>
        </p:spPr>
        <p:txBody>
          <a:bodyPr wrap="square" rtlCol="0">
            <a:spAutoFit/>
          </a:bodyPr>
          <a:lstStyle/>
          <a:p>
            <a:r>
              <a:rPr lang="en-US" sz="1000"/>
              <a:t>2/ </a:t>
            </a:r>
            <a:r>
              <a:rPr lang="fr-FR" sz="1000"/>
              <a:t>Récupérer les codes Tribu, Domaine, Squad pour l’import </a:t>
            </a:r>
            <a:endParaRPr lang="en-US" sz="1000"/>
          </a:p>
        </p:txBody>
      </p:sp>
      <p:sp>
        <p:nvSpPr>
          <p:cNvPr id="19" name="ZoneTexte 18">
            <a:extLst>
              <a:ext uri="{FF2B5EF4-FFF2-40B4-BE49-F238E27FC236}">
                <a16:creationId xmlns:a16="http://schemas.microsoft.com/office/drawing/2014/main" id="{7E6837B7-E8F7-4B70-BDAF-D01F965F10F8}"/>
              </a:ext>
            </a:extLst>
          </p:cNvPr>
          <p:cNvSpPr txBox="1"/>
          <p:nvPr/>
        </p:nvSpPr>
        <p:spPr bwMode="auto">
          <a:xfrm>
            <a:off x="2038135" y="2017482"/>
            <a:ext cx="2674542" cy="17882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0" rtlCol="0" anchor="b">
            <a:spAutoFit/>
          </a:bodyPr>
          <a:lstStyle/>
          <a:p>
            <a:pPr eaLnBrk="1" hangingPunct="1"/>
            <a:endParaRPr lang="fr-FR" sz="1000">
              <a:solidFill>
                <a:srgbClr val="000000"/>
              </a:solidFill>
              <a:latin typeface="Source Sans Pro" pitchFamily="34" charset="0"/>
            </a:endParaRPr>
          </a:p>
        </p:txBody>
      </p:sp>
      <p:cxnSp>
        <p:nvCxnSpPr>
          <p:cNvPr id="24" name="Connecteur droit avec flèche 23">
            <a:extLst>
              <a:ext uri="{FF2B5EF4-FFF2-40B4-BE49-F238E27FC236}">
                <a16:creationId xmlns:a16="http://schemas.microsoft.com/office/drawing/2014/main" id="{10AEAB3A-80FA-4955-B45E-4AF7079E34A6}"/>
              </a:ext>
            </a:extLst>
          </p:cNvPr>
          <p:cNvCxnSpPr>
            <a:cxnSpLocks/>
          </p:cNvCxnSpPr>
          <p:nvPr/>
        </p:nvCxnSpPr>
        <p:spPr>
          <a:xfrm flipV="1">
            <a:off x="1575486" y="1984946"/>
            <a:ext cx="4882109" cy="629336"/>
          </a:xfrm>
          <a:prstGeom prst="bentConnector3">
            <a:avLst>
              <a:gd name="adj1" fmla="val 10002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3">
            <a:extLst>
              <a:ext uri="{FF2B5EF4-FFF2-40B4-BE49-F238E27FC236}">
                <a16:creationId xmlns:a16="http://schemas.microsoft.com/office/drawing/2014/main" id="{1CA4F832-62BC-4340-BBA3-7D3AA047D39E}"/>
              </a:ext>
            </a:extLst>
          </p:cNvPr>
          <p:cNvCxnSpPr>
            <a:cxnSpLocks/>
            <a:stCxn id="17" idx="3"/>
          </p:cNvCxnSpPr>
          <p:nvPr/>
        </p:nvCxnSpPr>
        <p:spPr>
          <a:xfrm flipV="1">
            <a:off x="1575486" y="3604861"/>
            <a:ext cx="5439925" cy="170220"/>
          </a:xfrm>
          <a:prstGeom prst="bentConnector3">
            <a:avLst>
              <a:gd name="adj1" fmla="val 10011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3">
            <a:extLst>
              <a:ext uri="{FF2B5EF4-FFF2-40B4-BE49-F238E27FC236}">
                <a16:creationId xmlns:a16="http://schemas.microsoft.com/office/drawing/2014/main" id="{ABFF7BE6-556A-442C-8D3D-32A756F66F6D}"/>
              </a:ext>
            </a:extLst>
          </p:cNvPr>
          <p:cNvCxnSpPr>
            <a:cxnSpLocks/>
            <a:stCxn id="17" idx="3"/>
          </p:cNvCxnSpPr>
          <p:nvPr/>
        </p:nvCxnSpPr>
        <p:spPr>
          <a:xfrm flipV="1">
            <a:off x="1575486" y="3604861"/>
            <a:ext cx="4297120" cy="170220"/>
          </a:xfrm>
          <a:prstGeom prst="bentConnector3">
            <a:avLst>
              <a:gd name="adj1" fmla="val 10009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necteur droit avec flèche 23">
            <a:extLst>
              <a:ext uri="{FF2B5EF4-FFF2-40B4-BE49-F238E27FC236}">
                <a16:creationId xmlns:a16="http://schemas.microsoft.com/office/drawing/2014/main" id="{111C2238-5F50-4CC9-B175-2FE95A885E73}"/>
              </a:ext>
            </a:extLst>
          </p:cNvPr>
          <p:cNvCxnSpPr>
            <a:cxnSpLocks/>
            <a:stCxn id="17" idx="3"/>
          </p:cNvCxnSpPr>
          <p:nvPr/>
        </p:nvCxnSpPr>
        <p:spPr>
          <a:xfrm flipV="1">
            <a:off x="1575486" y="3604861"/>
            <a:ext cx="3033040" cy="170220"/>
          </a:xfrm>
          <a:prstGeom prst="bentConnector3">
            <a:avLst>
              <a:gd name="adj1" fmla="val 99997"/>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 coins arrondis 24">
            <a:extLst>
              <a:ext uri="{FF2B5EF4-FFF2-40B4-BE49-F238E27FC236}">
                <a16:creationId xmlns:a16="http://schemas.microsoft.com/office/drawing/2014/main" id="{F0D20210-BF54-45A2-9036-209D9BB6DA14}"/>
              </a:ext>
            </a:extLst>
          </p:cNvPr>
          <p:cNvSpPr/>
          <p:nvPr/>
        </p:nvSpPr>
        <p:spPr>
          <a:xfrm>
            <a:off x="6036318" y="92667"/>
            <a:ext cx="1698879" cy="248956"/>
          </a:xfrm>
          <a:prstGeom prst="roundRect">
            <a:avLst/>
          </a:prstGeom>
          <a:solidFill>
            <a:srgbClr val="FFC000"/>
          </a:solidFill>
          <a:ln>
            <a:solidFill>
              <a:srgbClr val="027180"/>
            </a:solidFill>
          </a:ln>
        </p:spPr>
        <p:txBody>
          <a:bodyPr rtlCol="0" anchor="ctr"/>
          <a:lstStyle/>
          <a:p>
            <a:pPr algn="ctr" eaLnBrk="1" hangingPunct="1"/>
            <a:r>
              <a:rPr lang="fr-FR" sz="1000" dirty="0">
                <a:solidFill>
                  <a:srgbClr val="027180"/>
                </a:solidFill>
                <a:latin typeface="+mj-lt"/>
              </a:rPr>
              <a:t>Actualisé Xray 6 / avril 2022</a:t>
            </a:r>
          </a:p>
        </p:txBody>
      </p:sp>
    </p:spTree>
    <p:extLst>
      <p:ext uri="{BB962C8B-B14F-4D97-AF65-F5344CB8AC3E}">
        <p14:creationId xmlns:p14="http://schemas.microsoft.com/office/powerpoint/2010/main" val="39886314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84BCE0-158C-4FB6-B8BB-0CFE7E245037}"/>
              </a:ext>
            </a:extLst>
          </p:cNvPr>
          <p:cNvSpPr>
            <a:spLocks noGrp="1"/>
          </p:cNvSpPr>
          <p:nvPr>
            <p:ph type="title"/>
          </p:nvPr>
        </p:nvSpPr>
        <p:spPr>
          <a:xfrm>
            <a:off x="140215" y="-3618"/>
            <a:ext cx="7344088" cy="288000"/>
          </a:xfrm>
        </p:spPr>
        <p:txBody>
          <a:bodyPr/>
          <a:lstStyle/>
          <a:p>
            <a:r>
              <a:rPr lang="fr-FR" dirty="0"/>
              <a:t>Conception de test par import CSV</a:t>
            </a:r>
          </a:p>
        </p:txBody>
      </p:sp>
      <p:sp>
        <p:nvSpPr>
          <p:cNvPr id="3" name="Espace réservé du texte 2">
            <a:extLst>
              <a:ext uri="{FF2B5EF4-FFF2-40B4-BE49-F238E27FC236}">
                <a16:creationId xmlns:a16="http://schemas.microsoft.com/office/drawing/2014/main" id="{4650FCF6-CCF5-4D70-8229-1C227EF594BD}"/>
              </a:ext>
            </a:extLst>
          </p:cNvPr>
          <p:cNvSpPr>
            <a:spLocks noGrp="1"/>
          </p:cNvSpPr>
          <p:nvPr>
            <p:ph type="body" sz="quarter" idx="11"/>
          </p:nvPr>
        </p:nvSpPr>
        <p:spPr>
          <a:xfrm>
            <a:off x="140215" y="280174"/>
            <a:ext cx="7344000" cy="216000"/>
          </a:xfrm>
        </p:spPr>
        <p:txBody>
          <a:bodyPr/>
          <a:lstStyle/>
          <a:p>
            <a:r>
              <a:rPr lang="fr-FR" sz="1400" dirty="0"/>
              <a:t>Caractéristiques des champs</a:t>
            </a:r>
          </a:p>
        </p:txBody>
      </p:sp>
      <p:sp>
        <p:nvSpPr>
          <p:cNvPr id="5" name="Espace réservé du numéro de diapositive 4">
            <a:extLst>
              <a:ext uri="{FF2B5EF4-FFF2-40B4-BE49-F238E27FC236}">
                <a16:creationId xmlns:a16="http://schemas.microsoft.com/office/drawing/2014/main" id="{74B1C268-323E-456A-9580-E7400021DE64}"/>
              </a:ext>
            </a:extLst>
          </p:cNvPr>
          <p:cNvSpPr>
            <a:spLocks noGrp="1"/>
          </p:cNvSpPr>
          <p:nvPr>
            <p:ph type="sldNum" sz="quarter" idx="4"/>
          </p:nvPr>
        </p:nvSpPr>
        <p:spPr/>
        <p:txBody>
          <a:bodyPr/>
          <a:lstStyle/>
          <a:p>
            <a:fld id="{AB4D0077-BF62-4615-B421-B126B085B149}" type="slidenum">
              <a:rPr lang="en-GB" smtClean="0"/>
              <a:pPr/>
              <a:t>34</a:t>
            </a:fld>
            <a:endParaRPr lang="en-GB" dirty="0"/>
          </a:p>
        </p:txBody>
      </p:sp>
      <p:sp>
        <p:nvSpPr>
          <p:cNvPr id="8" name="ZoneTexte 7">
            <a:extLst>
              <a:ext uri="{FF2B5EF4-FFF2-40B4-BE49-F238E27FC236}">
                <a16:creationId xmlns:a16="http://schemas.microsoft.com/office/drawing/2014/main" id="{73652881-5EB0-410A-AE58-3A362487DFE9}"/>
              </a:ext>
            </a:extLst>
          </p:cNvPr>
          <p:cNvSpPr txBox="1"/>
          <p:nvPr/>
        </p:nvSpPr>
        <p:spPr>
          <a:xfrm flipH="1">
            <a:off x="301661" y="1424200"/>
            <a:ext cx="1717409" cy="1323439"/>
          </a:xfrm>
          <a:prstGeom prst="rect">
            <a:avLst/>
          </a:prstGeom>
          <a:ln w="19050"/>
        </p:spPr>
        <p:style>
          <a:lnRef idx="2">
            <a:schemeClr val="accent1"/>
          </a:lnRef>
          <a:fillRef idx="1">
            <a:schemeClr val="lt1"/>
          </a:fillRef>
          <a:effectRef idx="0">
            <a:schemeClr val="accent1"/>
          </a:effectRef>
          <a:fontRef idx="minor">
            <a:schemeClr val="dk1"/>
          </a:fontRef>
        </p:style>
        <p:txBody>
          <a:bodyPr wrap="square" rtlCol="0" anchor="t">
            <a:spAutoFit/>
          </a:bodyPr>
          <a:lstStyle/>
          <a:p>
            <a:r>
              <a:rPr lang="fr-FR" sz="800" b="1" dirty="0">
                <a:solidFill>
                  <a:srgbClr val="FF0000"/>
                </a:solidFill>
              </a:rPr>
              <a:t>Important  : </a:t>
            </a:r>
            <a:br>
              <a:rPr lang="fr-FR" sz="800" b="1" dirty="0"/>
            </a:br>
            <a:r>
              <a:rPr lang="fr-FR" sz="800" dirty="0"/>
              <a:t>Ne pas modifier les noms des colonnes existantes (elles sont utilisées dans le fichier de configuration fourni).</a:t>
            </a:r>
          </a:p>
          <a:p>
            <a:r>
              <a:rPr lang="fr-FR" sz="800" dirty="0"/>
              <a:t>En cas d’ajout de colonnes, modifier le mapping (voir plus loin).</a:t>
            </a:r>
            <a:br>
              <a:rPr lang="fr-FR" sz="800" dirty="0"/>
            </a:br>
            <a:r>
              <a:rPr lang="fr-FR" sz="800" dirty="0">
                <a:ea typeface="Source Sans Pro"/>
              </a:rPr>
              <a:t>Respecter les valeurs et à la casse des "composants" et des listes de valeurs existants dans JIRA</a:t>
            </a:r>
          </a:p>
        </p:txBody>
      </p:sp>
      <p:sp>
        <p:nvSpPr>
          <p:cNvPr id="6" name="Rectangle 5">
            <a:extLst>
              <a:ext uri="{FF2B5EF4-FFF2-40B4-BE49-F238E27FC236}">
                <a16:creationId xmlns:a16="http://schemas.microsoft.com/office/drawing/2014/main" id="{9B486286-B93A-4611-A5EB-475BC7EDBBD8}"/>
              </a:ext>
            </a:extLst>
          </p:cNvPr>
          <p:cNvSpPr/>
          <p:nvPr/>
        </p:nvSpPr>
        <p:spPr>
          <a:xfrm>
            <a:off x="140215" y="3342735"/>
            <a:ext cx="1912820" cy="553998"/>
          </a:xfrm>
          <a:prstGeom prst="rect">
            <a:avLst/>
          </a:prstGeom>
          <a:solidFill>
            <a:schemeClr val="accent2">
              <a:lumMod val="60000"/>
              <a:lumOff val="40000"/>
            </a:schemeClr>
          </a:solidFill>
          <a:ln w="12700" cmpd="sng">
            <a:solidFill>
              <a:srgbClr val="FF0000"/>
            </a:solidFill>
          </a:ln>
        </p:spPr>
        <p:txBody>
          <a:bodyPr wrap="square" rtlCol="0">
            <a:spAutoFit/>
          </a:bodyPr>
          <a:lstStyle/>
          <a:p>
            <a:r>
              <a:rPr lang="fr-FR" sz="1000" dirty="0"/>
              <a:t>2/ Enregistrer le fichier d’import au format .csv (CSV UTF-8 séparateur « , »)</a:t>
            </a:r>
          </a:p>
        </p:txBody>
      </p:sp>
      <p:sp>
        <p:nvSpPr>
          <p:cNvPr id="7" name="Rectangle 6">
            <a:extLst>
              <a:ext uri="{FF2B5EF4-FFF2-40B4-BE49-F238E27FC236}">
                <a16:creationId xmlns:a16="http://schemas.microsoft.com/office/drawing/2014/main" id="{79C0CD1C-DA29-445E-9687-34F35D62B2BD}"/>
              </a:ext>
            </a:extLst>
          </p:cNvPr>
          <p:cNvSpPr/>
          <p:nvPr/>
        </p:nvSpPr>
        <p:spPr>
          <a:xfrm>
            <a:off x="140215" y="568174"/>
            <a:ext cx="1912820" cy="553998"/>
          </a:xfrm>
          <a:prstGeom prst="rect">
            <a:avLst/>
          </a:prstGeom>
          <a:solidFill>
            <a:schemeClr val="accent2">
              <a:lumMod val="60000"/>
              <a:lumOff val="40000"/>
            </a:schemeClr>
          </a:solidFill>
          <a:ln w="12700" cmpd="sng">
            <a:solidFill>
              <a:srgbClr val="FF0000"/>
            </a:solidFill>
          </a:ln>
        </p:spPr>
        <p:txBody>
          <a:bodyPr wrap="square" rtlCol="0">
            <a:spAutoFit/>
          </a:bodyPr>
          <a:lstStyle/>
          <a:p>
            <a:r>
              <a:rPr lang="fr-FR" sz="1000" dirty="0"/>
              <a:t>1/ </a:t>
            </a:r>
            <a:r>
              <a:rPr lang="fr-FR" sz="1000"/>
              <a:t>Modifiez les lignes du </a:t>
            </a:r>
            <a:r>
              <a:rPr lang="fr-FR" sz="1000" dirty="0"/>
              <a:t>fichier Excel « Import Template » </a:t>
            </a:r>
            <a:r>
              <a:rPr lang="fr-FR" sz="1000"/>
              <a:t>joint plus haut dans le document.</a:t>
            </a:r>
            <a:endParaRPr lang="fr-FR" sz="1000" dirty="0"/>
          </a:p>
        </p:txBody>
      </p:sp>
      <p:graphicFrame>
        <p:nvGraphicFramePr>
          <p:cNvPr id="13" name="Tableau 12">
            <a:extLst>
              <a:ext uri="{FF2B5EF4-FFF2-40B4-BE49-F238E27FC236}">
                <a16:creationId xmlns:a16="http://schemas.microsoft.com/office/drawing/2014/main" id="{7CBBE2F0-D7F2-45B1-95BD-F18EECD45EAA}"/>
              </a:ext>
            </a:extLst>
          </p:cNvPr>
          <p:cNvGraphicFramePr>
            <a:graphicFrameLocks noGrp="1"/>
          </p:cNvGraphicFramePr>
          <p:nvPr>
            <p:extLst>
              <p:ext uri="{D42A27DB-BD31-4B8C-83A1-F6EECF244321}">
                <p14:modId xmlns:p14="http://schemas.microsoft.com/office/powerpoint/2010/main" val="3324395538"/>
              </p:ext>
            </p:extLst>
          </p:nvPr>
        </p:nvGraphicFramePr>
        <p:xfrm>
          <a:off x="2337026" y="656396"/>
          <a:ext cx="4837971" cy="3401380"/>
        </p:xfrm>
        <a:graphic>
          <a:graphicData uri="http://schemas.openxmlformats.org/drawingml/2006/table">
            <a:tbl>
              <a:tblPr/>
              <a:tblGrid>
                <a:gridCol w="662415">
                  <a:extLst>
                    <a:ext uri="{9D8B030D-6E8A-4147-A177-3AD203B41FA5}">
                      <a16:colId xmlns:a16="http://schemas.microsoft.com/office/drawing/2014/main" val="1865697871"/>
                    </a:ext>
                  </a:extLst>
                </a:gridCol>
                <a:gridCol w="804273">
                  <a:extLst>
                    <a:ext uri="{9D8B030D-6E8A-4147-A177-3AD203B41FA5}">
                      <a16:colId xmlns:a16="http://schemas.microsoft.com/office/drawing/2014/main" val="2093885547"/>
                    </a:ext>
                  </a:extLst>
                </a:gridCol>
                <a:gridCol w="3371283">
                  <a:extLst>
                    <a:ext uri="{9D8B030D-6E8A-4147-A177-3AD203B41FA5}">
                      <a16:colId xmlns:a16="http://schemas.microsoft.com/office/drawing/2014/main" val="2047578922"/>
                    </a:ext>
                  </a:extLst>
                </a:gridCol>
              </a:tblGrid>
              <a:tr h="191155">
                <a:tc>
                  <a:txBody>
                    <a:bodyPr/>
                    <a:lstStyle/>
                    <a:p>
                      <a:pPr algn="ctr" rtl="0" fontAlgn="ctr"/>
                      <a:r>
                        <a:rPr lang="fr-FR" sz="600" b="0" i="0" u="none" strike="noStrike" dirty="0">
                          <a:solidFill>
                            <a:srgbClr val="000000"/>
                          </a:solidFill>
                          <a:effectLst/>
                          <a:latin typeface="Source Sans Pro" panose="020B0503030403020204" pitchFamily="34" charset="0"/>
                        </a:rPr>
                        <a:t>TCID </a:t>
                      </a:r>
                    </a:p>
                  </a:txBody>
                  <a:tcPr marL="3333" marR="3333" marT="3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fr-FR" sz="600" b="0" i="0" u="none" strike="noStrike" dirty="0">
                          <a:solidFill>
                            <a:srgbClr val="000000"/>
                          </a:solidFill>
                          <a:effectLst/>
                          <a:latin typeface="Source Sans Pro" panose="020B0503030403020204" pitchFamily="34" charset="0"/>
                        </a:rPr>
                        <a:t>Obligatoire</a:t>
                      </a:r>
                    </a:p>
                  </a:txBody>
                  <a:tcPr marL="3333" marR="3333" marT="3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rtl="0" fontAlgn="ctr"/>
                      <a:r>
                        <a:rPr lang="fr-FR" sz="600" b="0" i="0" u="none" strike="noStrike">
                          <a:solidFill>
                            <a:srgbClr val="000000"/>
                          </a:solidFill>
                          <a:effectLst/>
                          <a:latin typeface="Source Sans Pro" panose="020B0503030403020204" pitchFamily="34" charset="0"/>
                        </a:rPr>
                        <a:t>L’incrément unique d’import des Tests – Si un test comporte plusieurs </a:t>
                      </a:r>
                      <a:r>
                        <a:rPr lang="fr-FR" sz="600" b="0" i="0" u="none" strike="noStrike" err="1">
                          <a:solidFill>
                            <a:srgbClr val="000000"/>
                          </a:solidFill>
                          <a:effectLst/>
                          <a:latin typeface="Source Sans Pro" panose="020B0503030403020204" pitchFamily="34" charset="0"/>
                        </a:rPr>
                        <a:t>steps</a:t>
                      </a:r>
                      <a:r>
                        <a:rPr lang="fr-FR" sz="600" b="0" i="0" u="none" strike="noStrike">
                          <a:solidFill>
                            <a:srgbClr val="000000"/>
                          </a:solidFill>
                          <a:effectLst/>
                          <a:latin typeface="Source Sans Pro" panose="020B0503030403020204" pitchFamily="34" charset="0"/>
                        </a:rPr>
                        <a:t>, créer une ligne par </a:t>
                      </a:r>
                      <a:r>
                        <a:rPr lang="fr-FR" sz="600" b="0" i="0" u="none" strike="noStrike" err="1">
                          <a:solidFill>
                            <a:srgbClr val="000000"/>
                          </a:solidFill>
                          <a:effectLst/>
                          <a:latin typeface="Source Sans Pro" panose="020B0503030403020204" pitchFamily="34" charset="0"/>
                        </a:rPr>
                        <a:t>step</a:t>
                      </a:r>
                      <a:r>
                        <a:rPr lang="fr-FR" sz="600" b="0" i="0" u="none" strike="noStrike">
                          <a:solidFill>
                            <a:srgbClr val="000000"/>
                          </a:solidFill>
                          <a:effectLst/>
                          <a:latin typeface="Source Sans Pro" panose="020B0503030403020204" pitchFamily="34" charset="0"/>
                        </a:rPr>
                        <a:t>  (cf. TCID « 1 » dans l’exemple ci-dessous)</a:t>
                      </a:r>
                    </a:p>
                  </a:txBody>
                  <a:tcPr marL="3333" marR="3333" marT="3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438705"/>
                  </a:ext>
                </a:extLst>
              </a:tr>
              <a:tr h="147362">
                <a:tc>
                  <a:txBody>
                    <a:bodyPr/>
                    <a:lstStyle/>
                    <a:p>
                      <a:pPr algn="ctr" rtl="0" fontAlgn="ctr"/>
                      <a:r>
                        <a:rPr lang="fr-FR" sz="600" b="0" i="0" u="none" strike="noStrike" dirty="0">
                          <a:solidFill>
                            <a:srgbClr val="000000"/>
                          </a:solidFill>
                          <a:effectLst/>
                          <a:latin typeface="Source Sans Pro" panose="020B0503030403020204" pitchFamily="34" charset="0"/>
                        </a:rPr>
                        <a:t>Clef du Test</a:t>
                      </a:r>
                    </a:p>
                  </a:txBody>
                  <a:tcPr marL="3333" marR="3333" marT="3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fr-FR" sz="600" b="0" i="0" u="none" strike="noStrike" dirty="0">
                          <a:solidFill>
                            <a:srgbClr val="000000"/>
                          </a:solidFill>
                          <a:effectLst/>
                          <a:latin typeface="Source Sans Pro" panose="020B0503030403020204" pitchFamily="34" charset="0"/>
                        </a:rPr>
                        <a:t>Optionnel</a:t>
                      </a:r>
                    </a:p>
                  </a:txBody>
                  <a:tcPr marL="3333" marR="3333" marT="3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rtl="0" fontAlgn="ctr"/>
                      <a:r>
                        <a:rPr lang="fr-FR" sz="600" b="0" i="0" u="none" strike="noStrike">
                          <a:solidFill>
                            <a:srgbClr val="000000"/>
                          </a:solidFill>
                          <a:effectLst/>
                          <a:latin typeface="Source Sans Pro" panose="020B0503030403020204" pitchFamily="34" charset="0"/>
                        </a:rPr>
                        <a:t>Clé JIRA du Test (à renseigner </a:t>
                      </a:r>
                      <a:r>
                        <a:rPr lang="fr-FR" sz="600" b="0" i="0" u="none" strike="noStrike">
                          <a:solidFill>
                            <a:srgbClr val="FF0000"/>
                          </a:solidFill>
                          <a:effectLst/>
                          <a:latin typeface="Source Sans Pro" panose="020B0503030403020204" pitchFamily="34" charset="0"/>
                        </a:rPr>
                        <a:t>UNIQUEMENT POUR LES UPDATE</a:t>
                      </a:r>
                      <a:r>
                        <a:rPr lang="fr-FR" sz="600" b="0" i="0" u="none" strike="noStrike">
                          <a:solidFill>
                            <a:srgbClr val="000000"/>
                          </a:solidFill>
                          <a:effectLst/>
                          <a:latin typeface="Source Sans Pro" panose="020B0503030403020204" pitchFamily="34" charset="0"/>
                        </a:rPr>
                        <a:t>)</a:t>
                      </a:r>
                      <a:endParaRPr lang="fr-FR" sz="600" b="0" i="0" u="none" strike="noStrike" dirty="0">
                        <a:solidFill>
                          <a:srgbClr val="000000"/>
                        </a:solidFill>
                        <a:effectLst/>
                        <a:latin typeface="Source Sans Pro" panose="020B0503030403020204" pitchFamily="34" charset="0"/>
                      </a:endParaRPr>
                    </a:p>
                  </a:txBody>
                  <a:tcPr marL="3333" marR="3333" marT="3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2377334"/>
                  </a:ext>
                </a:extLst>
              </a:tr>
              <a:tr h="132272">
                <a:tc>
                  <a:txBody>
                    <a:bodyPr/>
                    <a:lstStyle/>
                    <a:p>
                      <a:pPr algn="ctr" rtl="0" fontAlgn="ctr"/>
                      <a:r>
                        <a:rPr lang="fr-FR" sz="600" b="0" i="0" u="none" strike="noStrike" dirty="0">
                          <a:solidFill>
                            <a:srgbClr val="000000"/>
                          </a:solidFill>
                          <a:effectLst/>
                          <a:latin typeface="Source Sans Pro" panose="020B0503030403020204" pitchFamily="34" charset="0"/>
                        </a:rPr>
                        <a:t>Nom du Test</a:t>
                      </a:r>
                    </a:p>
                  </a:txBody>
                  <a:tcPr marL="3333" marR="3333" marT="3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fr-FR" sz="600" b="0" i="0" u="none" strike="noStrike" dirty="0">
                          <a:solidFill>
                            <a:srgbClr val="000000"/>
                          </a:solidFill>
                          <a:effectLst/>
                          <a:latin typeface="Source Sans Pro" panose="020B0503030403020204" pitchFamily="34" charset="0"/>
                        </a:rPr>
                        <a:t>Obligatoire</a:t>
                      </a:r>
                    </a:p>
                  </a:txBody>
                  <a:tcPr marL="3333" marR="3333" marT="3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rtl="0" fontAlgn="ctr"/>
                      <a:r>
                        <a:rPr lang="fr-FR" sz="600" b="0" i="0" u="none" strike="noStrike" dirty="0">
                          <a:solidFill>
                            <a:srgbClr val="000000"/>
                          </a:solidFill>
                          <a:effectLst/>
                          <a:latin typeface="Source Sans Pro" panose="020B0503030403020204" pitchFamily="34" charset="0"/>
                        </a:rPr>
                        <a:t>Le nom du Test</a:t>
                      </a:r>
                    </a:p>
                  </a:txBody>
                  <a:tcPr marL="3333" marR="3333" marT="3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7878079"/>
                  </a:ext>
                </a:extLst>
              </a:tr>
              <a:tr h="162151">
                <a:tc>
                  <a:txBody>
                    <a:bodyPr/>
                    <a:lstStyle/>
                    <a:p>
                      <a:pPr algn="ctr" rtl="0" fontAlgn="ctr"/>
                      <a:r>
                        <a:rPr lang="fr-FR" sz="600" b="0" i="0" u="none" strike="noStrike">
                          <a:solidFill>
                            <a:srgbClr val="000000"/>
                          </a:solidFill>
                          <a:effectLst/>
                          <a:latin typeface="Source Sans Pro" panose="020B0503030403020204" pitchFamily="34" charset="0"/>
                        </a:rPr>
                        <a:t>Rapporteur</a:t>
                      </a:r>
                    </a:p>
                  </a:txBody>
                  <a:tcPr marL="3333" marR="3333" marT="3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fr-FR" sz="600" b="0" i="0" u="none" strike="noStrike" dirty="0">
                          <a:solidFill>
                            <a:srgbClr val="000000"/>
                          </a:solidFill>
                          <a:effectLst/>
                          <a:latin typeface="Source Sans Pro" panose="020B0503030403020204" pitchFamily="34" charset="0"/>
                        </a:rPr>
                        <a:t>Optionnel</a:t>
                      </a:r>
                    </a:p>
                  </a:txBody>
                  <a:tcPr marL="3333" marR="3333" marT="3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fr-FR" sz="600" b="0" i="0" u="none" strike="noStrike">
                          <a:solidFill>
                            <a:srgbClr val="000000"/>
                          </a:solidFill>
                          <a:effectLst/>
                          <a:latin typeface="Source Sans Pro" panose="020B0503030403020204" pitchFamily="34" charset="0"/>
                        </a:rPr>
                        <a:t>L’adresse mail du Rapporteur (telle que dans JIRA)</a:t>
                      </a:r>
                    </a:p>
                  </a:txBody>
                  <a:tcPr marL="3333" marR="3333" marT="3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4394072"/>
                  </a:ext>
                </a:extLst>
              </a:tr>
              <a:tr h="162151">
                <a:tc>
                  <a:txBody>
                    <a:bodyPr/>
                    <a:lstStyle/>
                    <a:p>
                      <a:pPr algn="ctr" rtl="0" fontAlgn="ctr"/>
                      <a:r>
                        <a:rPr lang="fr-FR" sz="600" b="0" i="0" u="none" strike="noStrike">
                          <a:solidFill>
                            <a:srgbClr val="000000"/>
                          </a:solidFill>
                          <a:effectLst/>
                          <a:latin typeface="Source Sans Pro" panose="020B0503030403020204" pitchFamily="34" charset="0"/>
                        </a:rPr>
                        <a:t>Description</a:t>
                      </a:r>
                    </a:p>
                  </a:txBody>
                  <a:tcPr marL="3333" marR="3333" marT="3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fr-FR" sz="600" b="0" i="0" u="none" strike="noStrike" dirty="0">
                          <a:solidFill>
                            <a:srgbClr val="000000"/>
                          </a:solidFill>
                          <a:effectLst/>
                          <a:latin typeface="Source Sans Pro" panose="020B0503030403020204" pitchFamily="34" charset="0"/>
                        </a:rPr>
                        <a:t>Optionnel</a:t>
                      </a:r>
                    </a:p>
                  </a:txBody>
                  <a:tcPr marL="3333" marR="3333" marT="3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fr-FR" sz="600" b="0" i="0" u="none" strike="noStrike">
                          <a:solidFill>
                            <a:srgbClr val="000000"/>
                          </a:solidFill>
                          <a:effectLst/>
                          <a:latin typeface="Source Sans Pro" panose="020B0503030403020204" pitchFamily="34" charset="0"/>
                        </a:rPr>
                        <a:t>Le contenu du champ « Description » </a:t>
                      </a:r>
                    </a:p>
                  </a:txBody>
                  <a:tcPr marL="3333" marR="3333" marT="3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678767"/>
                  </a:ext>
                </a:extLst>
              </a:tr>
              <a:tr h="191155">
                <a:tc>
                  <a:txBody>
                    <a:bodyPr/>
                    <a:lstStyle/>
                    <a:p>
                      <a:pPr algn="ctr" rtl="0" fontAlgn="ctr"/>
                      <a:r>
                        <a:rPr lang="fr-FR" sz="600" b="0" i="0" u="none" strike="noStrike">
                          <a:solidFill>
                            <a:srgbClr val="000000"/>
                          </a:solidFill>
                          <a:effectLst/>
                          <a:latin typeface="Source Sans Pro" panose="020B0503030403020204" pitchFamily="34" charset="0"/>
                        </a:rPr>
                        <a:t>Composant</a:t>
                      </a:r>
                    </a:p>
                  </a:txBody>
                  <a:tcPr marL="3333" marR="3333" marT="3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fr-FR" sz="600" b="0" i="0" u="none" strike="noStrike" dirty="0">
                          <a:solidFill>
                            <a:srgbClr val="000000"/>
                          </a:solidFill>
                          <a:effectLst/>
                          <a:latin typeface="Source Sans Pro" panose="020B0503030403020204" pitchFamily="34" charset="0"/>
                        </a:rPr>
                        <a:t>Obligatoire</a:t>
                      </a:r>
                    </a:p>
                  </a:txBody>
                  <a:tcPr marL="3333" marR="3333" marT="3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rtl="0" fontAlgn="ctr"/>
                      <a:r>
                        <a:rPr lang="fr-FR" sz="600" b="0" i="0" u="none" strike="noStrike">
                          <a:solidFill>
                            <a:srgbClr val="000000"/>
                          </a:solidFill>
                          <a:effectLst/>
                          <a:latin typeface="Source Sans Pro" panose="020B0503030403020204" pitchFamily="34" charset="0"/>
                        </a:rPr>
                        <a:t>Valeur unique par cellule : </a:t>
                      </a:r>
                      <a:r>
                        <a:rPr lang="fr-FR" sz="600" b="0" i="0" u="none" strike="noStrike">
                          <a:solidFill>
                            <a:srgbClr val="FF0000"/>
                          </a:solidFill>
                          <a:effectLst/>
                          <a:latin typeface="Source Sans Pro" panose="020B0503030403020204" pitchFamily="34" charset="0"/>
                        </a:rPr>
                        <a:t>un composant EXISTANT de votre projet Xray</a:t>
                      </a:r>
                      <a:r>
                        <a:rPr lang="fr-FR" sz="600" b="0" i="0" u="none" strike="noStrike">
                          <a:solidFill>
                            <a:srgbClr val="000000"/>
                          </a:solidFill>
                          <a:effectLst/>
                          <a:latin typeface="Source Sans Pro" panose="020B0503030403020204" pitchFamily="34" charset="0"/>
                        </a:rPr>
                        <a:t>. Ajouter dans le fichier autant de colonnes « Composant » que de composants à lier</a:t>
                      </a:r>
                    </a:p>
                  </a:txBody>
                  <a:tcPr marL="3333" marR="3333" marT="3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5541253"/>
                  </a:ext>
                </a:extLst>
              </a:tr>
              <a:tr h="162151">
                <a:tc>
                  <a:txBody>
                    <a:bodyPr/>
                    <a:lstStyle/>
                    <a:p>
                      <a:pPr algn="ctr" rtl="0" fontAlgn="ctr"/>
                      <a:r>
                        <a:rPr lang="fr-FR" sz="600" b="0" i="0" u="none" strike="noStrike" dirty="0">
                          <a:solidFill>
                            <a:srgbClr val="000000"/>
                          </a:solidFill>
                          <a:effectLst/>
                          <a:latin typeface="Source Sans Pro" panose="020B0503030403020204" pitchFamily="34" charset="0"/>
                        </a:rPr>
                        <a:t>Action</a:t>
                      </a:r>
                    </a:p>
                  </a:txBody>
                  <a:tcPr marL="3333" marR="3333" marT="3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fr-FR" sz="600" b="0" i="0" u="none" strike="noStrike" dirty="0">
                          <a:solidFill>
                            <a:srgbClr val="000000"/>
                          </a:solidFill>
                          <a:effectLst/>
                          <a:latin typeface="Source Sans Pro" panose="020B0503030403020204" pitchFamily="34" charset="0"/>
                        </a:rPr>
                        <a:t>Obligatoire</a:t>
                      </a:r>
                    </a:p>
                  </a:txBody>
                  <a:tcPr marL="3333" marR="3333" marT="3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rtl="0" fontAlgn="ctr"/>
                      <a:r>
                        <a:rPr lang="fr-FR" sz="600" b="0" i="0" u="none" strike="noStrike">
                          <a:solidFill>
                            <a:srgbClr val="000000"/>
                          </a:solidFill>
                          <a:effectLst/>
                          <a:latin typeface="Source Sans Pro" panose="020B0503030403020204" pitchFamily="34" charset="0"/>
                        </a:rPr>
                        <a:t>Renseigner au moins une valeur pour une ligne du fichier</a:t>
                      </a:r>
                    </a:p>
                  </a:txBody>
                  <a:tcPr marL="3333" marR="3333" marT="3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4359707"/>
                  </a:ext>
                </a:extLst>
              </a:tr>
              <a:tr h="191155">
                <a:tc>
                  <a:txBody>
                    <a:bodyPr/>
                    <a:lstStyle/>
                    <a:p>
                      <a:pPr algn="ctr" rtl="0" fontAlgn="ctr"/>
                      <a:r>
                        <a:rPr lang="fr-FR" sz="600" b="0" i="0" u="none" strike="noStrike" dirty="0">
                          <a:solidFill>
                            <a:srgbClr val="000000"/>
                          </a:solidFill>
                          <a:effectLst/>
                          <a:latin typeface="Source Sans Pro" panose="020B0503030403020204" pitchFamily="34" charset="0"/>
                        </a:rPr>
                        <a:t>Données </a:t>
                      </a:r>
                    </a:p>
                  </a:txBody>
                  <a:tcPr marL="3333" marR="3333" marT="3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fr-FR" sz="600" b="0" i="0" u="none" strike="noStrike" dirty="0">
                          <a:solidFill>
                            <a:srgbClr val="000000"/>
                          </a:solidFill>
                          <a:effectLst/>
                          <a:latin typeface="Source Sans Pro" panose="020B0503030403020204" pitchFamily="34" charset="0"/>
                        </a:rPr>
                        <a:t>Recommandé</a:t>
                      </a:r>
                    </a:p>
                  </a:txBody>
                  <a:tcPr marL="3333" marR="3333" marT="3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l" rtl="0" fontAlgn="ctr"/>
                      <a:r>
                        <a:rPr lang="fr-FR" sz="600" b="0" i="0" u="none" strike="noStrike" dirty="0">
                          <a:solidFill>
                            <a:srgbClr val="000000"/>
                          </a:solidFill>
                          <a:effectLst/>
                          <a:latin typeface="Source Sans Pro" panose="020B0503030403020204" pitchFamily="34" charset="0"/>
                        </a:rPr>
                        <a:t>Nom des données logiques à utiliser pour l'</a:t>
                      </a:r>
                      <a:r>
                        <a:rPr lang="fr-FR" sz="600" b="0" i="0" u="none" strike="noStrike" dirty="0" err="1">
                          <a:solidFill>
                            <a:srgbClr val="000000"/>
                          </a:solidFill>
                          <a:effectLst/>
                          <a:latin typeface="Source Sans Pro" panose="020B0503030403020204" pitchFamily="34" charset="0"/>
                        </a:rPr>
                        <a:t>éxécution</a:t>
                      </a:r>
                      <a:r>
                        <a:rPr lang="fr-FR" sz="600" b="0" i="0" u="none" strike="noStrike" dirty="0">
                          <a:solidFill>
                            <a:srgbClr val="000000"/>
                          </a:solidFill>
                          <a:effectLst/>
                          <a:latin typeface="Source Sans Pro" panose="020B0503030403020204" pitchFamily="34" charset="0"/>
                        </a:rPr>
                        <a:t>. Rmq : les données physiques sont rattachées à l'</a:t>
                      </a:r>
                      <a:r>
                        <a:rPr lang="fr-FR" sz="600" b="0" i="0" u="none" strike="noStrike" dirty="0" err="1">
                          <a:solidFill>
                            <a:srgbClr val="000000"/>
                          </a:solidFill>
                          <a:effectLst/>
                          <a:latin typeface="Source Sans Pro" panose="020B0503030403020204" pitchFamily="34" charset="0"/>
                        </a:rPr>
                        <a:t>éxécution</a:t>
                      </a:r>
                      <a:r>
                        <a:rPr lang="fr-FR" sz="600" b="0" i="0" u="none" strike="noStrike" dirty="0">
                          <a:solidFill>
                            <a:srgbClr val="000000"/>
                          </a:solidFill>
                          <a:effectLst/>
                          <a:latin typeface="Source Sans Pro" panose="020B0503030403020204" pitchFamily="34" charset="0"/>
                        </a:rPr>
                        <a:t> de test. Optionnel, mais </a:t>
                      </a:r>
                      <a:r>
                        <a:rPr lang="fr-FR" sz="600" b="0" i="0" u="none" strike="noStrike" dirty="0">
                          <a:solidFill>
                            <a:srgbClr val="FF0000"/>
                          </a:solidFill>
                          <a:effectLst/>
                          <a:latin typeface="Source Sans Pro" panose="020B0503030403020204" pitchFamily="34" charset="0"/>
                        </a:rPr>
                        <a:t>usage préconisé</a:t>
                      </a:r>
                      <a:endParaRPr lang="fr-FR" sz="600" b="0" i="0" u="none" strike="noStrike" dirty="0">
                        <a:solidFill>
                          <a:srgbClr val="000000"/>
                        </a:solidFill>
                        <a:effectLst/>
                        <a:latin typeface="Source Sans Pro" panose="020B0503030403020204" pitchFamily="34" charset="0"/>
                      </a:endParaRPr>
                    </a:p>
                  </a:txBody>
                  <a:tcPr marL="3333" marR="3333" marT="3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8326310"/>
                  </a:ext>
                </a:extLst>
              </a:tr>
              <a:tr h="162151">
                <a:tc>
                  <a:txBody>
                    <a:bodyPr/>
                    <a:lstStyle/>
                    <a:p>
                      <a:pPr algn="ctr" rtl="0" fontAlgn="ctr"/>
                      <a:r>
                        <a:rPr lang="fr-FR" sz="600" b="0" i="0" u="none" strike="noStrike">
                          <a:solidFill>
                            <a:srgbClr val="000000"/>
                          </a:solidFill>
                          <a:effectLst/>
                          <a:latin typeface="Source Sans Pro" panose="020B0503030403020204" pitchFamily="34" charset="0"/>
                        </a:rPr>
                        <a:t>Attendu </a:t>
                      </a:r>
                    </a:p>
                  </a:txBody>
                  <a:tcPr marL="3333" marR="3333" marT="3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fr-FR" sz="600" b="0" i="0" u="none" strike="noStrike" dirty="0">
                          <a:solidFill>
                            <a:srgbClr val="000000"/>
                          </a:solidFill>
                          <a:effectLst/>
                          <a:latin typeface="Source Sans Pro" panose="020B0503030403020204" pitchFamily="34" charset="0"/>
                        </a:rPr>
                        <a:t>Recommandé</a:t>
                      </a:r>
                    </a:p>
                  </a:txBody>
                  <a:tcPr marL="3333" marR="3333" marT="3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l" rtl="0" fontAlgn="ctr"/>
                      <a:r>
                        <a:rPr lang="fr-FR" sz="600" b="0" i="0" u="none" strike="noStrike">
                          <a:solidFill>
                            <a:srgbClr val="000000"/>
                          </a:solidFill>
                          <a:effectLst/>
                          <a:latin typeface="Source Sans Pro" panose="020B0503030403020204" pitchFamily="34" charset="0"/>
                        </a:rPr>
                        <a:t>Résultat attendu pour l'étape de test. Optionnel, mais </a:t>
                      </a:r>
                      <a:r>
                        <a:rPr lang="fr-FR" sz="600" b="0" i="0" u="none" strike="noStrike">
                          <a:solidFill>
                            <a:srgbClr val="FF0000"/>
                          </a:solidFill>
                          <a:effectLst/>
                          <a:latin typeface="Source Sans Pro" panose="020B0503030403020204" pitchFamily="34" charset="0"/>
                        </a:rPr>
                        <a:t>usage préconisé</a:t>
                      </a:r>
                      <a:endParaRPr lang="fr-FR" sz="600" b="0" i="0" u="none" strike="noStrike">
                        <a:solidFill>
                          <a:srgbClr val="000000"/>
                        </a:solidFill>
                        <a:effectLst/>
                        <a:latin typeface="Source Sans Pro" panose="020B0503030403020204" pitchFamily="34" charset="0"/>
                      </a:endParaRPr>
                    </a:p>
                  </a:txBody>
                  <a:tcPr marL="3333" marR="3333" marT="3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9827564"/>
                  </a:ext>
                </a:extLst>
              </a:tr>
              <a:tr h="162151">
                <a:tc>
                  <a:txBody>
                    <a:bodyPr/>
                    <a:lstStyle/>
                    <a:p>
                      <a:pPr algn="ctr" rtl="0" fontAlgn="ctr"/>
                      <a:r>
                        <a:rPr lang="fr-FR" sz="600" b="0" i="0" u="none" strike="noStrike">
                          <a:solidFill>
                            <a:srgbClr val="000000"/>
                          </a:solidFill>
                          <a:effectLst/>
                          <a:latin typeface="Source Sans Pro" panose="020B0503030403020204" pitchFamily="34" charset="0"/>
                        </a:rPr>
                        <a:t>Tribu</a:t>
                      </a:r>
                    </a:p>
                  </a:txBody>
                  <a:tcPr marL="3333" marR="3333" marT="3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fr-FR" sz="600" b="0" i="0" u="none" strike="noStrike" dirty="0">
                          <a:solidFill>
                            <a:srgbClr val="000000"/>
                          </a:solidFill>
                          <a:effectLst/>
                          <a:latin typeface="Source Sans Pro" panose="020B0503030403020204" pitchFamily="34" charset="0"/>
                        </a:rPr>
                        <a:t>Obligatoire</a:t>
                      </a:r>
                    </a:p>
                  </a:txBody>
                  <a:tcPr marL="3333" marR="3333" marT="3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rtl="0" fontAlgn="ctr"/>
                      <a:r>
                        <a:rPr lang="fr-FR" sz="600" b="0" i="0" u="none" strike="noStrike">
                          <a:solidFill>
                            <a:srgbClr val="000000"/>
                          </a:solidFill>
                          <a:effectLst/>
                          <a:latin typeface="Source Sans Pro" panose="020B0503030403020204" pitchFamily="34" charset="0"/>
                        </a:rPr>
                        <a:t>Le code Tribu à récupérer en JQL (cf. mode opératoire en début de section)</a:t>
                      </a:r>
                    </a:p>
                  </a:txBody>
                  <a:tcPr marL="3333" marR="3333" marT="3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207624"/>
                  </a:ext>
                </a:extLst>
              </a:tr>
              <a:tr h="162151">
                <a:tc>
                  <a:txBody>
                    <a:bodyPr/>
                    <a:lstStyle/>
                    <a:p>
                      <a:pPr algn="ctr" rtl="0" fontAlgn="ctr"/>
                      <a:r>
                        <a:rPr lang="fr-FR" sz="600" b="0" i="0" u="none" strike="noStrike">
                          <a:solidFill>
                            <a:srgbClr val="000000"/>
                          </a:solidFill>
                          <a:effectLst/>
                          <a:latin typeface="Source Sans Pro" panose="020B0503030403020204" pitchFamily="34" charset="0"/>
                        </a:rPr>
                        <a:t>Domaine</a:t>
                      </a:r>
                    </a:p>
                  </a:txBody>
                  <a:tcPr marL="3333" marR="3333" marT="3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fr-FR" sz="600" b="0" i="0" u="none" strike="noStrike" dirty="0">
                          <a:solidFill>
                            <a:srgbClr val="000000"/>
                          </a:solidFill>
                          <a:effectLst/>
                          <a:latin typeface="Source Sans Pro" panose="020B0503030403020204" pitchFamily="34" charset="0"/>
                        </a:rPr>
                        <a:t>Obligatoire</a:t>
                      </a:r>
                    </a:p>
                  </a:txBody>
                  <a:tcPr marL="3333" marR="3333" marT="3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rtl="0" fontAlgn="ctr"/>
                      <a:r>
                        <a:rPr lang="fr-FR" sz="600" b="0" i="0" u="none" strike="noStrike">
                          <a:solidFill>
                            <a:srgbClr val="000000"/>
                          </a:solidFill>
                          <a:effectLst/>
                          <a:latin typeface="Source Sans Pro" panose="020B0503030403020204" pitchFamily="34" charset="0"/>
                        </a:rPr>
                        <a:t>Le code de votre Domaine (cf. mode opératoire en début de section)</a:t>
                      </a:r>
                    </a:p>
                  </a:txBody>
                  <a:tcPr marL="3333" marR="3333" marT="3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04740144"/>
                  </a:ext>
                </a:extLst>
              </a:tr>
              <a:tr h="162151">
                <a:tc>
                  <a:txBody>
                    <a:bodyPr/>
                    <a:lstStyle/>
                    <a:p>
                      <a:pPr algn="ctr" rtl="0" fontAlgn="ctr"/>
                      <a:r>
                        <a:rPr lang="fr-FR" sz="600" b="0" i="0" u="none" strike="noStrike">
                          <a:solidFill>
                            <a:srgbClr val="000000"/>
                          </a:solidFill>
                          <a:effectLst/>
                          <a:latin typeface="Source Sans Pro" panose="020B0503030403020204" pitchFamily="34" charset="0"/>
                        </a:rPr>
                        <a:t>Squad</a:t>
                      </a:r>
                    </a:p>
                  </a:txBody>
                  <a:tcPr marL="3333" marR="3333" marT="3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fr-FR" sz="600" b="0" i="0" u="none" strike="noStrike" dirty="0">
                          <a:solidFill>
                            <a:srgbClr val="000000"/>
                          </a:solidFill>
                          <a:effectLst/>
                          <a:latin typeface="Source Sans Pro" panose="020B0503030403020204" pitchFamily="34" charset="0"/>
                        </a:rPr>
                        <a:t>Obligatoire</a:t>
                      </a:r>
                    </a:p>
                  </a:txBody>
                  <a:tcPr marL="3333" marR="3333" marT="3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rtl="0" fontAlgn="ctr"/>
                      <a:r>
                        <a:rPr lang="fr-FR" sz="600" b="0" i="0" u="none" strike="noStrike">
                          <a:solidFill>
                            <a:srgbClr val="000000"/>
                          </a:solidFill>
                          <a:effectLst/>
                          <a:latin typeface="Source Sans Pro" panose="020B0503030403020204" pitchFamily="34" charset="0"/>
                        </a:rPr>
                        <a:t>Le code de votre Squad (cf. mode opératoire en début de section)</a:t>
                      </a:r>
                    </a:p>
                  </a:txBody>
                  <a:tcPr marL="3333" marR="3333" marT="3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44307288"/>
                  </a:ext>
                </a:extLst>
              </a:tr>
              <a:tr h="191155">
                <a:tc>
                  <a:txBody>
                    <a:bodyPr/>
                    <a:lstStyle/>
                    <a:p>
                      <a:pPr algn="ctr" rtl="0" fontAlgn="ctr"/>
                      <a:r>
                        <a:rPr lang="fr-FR" sz="600" b="0" i="0" u="none" strike="noStrike">
                          <a:solidFill>
                            <a:srgbClr val="000000"/>
                          </a:solidFill>
                          <a:effectLst/>
                          <a:latin typeface="Source Sans Pro" panose="020B0503030403020204" pitchFamily="34" charset="0"/>
                        </a:rPr>
                        <a:t>Repertoire bibliotheque</a:t>
                      </a:r>
                    </a:p>
                  </a:txBody>
                  <a:tcPr marL="3333" marR="3333" marT="3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fr-FR" sz="600" b="0" i="0" u="none" strike="noStrike" dirty="0">
                          <a:solidFill>
                            <a:srgbClr val="000000"/>
                          </a:solidFill>
                          <a:effectLst/>
                          <a:latin typeface="Source Sans Pro" panose="020B0503030403020204" pitchFamily="34" charset="0"/>
                        </a:rPr>
                        <a:t>Optionnel</a:t>
                      </a:r>
                    </a:p>
                  </a:txBody>
                  <a:tcPr marL="3333" marR="3333" marT="3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fr-FR" sz="600" b="0" i="0" u="none" strike="noStrike">
                          <a:solidFill>
                            <a:srgbClr val="000000"/>
                          </a:solidFill>
                          <a:effectLst/>
                          <a:latin typeface="Source Sans Pro" panose="020B0503030403020204" pitchFamily="34" charset="0"/>
                        </a:rPr>
                        <a:t>Chemin du répertoire de la bibliothèque de tests</a:t>
                      </a:r>
                    </a:p>
                  </a:txBody>
                  <a:tcPr marL="3333" marR="3333" marT="3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5904959"/>
                  </a:ext>
                </a:extLst>
              </a:tr>
              <a:tr h="162151">
                <a:tc>
                  <a:txBody>
                    <a:bodyPr/>
                    <a:lstStyle/>
                    <a:p>
                      <a:pPr algn="ctr" rtl="0" fontAlgn="ctr"/>
                      <a:r>
                        <a:rPr lang="fr-FR" sz="600" b="0" i="0" u="none" strike="noStrike">
                          <a:solidFill>
                            <a:srgbClr val="000000"/>
                          </a:solidFill>
                          <a:effectLst/>
                          <a:latin typeface="Source Sans Pro" panose="020B0503030403020204" pitchFamily="34" charset="0"/>
                        </a:rPr>
                        <a:t>Test Set</a:t>
                      </a:r>
                    </a:p>
                  </a:txBody>
                  <a:tcPr marL="3333" marR="3333" marT="3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fr-FR" sz="600" b="0" i="0" u="none" strike="noStrike" dirty="0">
                          <a:solidFill>
                            <a:srgbClr val="000000"/>
                          </a:solidFill>
                          <a:effectLst/>
                          <a:latin typeface="Source Sans Pro" panose="020B0503030403020204" pitchFamily="34" charset="0"/>
                        </a:rPr>
                        <a:t>Optionnel</a:t>
                      </a:r>
                    </a:p>
                  </a:txBody>
                  <a:tcPr marL="3333" marR="3333" marT="3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fr-FR" sz="600" b="0" i="0" u="none" strike="noStrike">
                          <a:solidFill>
                            <a:srgbClr val="000000"/>
                          </a:solidFill>
                          <a:effectLst/>
                          <a:latin typeface="Source Sans Pro" panose="020B0503030403020204" pitchFamily="34" charset="0"/>
                        </a:rPr>
                        <a:t>Clef JIRA du Test Set de rattachement. </a:t>
                      </a:r>
                    </a:p>
                  </a:txBody>
                  <a:tcPr marL="3333" marR="3333" marT="3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04143750"/>
                  </a:ext>
                </a:extLst>
              </a:tr>
              <a:tr h="162151">
                <a:tc>
                  <a:txBody>
                    <a:bodyPr/>
                    <a:lstStyle/>
                    <a:p>
                      <a:pPr algn="ctr" rtl="0" fontAlgn="ctr"/>
                      <a:r>
                        <a:rPr lang="fr-FR" sz="600" b="0" i="0" u="none" strike="noStrike">
                          <a:solidFill>
                            <a:srgbClr val="000000"/>
                          </a:solidFill>
                          <a:effectLst/>
                          <a:latin typeface="Source Sans Pro" panose="020B0503030403020204" pitchFamily="34" charset="0"/>
                        </a:rPr>
                        <a:t>Exigence JIRA</a:t>
                      </a:r>
                    </a:p>
                  </a:txBody>
                  <a:tcPr marL="3333" marR="3333" marT="3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fr-FR" sz="600" b="0" i="0" u="none" strike="noStrike" dirty="0">
                          <a:solidFill>
                            <a:srgbClr val="000000"/>
                          </a:solidFill>
                          <a:effectLst/>
                          <a:latin typeface="Source Sans Pro" panose="020B0503030403020204" pitchFamily="34" charset="0"/>
                        </a:rPr>
                        <a:t>Optionnel</a:t>
                      </a:r>
                    </a:p>
                  </a:txBody>
                  <a:tcPr marL="3333" marR="3333" marT="3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fr-FR" sz="600" b="0" i="0" u="none" strike="noStrike">
                          <a:solidFill>
                            <a:srgbClr val="000000"/>
                          </a:solidFill>
                          <a:effectLst/>
                          <a:latin typeface="Source Sans Pro" panose="020B0503030403020204" pitchFamily="34" charset="0"/>
                        </a:rPr>
                        <a:t>Clef JIRA de l’exigence à couvrir (US, MMF, etc.)</a:t>
                      </a:r>
                    </a:p>
                  </a:txBody>
                  <a:tcPr marL="3333" marR="3333" marT="3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2531864"/>
                  </a:ext>
                </a:extLst>
              </a:tr>
              <a:tr h="191155">
                <a:tc>
                  <a:txBody>
                    <a:bodyPr/>
                    <a:lstStyle/>
                    <a:p>
                      <a:pPr algn="ctr" rtl="0" fontAlgn="ctr"/>
                      <a:r>
                        <a:rPr lang="fr-FR" sz="600" b="0" i="0" u="none" strike="noStrike">
                          <a:solidFill>
                            <a:srgbClr val="000000"/>
                          </a:solidFill>
                          <a:effectLst/>
                          <a:latin typeface="Source Sans Pro" panose="020B0503030403020204" pitchFamily="34" charset="0"/>
                        </a:rPr>
                        <a:t>A Automatiser</a:t>
                      </a:r>
                    </a:p>
                  </a:txBody>
                  <a:tcPr marL="3333" marR="3333" marT="3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fr-FR" sz="600" b="0" i="0" u="none" strike="noStrike" dirty="0">
                          <a:solidFill>
                            <a:srgbClr val="000000"/>
                          </a:solidFill>
                          <a:effectLst/>
                          <a:latin typeface="Source Sans Pro" panose="020B0503030403020204" pitchFamily="34" charset="0"/>
                        </a:rPr>
                        <a:t>Optionnel</a:t>
                      </a:r>
                    </a:p>
                  </a:txBody>
                  <a:tcPr marL="3333" marR="3333" marT="3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fr-FR" sz="600" b="0" i="0" u="none" strike="noStrike">
                          <a:solidFill>
                            <a:srgbClr val="000000"/>
                          </a:solidFill>
                          <a:effectLst/>
                          <a:latin typeface="Source Sans Pro" panose="020B0503030403020204" pitchFamily="34" charset="0"/>
                        </a:rPr>
                        <a:t>Permet d'indiquer à un automaticien que ce test est à automatiser. Valeurs : oui, non. </a:t>
                      </a:r>
                      <a:r>
                        <a:rPr lang="fr-FR" sz="600" b="0" i="0" u="none" strike="noStrike">
                          <a:solidFill>
                            <a:srgbClr val="FF0000"/>
                          </a:solidFill>
                          <a:effectLst/>
                          <a:latin typeface="Source Sans Pro" panose="020B0503030403020204" pitchFamily="34" charset="0"/>
                        </a:rPr>
                        <a:t>Valeur par défaut : non</a:t>
                      </a:r>
                      <a:endParaRPr lang="fr-FR" sz="600" b="0" i="0" u="none" strike="noStrike">
                        <a:solidFill>
                          <a:srgbClr val="000000"/>
                        </a:solidFill>
                        <a:effectLst/>
                        <a:latin typeface="Source Sans Pro" panose="020B0503030403020204" pitchFamily="34" charset="0"/>
                      </a:endParaRPr>
                    </a:p>
                  </a:txBody>
                  <a:tcPr marL="3333" marR="3333" marT="3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1832007"/>
                  </a:ext>
                </a:extLst>
              </a:tr>
              <a:tr h="162151">
                <a:tc>
                  <a:txBody>
                    <a:bodyPr/>
                    <a:lstStyle/>
                    <a:p>
                      <a:pPr algn="ctr" rtl="0" fontAlgn="ctr"/>
                      <a:r>
                        <a:rPr lang="fr-FR" sz="600" b="0" i="0" u="none" strike="noStrike" dirty="0" err="1">
                          <a:solidFill>
                            <a:srgbClr val="000000"/>
                          </a:solidFill>
                          <a:effectLst/>
                          <a:latin typeface="Source Sans Pro" panose="020B0503030403020204" pitchFamily="34" charset="0"/>
                        </a:rPr>
                        <a:t>Regression</a:t>
                      </a:r>
                      <a:endParaRPr lang="fr-FR" sz="600" b="0" i="0" u="none" strike="noStrike" dirty="0">
                        <a:solidFill>
                          <a:srgbClr val="000000"/>
                        </a:solidFill>
                        <a:effectLst/>
                        <a:latin typeface="Source Sans Pro" panose="020B0503030403020204" pitchFamily="34" charset="0"/>
                      </a:endParaRPr>
                    </a:p>
                  </a:txBody>
                  <a:tcPr marL="3333" marR="3333" marT="3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fr-FR" sz="600" b="0" i="0" u="none" strike="noStrike" dirty="0">
                          <a:solidFill>
                            <a:srgbClr val="000000"/>
                          </a:solidFill>
                          <a:effectLst/>
                          <a:latin typeface="Source Sans Pro" panose="020B0503030403020204" pitchFamily="34" charset="0"/>
                        </a:rPr>
                        <a:t>Optionnel</a:t>
                      </a:r>
                    </a:p>
                  </a:txBody>
                  <a:tcPr marL="3333" marR="3333" marT="3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fr-FR" sz="600" b="0" i="0" u="none" strike="noStrike" dirty="0">
                          <a:solidFill>
                            <a:srgbClr val="000000"/>
                          </a:solidFill>
                          <a:effectLst/>
                          <a:latin typeface="Source Sans Pro" panose="020B0503030403020204" pitchFamily="34" charset="0"/>
                        </a:rPr>
                        <a:t>Pour indiquer si le cas de test est un cas de TNR. Valeurs : Oui, Non. </a:t>
                      </a:r>
                      <a:r>
                        <a:rPr lang="fr-FR" sz="600" b="0" i="0" u="none" strike="noStrike" dirty="0">
                          <a:solidFill>
                            <a:srgbClr val="FF0000"/>
                          </a:solidFill>
                          <a:effectLst/>
                          <a:latin typeface="Source Sans Pro" panose="020B0503030403020204" pitchFamily="34" charset="0"/>
                        </a:rPr>
                        <a:t>Valeur par défaut : Non</a:t>
                      </a:r>
                      <a:endParaRPr lang="fr-FR" sz="600" b="0" i="0" u="none" strike="noStrike" dirty="0">
                        <a:solidFill>
                          <a:srgbClr val="000000"/>
                        </a:solidFill>
                        <a:effectLst/>
                        <a:latin typeface="Source Sans Pro" panose="020B0503030403020204" pitchFamily="34" charset="0"/>
                      </a:endParaRPr>
                    </a:p>
                  </a:txBody>
                  <a:tcPr marL="3333" marR="3333" marT="3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1656020"/>
                  </a:ext>
                </a:extLst>
              </a:tr>
              <a:tr h="191155">
                <a:tc>
                  <a:txBody>
                    <a:bodyPr/>
                    <a:lstStyle/>
                    <a:p>
                      <a:pPr algn="ctr" rtl="0" fontAlgn="ctr"/>
                      <a:r>
                        <a:rPr lang="fr-FR" sz="600" b="0" i="0" u="none" strike="noStrike">
                          <a:solidFill>
                            <a:srgbClr val="000000"/>
                          </a:solidFill>
                          <a:effectLst/>
                          <a:latin typeface="Source Sans Pro" panose="020B0503030403020204" pitchFamily="34" charset="0"/>
                        </a:rPr>
                        <a:t>Etiquette</a:t>
                      </a:r>
                    </a:p>
                  </a:txBody>
                  <a:tcPr marL="3333" marR="3333" marT="3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fr-FR" sz="600" b="0" i="0" u="none" strike="noStrike" dirty="0">
                          <a:solidFill>
                            <a:srgbClr val="000000"/>
                          </a:solidFill>
                          <a:effectLst/>
                          <a:latin typeface="Source Sans Pro" panose="020B0503030403020204" pitchFamily="34" charset="0"/>
                        </a:rPr>
                        <a:t>Optionnel</a:t>
                      </a:r>
                    </a:p>
                  </a:txBody>
                  <a:tcPr marL="3333" marR="3333" marT="3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fr-FR" sz="600" b="0" i="0" u="none" strike="noStrike">
                          <a:solidFill>
                            <a:srgbClr val="000000"/>
                          </a:solidFill>
                          <a:effectLst/>
                          <a:latin typeface="Source Sans Pro" panose="020B0503030403020204" pitchFamily="34" charset="0"/>
                        </a:rPr>
                        <a:t>Valeur d’étiquette à attacher au test. Ajouter autant de colonnes « Etiquette » que d’étiquettes à ajouter/lier (une valeur par cellule).</a:t>
                      </a:r>
                    </a:p>
                  </a:txBody>
                  <a:tcPr marL="3333" marR="3333" marT="3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9275144"/>
                  </a:ext>
                </a:extLst>
              </a:tr>
              <a:tr h="162151">
                <a:tc>
                  <a:txBody>
                    <a:bodyPr/>
                    <a:lstStyle/>
                    <a:p>
                      <a:pPr algn="ctr" rtl="0" fontAlgn="ctr"/>
                      <a:r>
                        <a:rPr lang="fr-FR" sz="600" b="0" i="0" u="none" strike="noStrike">
                          <a:solidFill>
                            <a:srgbClr val="000000"/>
                          </a:solidFill>
                          <a:effectLst/>
                          <a:latin typeface="Source Sans Pro" panose="020B0503030403020204" pitchFamily="34" charset="0"/>
                        </a:rPr>
                        <a:t>Priorité</a:t>
                      </a:r>
                    </a:p>
                  </a:txBody>
                  <a:tcPr marL="3333" marR="3333" marT="3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fr-FR" sz="600" b="0" i="0" u="none" strike="noStrike" dirty="0">
                          <a:solidFill>
                            <a:srgbClr val="000000"/>
                          </a:solidFill>
                          <a:effectLst/>
                          <a:latin typeface="Source Sans Pro" panose="020B0503030403020204" pitchFamily="34" charset="0"/>
                        </a:rPr>
                        <a:t>Optionnel</a:t>
                      </a:r>
                    </a:p>
                  </a:txBody>
                  <a:tcPr marL="3333" marR="3333" marT="3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en-US" sz="600" b="0" i="0" u="none" strike="noStrike" err="1">
                          <a:solidFill>
                            <a:srgbClr val="000000"/>
                          </a:solidFill>
                          <a:effectLst/>
                          <a:latin typeface="Source Sans Pro" panose="020B0503030403020204" pitchFamily="34" charset="0"/>
                        </a:rPr>
                        <a:t>Valeurs</a:t>
                      </a:r>
                      <a:r>
                        <a:rPr lang="en-US" sz="600" b="0" i="0" u="none" strike="noStrike">
                          <a:solidFill>
                            <a:srgbClr val="000000"/>
                          </a:solidFill>
                          <a:effectLst/>
                          <a:latin typeface="Source Sans Pro" panose="020B0503030403020204" pitchFamily="34" charset="0"/>
                        </a:rPr>
                        <a:t> </a:t>
                      </a:r>
                      <a:r>
                        <a:rPr lang="en-US" sz="600" b="0" i="0" u="none" strike="noStrike" err="1">
                          <a:solidFill>
                            <a:srgbClr val="000000"/>
                          </a:solidFill>
                          <a:effectLst/>
                          <a:latin typeface="Source Sans Pro" panose="020B0503030403020204" pitchFamily="34" charset="0"/>
                        </a:rPr>
                        <a:t>possibles</a:t>
                      </a:r>
                      <a:r>
                        <a:rPr lang="en-US" sz="600" b="0" i="0" u="none" strike="noStrike">
                          <a:solidFill>
                            <a:srgbClr val="000000"/>
                          </a:solidFill>
                          <a:effectLst/>
                          <a:latin typeface="Source Sans Pro" panose="020B0503030403020204" pitchFamily="34" charset="0"/>
                        </a:rPr>
                        <a:t> : Blocker, Critical, Major, Medium, Low, Trivial,</a:t>
                      </a:r>
                    </a:p>
                  </a:txBody>
                  <a:tcPr marL="3333" marR="3333" marT="3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2010117"/>
                  </a:ext>
                </a:extLst>
              </a:tr>
              <a:tr h="191155">
                <a:tc>
                  <a:txBody>
                    <a:bodyPr/>
                    <a:lstStyle/>
                    <a:p>
                      <a:pPr algn="ctr" rtl="0" fontAlgn="ctr"/>
                      <a:r>
                        <a:rPr lang="fr-FR" sz="600" b="0" i="0" u="none" strike="noStrike">
                          <a:solidFill>
                            <a:srgbClr val="000000"/>
                          </a:solidFill>
                          <a:effectLst/>
                          <a:latin typeface="Source Sans Pro" panose="020B0503030403020204" pitchFamily="34" charset="0"/>
                        </a:rPr>
                        <a:t>Test Plan</a:t>
                      </a:r>
                    </a:p>
                  </a:txBody>
                  <a:tcPr marL="3333" marR="3333" marT="3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fr-FR" sz="600" b="0" i="0" u="none" strike="noStrike" dirty="0">
                          <a:solidFill>
                            <a:srgbClr val="000000"/>
                          </a:solidFill>
                          <a:effectLst/>
                          <a:latin typeface="Source Sans Pro" panose="020B0503030403020204" pitchFamily="34" charset="0"/>
                        </a:rPr>
                        <a:t>Optionnel</a:t>
                      </a:r>
                    </a:p>
                  </a:txBody>
                  <a:tcPr marL="3333" marR="3333" marT="3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fr-FR" sz="600" b="0" i="0" u="none" strike="noStrike" dirty="0">
                          <a:solidFill>
                            <a:srgbClr val="000000"/>
                          </a:solidFill>
                          <a:effectLst/>
                          <a:latin typeface="Source Sans Pro" panose="020B0503030403020204" pitchFamily="34" charset="0"/>
                        </a:rPr>
                        <a:t>La clef du Test Plan dans lequel placer le test. NB : La valeur est obligatoire uniquement si la colonne est présente dans le fichier</a:t>
                      </a:r>
                    </a:p>
                  </a:txBody>
                  <a:tcPr marL="3333" marR="3333" marT="3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1029701"/>
                  </a:ext>
                </a:extLst>
              </a:tr>
            </a:tbl>
          </a:graphicData>
        </a:graphic>
      </p:graphicFrame>
      <p:sp>
        <p:nvSpPr>
          <p:cNvPr id="14" name="Rectangle : coins arrondis 13">
            <a:extLst>
              <a:ext uri="{FF2B5EF4-FFF2-40B4-BE49-F238E27FC236}">
                <a16:creationId xmlns:a16="http://schemas.microsoft.com/office/drawing/2014/main" id="{5145317C-8E32-497B-9DCF-8EE9B7C97797}"/>
              </a:ext>
            </a:extLst>
          </p:cNvPr>
          <p:cNvSpPr/>
          <p:nvPr/>
        </p:nvSpPr>
        <p:spPr>
          <a:xfrm>
            <a:off x="6036318" y="92667"/>
            <a:ext cx="1698879" cy="248956"/>
          </a:xfrm>
          <a:prstGeom prst="roundRect">
            <a:avLst/>
          </a:prstGeom>
          <a:solidFill>
            <a:srgbClr val="FFC000"/>
          </a:solidFill>
          <a:ln>
            <a:solidFill>
              <a:srgbClr val="027180"/>
            </a:solidFill>
          </a:ln>
        </p:spPr>
        <p:txBody>
          <a:bodyPr rtlCol="0" anchor="ctr"/>
          <a:lstStyle/>
          <a:p>
            <a:pPr algn="ctr" eaLnBrk="1" hangingPunct="1"/>
            <a:r>
              <a:rPr lang="fr-FR" sz="1000" dirty="0">
                <a:solidFill>
                  <a:srgbClr val="027180"/>
                </a:solidFill>
                <a:latin typeface="+mj-lt"/>
              </a:rPr>
              <a:t>Actualisé Xray 6 / avril 2022</a:t>
            </a:r>
          </a:p>
        </p:txBody>
      </p:sp>
    </p:spTree>
    <p:extLst>
      <p:ext uri="{BB962C8B-B14F-4D97-AF65-F5344CB8AC3E}">
        <p14:creationId xmlns:p14="http://schemas.microsoft.com/office/powerpoint/2010/main" val="8961237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6A034813-8EDD-4CE6-8F5F-51C46C9E5429}"/>
              </a:ext>
            </a:extLst>
          </p:cNvPr>
          <p:cNvPicPr>
            <a:picLocks noChangeAspect="1"/>
          </p:cNvPicPr>
          <p:nvPr/>
        </p:nvPicPr>
        <p:blipFill>
          <a:blip r:embed="rId2"/>
          <a:stretch>
            <a:fillRect/>
          </a:stretch>
        </p:blipFill>
        <p:spPr>
          <a:xfrm>
            <a:off x="5578524" y="1273353"/>
            <a:ext cx="1454378" cy="3087471"/>
          </a:xfrm>
          <a:prstGeom prst="rect">
            <a:avLst/>
          </a:prstGeom>
        </p:spPr>
      </p:pic>
      <p:sp>
        <p:nvSpPr>
          <p:cNvPr id="2" name="Titre 1">
            <a:extLst>
              <a:ext uri="{FF2B5EF4-FFF2-40B4-BE49-F238E27FC236}">
                <a16:creationId xmlns:a16="http://schemas.microsoft.com/office/drawing/2014/main" id="{3984BCE0-158C-4FB6-B8BB-0CFE7E245037}"/>
              </a:ext>
            </a:extLst>
          </p:cNvPr>
          <p:cNvSpPr>
            <a:spLocks noGrp="1"/>
          </p:cNvSpPr>
          <p:nvPr>
            <p:ph type="title"/>
          </p:nvPr>
        </p:nvSpPr>
        <p:spPr/>
        <p:txBody>
          <a:bodyPr/>
          <a:lstStyle/>
          <a:p>
            <a:r>
              <a:rPr lang="fr-FR" dirty="0"/>
              <a:t>Conception de test par import CSV</a:t>
            </a:r>
          </a:p>
        </p:txBody>
      </p:sp>
      <p:sp>
        <p:nvSpPr>
          <p:cNvPr id="3" name="Espace réservé du texte 2">
            <a:extLst>
              <a:ext uri="{FF2B5EF4-FFF2-40B4-BE49-F238E27FC236}">
                <a16:creationId xmlns:a16="http://schemas.microsoft.com/office/drawing/2014/main" id="{4650FCF6-CCF5-4D70-8229-1C227EF594BD}"/>
              </a:ext>
            </a:extLst>
          </p:cNvPr>
          <p:cNvSpPr>
            <a:spLocks noGrp="1"/>
          </p:cNvSpPr>
          <p:nvPr>
            <p:ph type="body" sz="quarter" idx="11"/>
          </p:nvPr>
        </p:nvSpPr>
        <p:spPr>
          <a:xfrm>
            <a:off x="234000" y="576000"/>
            <a:ext cx="7344000" cy="216000"/>
          </a:xfrm>
        </p:spPr>
        <p:txBody>
          <a:bodyPr/>
          <a:lstStyle/>
          <a:p>
            <a:r>
              <a:rPr lang="fr-FR" dirty="0"/>
              <a:t>Import des cas de test (2)</a:t>
            </a:r>
          </a:p>
        </p:txBody>
      </p:sp>
      <p:sp>
        <p:nvSpPr>
          <p:cNvPr id="4" name="Espace réservé du contenu 3">
            <a:extLst>
              <a:ext uri="{FF2B5EF4-FFF2-40B4-BE49-F238E27FC236}">
                <a16:creationId xmlns:a16="http://schemas.microsoft.com/office/drawing/2014/main" id="{86E315A5-DB0F-436B-B6BB-30CE1CAD0B69}"/>
              </a:ext>
            </a:extLst>
          </p:cNvPr>
          <p:cNvSpPr>
            <a:spLocks noGrp="1"/>
          </p:cNvSpPr>
          <p:nvPr>
            <p:ph sz="quarter" idx="13"/>
          </p:nvPr>
        </p:nvSpPr>
        <p:spPr>
          <a:xfrm>
            <a:off x="279054" y="1639851"/>
            <a:ext cx="3838734" cy="1015663"/>
          </a:xfrm>
          <a:solidFill>
            <a:schemeClr val="accent2">
              <a:lumMod val="60000"/>
              <a:lumOff val="40000"/>
            </a:schemeClr>
          </a:solidFill>
          <a:ln w="12700" cmpd="sng">
            <a:solidFill>
              <a:srgbClr val="FF0000"/>
            </a:solidFill>
          </a:ln>
        </p:spPr>
        <p:txBody>
          <a:bodyPr wrap="square" rtlCol="0">
            <a:spAutoFit/>
          </a:bodyPr>
          <a:lstStyle/>
          <a:p>
            <a:pPr marL="0" indent="0">
              <a:spcBef>
                <a:spcPct val="0"/>
              </a:spcBef>
              <a:buNone/>
            </a:pPr>
            <a:r>
              <a:rPr lang="fr-FR" sz="1000" dirty="0">
                <a:latin typeface="Calibri" pitchFamily="34" charset="0"/>
                <a:cs typeface="Arial" charset="0"/>
              </a:rPr>
              <a:t>Lancer l’import</a:t>
            </a:r>
            <a:endParaRPr lang="fr-FR" sz="1000">
              <a:latin typeface="Calibri" pitchFamily="34" charset="0"/>
              <a:cs typeface="Arial" charset="0"/>
            </a:endParaRPr>
          </a:p>
          <a:p>
            <a:pPr>
              <a:spcBef>
                <a:spcPct val="0"/>
              </a:spcBef>
            </a:pPr>
            <a:r>
              <a:rPr lang="fr-FR" sz="1000" dirty="0">
                <a:latin typeface="Calibri" pitchFamily="34" charset="0"/>
                <a:cs typeface="Arial" charset="0"/>
              </a:rPr>
              <a:t>Se positionner sur un projet Test (Xray) dans JIRA </a:t>
            </a:r>
            <a:br>
              <a:rPr lang="fr-FR" sz="1000" dirty="0">
                <a:latin typeface="Calibri" pitchFamily="34" charset="0"/>
                <a:cs typeface="Arial" charset="0"/>
              </a:rPr>
            </a:br>
            <a:r>
              <a:rPr lang="fr-FR" sz="1000" dirty="0">
                <a:latin typeface="Calibri" pitchFamily="34" charset="0"/>
                <a:cs typeface="Arial" charset="0"/>
              </a:rPr>
              <a:t>-&gt; Le menu « Tests » apparaît dans le bandeau JIRA. </a:t>
            </a:r>
            <a:br>
              <a:rPr lang="fr-FR" sz="1000" dirty="0">
                <a:latin typeface="Calibri" pitchFamily="34" charset="0"/>
                <a:cs typeface="Arial" charset="0"/>
              </a:rPr>
            </a:br>
            <a:r>
              <a:rPr lang="fr-FR" sz="1000" dirty="0">
                <a:latin typeface="Calibri" pitchFamily="34" charset="0"/>
                <a:cs typeface="Arial" charset="0"/>
              </a:rPr>
              <a:t>(Si besoin rafraîchir la page web). </a:t>
            </a:r>
          </a:p>
          <a:p>
            <a:pPr>
              <a:spcBef>
                <a:spcPct val="0"/>
              </a:spcBef>
            </a:pPr>
            <a:r>
              <a:rPr lang="fr-FR" sz="1000" dirty="0">
                <a:latin typeface="Calibri" pitchFamily="34" charset="0"/>
                <a:cs typeface="Arial" charset="0"/>
              </a:rPr>
              <a:t>Lancer l’Importateur de cas de test</a:t>
            </a:r>
          </a:p>
          <a:p>
            <a:pPr>
              <a:spcBef>
                <a:spcPct val="0"/>
              </a:spcBef>
            </a:pPr>
            <a:endParaRPr lang="fr-FR" sz="1000" dirty="0">
              <a:latin typeface="Calibri" pitchFamily="34" charset="0"/>
              <a:cs typeface="Arial" charset="0"/>
            </a:endParaRPr>
          </a:p>
        </p:txBody>
      </p:sp>
      <p:sp>
        <p:nvSpPr>
          <p:cNvPr id="5" name="Espace réservé du numéro de diapositive 4">
            <a:extLst>
              <a:ext uri="{FF2B5EF4-FFF2-40B4-BE49-F238E27FC236}">
                <a16:creationId xmlns:a16="http://schemas.microsoft.com/office/drawing/2014/main" id="{74B1C268-323E-456A-9580-E7400021DE64}"/>
              </a:ext>
            </a:extLst>
          </p:cNvPr>
          <p:cNvSpPr>
            <a:spLocks noGrp="1"/>
          </p:cNvSpPr>
          <p:nvPr>
            <p:ph type="sldNum" sz="quarter" idx="4"/>
          </p:nvPr>
        </p:nvSpPr>
        <p:spPr/>
        <p:txBody>
          <a:bodyPr/>
          <a:lstStyle/>
          <a:p>
            <a:fld id="{AB4D0077-BF62-4615-B421-B126B085B149}" type="slidenum">
              <a:rPr lang="en-GB" smtClean="0"/>
              <a:pPr/>
              <a:t>35</a:t>
            </a:fld>
            <a:endParaRPr lang="en-GB" dirty="0"/>
          </a:p>
        </p:txBody>
      </p:sp>
      <p:sp>
        <p:nvSpPr>
          <p:cNvPr id="11" name="Rectangle : coins arrondis 10">
            <a:extLst>
              <a:ext uri="{FF2B5EF4-FFF2-40B4-BE49-F238E27FC236}">
                <a16:creationId xmlns:a16="http://schemas.microsoft.com/office/drawing/2014/main" id="{1FE7C323-7577-41BD-8517-0EAF0DA55882}"/>
              </a:ext>
            </a:extLst>
          </p:cNvPr>
          <p:cNvSpPr/>
          <p:nvPr/>
        </p:nvSpPr>
        <p:spPr>
          <a:xfrm>
            <a:off x="5568664" y="3558063"/>
            <a:ext cx="1451261" cy="246113"/>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6" name="Groupe 5">
            <a:extLst>
              <a:ext uri="{FF2B5EF4-FFF2-40B4-BE49-F238E27FC236}">
                <a16:creationId xmlns:a16="http://schemas.microsoft.com/office/drawing/2014/main" id="{63DEFFA4-A5F2-45DD-B8C5-69651A3C0C33}"/>
              </a:ext>
            </a:extLst>
          </p:cNvPr>
          <p:cNvGrpSpPr/>
          <p:nvPr/>
        </p:nvGrpSpPr>
        <p:grpSpPr>
          <a:xfrm>
            <a:off x="2904492" y="686640"/>
            <a:ext cx="4378455" cy="502834"/>
            <a:chOff x="1195139" y="966738"/>
            <a:chExt cx="4378455" cy="502834"/>
          </a:xfrm>
        </p:grpSpPr>
        <p:pic>
          <p:nvPicPr>
            <p:cNvPr id="12" name="Image 11">
              <a:extLst>
                <a:ext uri="{FF2B5EF4-FFF2-40B4-BE49-F238E27FC236}">
                  <a16:creationId xmlns:a16="http://schemas.microsoft.com/office/drawing/2014/main" id="{62D1C93E-C3C7-4477-B70E-B18FFF41069D}"/>
                </a:ext>
              </a:extLst>
            </p:cNvPr>
            <p:cNvPicPr>
              <a:picLocks noChangeAspect="1"/>
            </p:cNvPicPr>
            <p:nvPr/>
          </p:nvPicPr>
          <p:blipFill>
            <a:blip r:embed="rId3"/>
            <a:stretch>
              <a:fillRect/>
            </a:stretch>
          </p:blipFill>
          <p:spPr>
            <a:xfrm>
              <a:off x="1348865" y="1066784"/>
              <a:ext cx="294949" cy="263534"/>
            </a:xfrm>
            <a:prstGeom prst="rect">
              <a:avLst/>
            </a:prstGeom>
            <a:noFill/>
          </p:spPr>
        </p:pic>
        <p:sp>
          <p:nvSpPr>
            <p:cNvPr id="15" name="Bulle narrative : rectangle à coins arrondis 14">
              <a:extLst>
                <a:ext uri="{FF2B5EF4-FFF2-40B4-BE49-F238E27FC236}">
                  <a16:creationId xmlns:a16="http://schemas.microsoft.com/office/drawing/2014/main" id="{444F1998-527A-47ED-9EF9-52C6D2B4F789}"/>
                </a:ext>
              </a:extLst>
            </p:cNvPr>
            <p:cNvSpPr/>
            <p:nvPr/>
          </p:nvSpPr>
          <p:spPr>
            <a:xfrm>
              <a:off x="1195139" y="966738"/>
              <a:ext cx="4378455" cy="502834"/>
            </a:xfrm>
            <a:prstGeom prst="wedgeRoundRectCallout">
              <a:avLst>
                <a:gd name="adj1" fmla="val -48775"/>
                <a:gd name="adj2" fmla="val -8020"/>
                <a:gd name="adj3" fmla="val 16667"/>
              </a:avLst>
            </a:prstGeom>
            <a:noFill/>
            <a:ln w="19050">
              <a:solidFill>
                <a:srgbClr val="C00000"/>
              </a:solidFill>
            </a:ln>
            <a:scene3d>
              <a:camera prst="orthographicFront"/>
              <a:lightRig rig="threePt" dir="t"/>
            </a:scene3d>
            <a:sp3d>
              <a:bevelT/>
            </a:sp3d>
          </p:spPr>
          <p:txBody>
            <a:bodyPr lIns="504000" rIns="36000" rtlCol="0" anchor="t" anchorCtr="0"/>
            <a:lstStyle/>
            <a:p>
              <a:pPr marL="92075" eaLnBrk="1" hangingPunct="1"/>
              <a:r>
                <a:rPr lang="fr-FR" sz="1000" b="1">
                  <a:solidFill>
                    <a:srgbClr val="C00000"/>
                  </a:solidFill>
                  <a:latin typeface="Source Sans Pro"/>
                  <a:ea typeface="Source Sans Pro"/>
                  <a:cs typeface="Arial"/>
                </a:rPr>
                <a:t>Au-delà de 500 tests à importer, lancer les imports aux heures "creuses" (entre midi et deux heures ou après 18 heures)</a:t>
              </a:r>
              <a:endParaRPr lang="fr-FR" sz="1600">
                <a:solidFill>
                  <a:srgbClr val="027180"/>
                </a:solidFill>
                <a:latin typeface="+mj-lt"/>
                <a:cs typeface="Arial" charset="0"/>
              </a:endParaRPr>
            </a:p>
          </p:txBody>
        </p:sp>
      </p:grpSp>
      <p:cxnSp>
        <p:nvCxnSpPr>
          <p:cNvPr id="14" name="Connecteur droit avec flèche 23">
            <a:extLst>
              <a:ext uri="{FF2B5EF4-FFF2-40B4-BE49-F238E27FC236}">
                <a16:creationId xmlns:a16="http://schemas.microsoft.com/office/drawing/2014/main" id="{45E6069E-C3CD-483E-B962-FF35EE82C521}"/>
              </a:ext>
            </a:extLst>
          </p:cNvPr>
          <p:cNvCxnSpPr>
            <a:cxnSpLocks/>
            <a:stCxn id="4" idx="2"/>
          </p:cNvCxnSpPr>
          <p:nvPr/>
        </p:nvCxnSpPr>
        <p:spPr>
          <a:xfrm rot="16200000" flipH="1">
            <a:off x="3301638" y="1552297"/>
            <a:ext cx="1031574" cy="32380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 coins arrondis 19">
            <a:extLst>
              <a:ext uri="{FF2B5EF4-FFF2-40B4-BE49-F238E27FC236}">
                <a16:creationId xmlns:a16="http://schemas.microsoft.com/office/drawing/2014/main" id="{4B91C40A-3BAB-4E91-B650-7C6F445BA6D9}"/>
              </a:ext>
            </a:extLst>
          </p:cNvPr>
          <p:cNvSpPr/>
          <p:nvPr/>
        </p:nvSpPr>
        <p:spPr>
          <a:xfrm>
            <a:off x="6036318" y="92667"/>
            <a:ext cx="1698879" cy="248956"/>
          </a:xfrm>
          <a:prstGeom prst="roundRect">
            <a:avLst/>
          </a:prstGeom>
          <a:solidFill>
            <a:srgbClr val="FFC000"/>
          </a:solidFill>
          <a:ln>
            <a:solidFill>
              <a:srgbClr val="027180"/>
            </a:solidFill>
          </a:ln>
        </p:spPr>
        <p:txBody>
          <a:bodyPr rtlCol="0" anchor="ctr"/>
          <a:lstStyle/>
          <a:p>
            <a:pPr algn="ctr" eaLnBrk="1" hangingPunct="1"/>
            <a:r>
              <a:rPr lang="fr-FR" sz="1000" dirty="0">
                <a:solidFill>
                  <a:srgbClr val="027180"/>
                </a:solidFill>
                <a:latin typeface="+mj-lt"/>
              </a:rPr>
              <a:t>Actualisé Xray 6 / avril 2022</a:t>
            </a:r>
          </a:p>
        </p:txBody>
      </p:sp>
    </p:spTree>
    <p:extLst>
      <p:ext uri="{BB962C8B-B14F-4D97-AF65-F5344CB8AC3E}">
        <p14:creationId xmlns:p14="http://schemas.microsoft.com/office/powerpoint/2010/main" val="21516415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ZoneTexte 13">
            <a:extLst>
              <a:ext uri="{FF2B5EF4-FFF2-40B4-BE49-F238E27FC236}">
                <a16:creationId xmlns:a16="http://schemas.microsoft.com/office/drawing/2014/main" id="{B31EC411-5051-42F9-9F10-D5F4E807BD23}"/>
              </a:ext>
            </a:extLst>
          </p:cNvPr>
          <p:cNvSpPr txBox="1"/>
          <p:nvPr/>
        </p:nvSpPr>
        <p:spPr>
          <a:xfrm flipH="1">
            <a:off x="292558" y="2188546"/>
            <a:ext cx="2761215" cy="707886"/>
          </a:xfrm>
          <a:prstGeom prst="rect">
            <a:avLst/>
          </a:prstGeom>
          <a:solidFill>
            <a:schemeClr val="accent2">
              <a:lumMod val="60000"/>
              <a:lumOff val="40000"/>
            </a:schemeClr>
          </a:solidFill>
          <a:ln>
            <a:solidFill>
              <a:srgbClr val="FF0000"/>
            </a:solidFill>
          </a:ln>
        </p:spPr>
        <p:txBody>
          <a:bodyPr wrap="square">
            <a:spAutoFit/>
          </a:bodyPr>
          <a:lstStyle>
            <a:defPPr>
              <a:defRPr lang="fr-FR"/>
            </a:defPPr>
            <a:lvl1pPr eaLnBrk="1" hangingPunct="1">
              <a:defRPr sz="1050">
                <a:latin typeface="Source Sans Pro"/>
                <a:ea typeface="Source Sans Pro"/>
              </a:defRPr>
            </a:lvl1pPr>
            <a:lvl2pPr>
              <a:defRPr>
                <a:solidFill>
                  <a:schemeClr val="tx1"/>
                </a:solidFill>
                <a:latin typeface="Calibri" pitchFamily="34" charset="0"/>
                <a:cs typeface="Arial" charset="0"/>
              </a:defRPr>
            </a:lvl2pPr>
            <a:lvl3pPr>
              <a:defRPr>
                <a:solidFill>
                  <a:schemeClr val="tx1"/>
                </a:solidFill>
                <a:latin typeface="Calibri" pitchFamily="34" charset="0"/>
                <a:cs typeface="Arial" charset="0"/>
              </a:defRPr>
            </a:lvl3pPr>
            <a:lvl4pPr>
              <a:defRPr>
                <a:solidFill>
                  <a:schemeClr val="tx1"/>
                </a:solidFill>
                <a:latin typeface="Calibri" pitchFamily="34" charset="0"/>
                <a:cs typeface="Arial" charset="0"/>
              </a:defRPr>
            </a:lvl4pPr>
            <a:lvl5pPr>
              <a:defRPr>
                <a:solidFill>
                  <a:schemeClr val="tx1"/>
                </a:solidFill>
                <a:latin typeface="Calibri" pitchFamily="34" charset="0"/>
                <a:cs typeface="Arial" charset="0"/>
              </a:defRPr>
            </a:lvl5pPr>
            <a:lvl6pPr>
              <a:defRPr>
                <a:solidFill>
                  <a:schemeClr val="tx1"/>
                </a:solidFill>
                <a:latin typeface="Calibri" pitchFamily="34" charset="0"/>
                <a:cs typeface="Arial" charset="0"/>
              </a:defRPr>
            </a:lvl6pPr>
            <a:lvl7pPr>
              <a:defRPr>
                <a:solidFill>
                  <a:schemeClr val="tx1"/>
                </a:solidFill>
                <a:latin typeface="Calibri" pitchFamily="34" charset="0"/>
                <a:cs typeface="Arial" charset="0"/>
              </a:defRPr>
            </a:lvl7pPr>
            <a:lvl8pPr>
              <a:defRPr>
                <a:solidFill>
                  <a:schemeClr val="tx1"/>
                </a:solidFill>
                <a:latin typeface="Calibri" pitchFamily="34" charset="0"/>
                <a:cs typeface="Arial" charset="0"/>
              </a:defRPr>
            </a:lvl8pPr>
            <a:lvl9pPr>
              <a:defRPr>
                <a:solidFill>
                  <a:schemeClr val="tx1"/>
                </a:solidFill>
                <a:latin typeface="Calibri" pitchFamily="34" charset="0"/>
                <a:cs typeface="Arial" charset="0"/>
              </a:defRPr>
            </a:lvl9pPr>
          </a:lstStyle>
          <a:p>
            <a:r>
              <a:rPr lang="fr-FR" sz="1000"/>
              <a:t>Choisir l’option de « création des dossiers de bibliothèque de tests » :</a:t>
            </a:r>
          </a:p>
          <a:p>
            <a:r>
              <a:rPr lang="fr-FR" sz="1000"/>
              <a:t>- Coché : les dossiers seront créés.</a:t>
            </a:r>
          </a:p>
          <a:p>
            <a:r>
              <a:rPr lang="fr-FR" sz="1000"/>
              <a:t>- Non Coché : les dossiers sont réputés existants.</a:t>
            </a:r>
          </a:p>
        </p:txBody>
      </p:sp>
      <p:sp>
        <p:nvSpPr>
          <p:cNvPr id="17" name="ZoneTexte 16">
            <a:extLst>
              <a:ext uri="{FF2B5EF4-FFF2-40B4-BE49-F238E27FC236}">
                <a16:creationId xmlns:a16="http://schemas.microsoft.com/office/drawing/2014/main" id="{AAF8911B-9BD4-4A8B-BF77-1CB3241E07BA}"/>
              </a:ext>
            </a:extLst>
          </p:cNvPr>
          <p:cNvSpPr txBox="1"/>
          <p:nvPr/>
        </p:nvSpPr>
        <p:spPr>
          <a:xfrm flipH="1">
            <a:off x="292559" y="1272020"/>
            <a:ext cx="2728333" cy="253916"/>
          </a:xfrm>
          <a:prstGeom prst="rect">
            <a:avLst/>
          </a:prstGeom>
          <a:solidFill>
            <a:schemeClr val="accent2">
              <a:lumMod val="60000"/>
              <a:lumOff val="40000"/>
            </a:schemeClr>
          </a:solidFill>
          <a:ln>
            <a:solidFill>
              <a:srgbClr val="FF0000"/>
            </a:solidFill>
          </a:ln>
        </p:spPr>
        <p:txBody>
          <a:bodyPr wrap="square">
            <a:spAutoFit/>
          </a:bodyPr>
          <a:lstStyle>
            <a:defPPr>
              <a:defRPr lang="fr-FR"/>
            </a:defPPr>
            <a:lvl1pPr eaLnBrk="1" hangingPunct="1">
              <a:defRPr sz="1050">
                <a:latin typeface="Source Sans Pro"/>
                <a:ea typeface="Source Sans Pro"/>
              </a:defRPr>
            </a:lvl1pPr>
            <a:lvl2pPr>
              <a:defRPr>
                <a:solidFill>
                  <a:schemeClr val="tx1"/>
                </a:solidFill>
                <a:latin typeface="Calibri" pitchFamily="34" charset="0"/>
                <a:cs typeface="Arial" charset="0"/>
              </a:defRPr>
            </a:lvl2pPr>
            <a:lvl3pPr>
              <a:defRPr>
                <a:solidFill>
                  <a:schemeClr val="tx1"/>
                </a:solidFill>
                <a:latin typeface="Calibri" pitchFamily="34" charset="0"/>
                <a:cs typeface="Arial" charset="0"/>
              </a:defRPr>
            </a:lvl3pPr>
            <a:lvl4pPr>
              <a:defRPr>
                <a:solidFill>
                  <a:schemeClr val="tx1"/>
                </a:solidFill>
                <a:latin typeface="Calibri" pitchFamily="34" charset="0"/>
                <a:cs typeface="Arial" charset="0"/>
              </a:defRPr>
            </a:lvl4pPr>
            <a:lvl5pPr>
              <a:defRPr>
                <a:solidFill>
                  <a:schemeClr val="tx1"/>
                </a:solidFill>
                <a:latin typeface="Calibri" pitchFamily="34" charset="0"/>
                <a:cs typeface="Arial" charset="0"/>
              </a:defRPr>
            </a:lvl5pPr>
            <a:lvl6pPr>
              <a:defRPr>
                <a:solidFill>
                  <a:schemeClr val="tx1"/>
                </a:solidFill>
                <a:latin typeface="Calibri" pitchFamily="34" charset="0"/>
                <a:cs typeface="Arial" charset="0"/>
              </a:defRPr>
            </a:lvl6pPr>
            <a:lvl7pPr>
              <a:defRPr>
                <a:solidFill>
                  <a:schemeClr val="tx1"/>
                </a:solidFill>
                <a:latin typeface="Calibri" pitchFamily="34" charset="0"/>
                <a:cs typeface="Arial" charset="0"/>
              </a:defRPr>
            </a:lvl7pPr>
            <a:lvl8pPr>
              <a:defRPr>
                <a:solidFill>
                  <a:schemeClr val="tx1"/>
                </a:solidFill>
                <a:latin typeface="Calibri" pitchFamily="34" charset="0"/>
                <a:cs typeface="Arial" charset="0"/>
              </a:defRPr>
            </a:lvl8pPr>
            <a:lvl9pPr>
              <a:defRPr>
                <a:solidFill>
                  <a:schemeClr val="tx1"/>
                </a:solidFill>
                <a:latin typeface="Calibri" pitchFamily="34" charset="0"/>
                <a:cs typeface="Arial" charset="0"/>
              </a:defRPr>
            </a:lvl9pPr>
          </a:lstStyle>
          <a:p>
            <a:r>
              <a:rPr lang="fr-FR" sz="1000"/>
              <a:t>Préciser le séparateur CSV  :    </a:t>
            </a:r>
            <a:r>
              <a:rPr lang="fr-FR" sz="1000" b="1"/>
              <a:t>;</a:t>
            </a:r>
            <a:r>
              <a:rPr lang="fr-FR" sz="1000"/>
              <a:t>  (point-virgule)</a:t>
            </a:r>
          </a:p>
        </p:txBody>
      </p:sp>
      <p:sp>
        <p:nvSpPr>
          <p:cNvPr id="19" name="ZoneTexte 18">
            <a:extLst>
              <a:ext uri="{FF2B5EF4-FFF2-40B4-BE49-F238E27FC236}">
                <a16:creationId xmlns:a16="http://schemas.microsoft.com/office/drawing/2014/main" id="{7E8893FC-B045-4DBA-8466-FC5A648E0119}"/>
              </a:ext>
            </a:extLst>
          </p:cNvPr>
          <p:cNvSpPr txBox="1"/>
          <p:nvPr/>
        </p:nvSpPr>
        <p:spPr>
          <a:xfrm flipH="1">
            <a:off x="292558" y="1888318"/>
            <a:ext cx="2728335" cy="253916"/>
          </a:xfrm>
          <a:prstGeom prst="rect">
            <a:avLst/>
          </a:prstGeom>
          <a:solidFill>
            <a:schemeClr val="accent2">
              <a:lumMod val="60000"/>
              <a:lumOff val="40000"/>
            </a:schemeClr>
          </a:solidFill>
          <a:ln>
            <a:solidFill>
              <a:srgbClr val="FF0000"/>
            </a:solidFill>
          </a:ln>
        </p:spPr>
        <p:txBody>
          <a:bodyPr wrap="square">
            <a:spAutoFit/>
          </a:bodyPr>
          <a:lstStyle>
            <a:defPPr>
              <a:defRPr lang="fr-FR"/>
            </a:defPPr>
            <a:lvl1pPr eaLnBrk="1" hangingPunct="1">
              <a:defRPr sz="1050">
                <a:latin typeface="Source Sans Pro"/>
                <a:ea typeface="Source Sans Pro"/>
              </a:defRPr>
            </a:lvl1pPr>
            <a:lvl2pPr>
              <a:defRPr>
                <a:solidFill>
                  <a:schemeClr val="tx1"/>
                </a:solidFill>
                <a:latin typeface="Calibri" pitchFamily="34" charset="0"/>
                <a:cs typeface="Arial" charset="0"/>
              </a:defRPr>
            </a:lvl2pPr>
            <a:lvl3pPr>
              <a:defRPr>
                <a:solidFill>
                  <a:schemeClr val="tx1"/>
                </a:solidFill>
                <a:latin typeface="Calibri" pitchFamily="34" charset="0"/>
                <a:cs typeface="Arial" charset="0"/>
              </a:defRPr>
            </a:lvl3pPr>
            <a:lvl4pPr>
              <a:defRPr>
                <a:solidFill>
                  <a:schemeClr val="tx1"/>
                </a:solidFill>
                <a:latin typeface="Calibri" pitchFamily="34" charset="0"/>
                <a:cs typeface="Arial" charset="0"/>
              </a:defRPr>
            </a:lvl4pPr>
            <a:lvl5pPr>
              <a:defRPr>
                <a:solidFill>
                  <a:schemeClr val="tx1"/>
                </a:solidFill>
                <a:latin typeface="Calibri" pitchFamily="34" charset="0"/>
                <a:cs typeface="Arial" charset="0"/>
              </a:defRPr>
            </a:lvl5pPr>
            <a:lvl6pPr>
              <a:defRPr>
                <a:solidFill>
                  <a:schemeClr val="tx1"/>
                </a:solidFill>
                <a:latin typeface="Calibri" pitchFamily="34" charset="0"/>
                <a:cs typeface="Arial" charset="0"/>
              </a:defRPr>
            </a:lvl6pPr>
            <a:lvl7pPr>
              <a:defRPr>
                <a:solidFill>
                  <a:schemeClr val="tx1"/>
                </a:solidFill>
                <a:latin typeface="Calibri" pitchFamily="34" charset="0"/>
                <a:cs typeface="Arial" charset="0"/>
              </a:defRPr>
            </a:lvl7pPr>
            <a:lvl8pPr>
              <a:defRPr>
                <a:solidFill>
                  <a:schemeClr val="tx1"/>
                </a:solidFill>
                <a:latin typeface="Calibri" pitchFamily="34" charset="0"/>
                <a:cs typeface="Arial" charset="0"/>
              </a:defRPr>
            </a:lvl8pPr>
            <a:lvl9pPr>
              <a:defRPr>
                <a:solidFill>
                  <a:schemeClr val="tx1"/>
                </a:solidFill>
                <a:latin typeface="Calibri" pitchFamily="34" charset="0"/>
                <a:cs typeface="Arial" charset="0"/>
              </a:defRPr>
            </a:lvl9pPr>
          </a:lstStyle>
          <a:p>
            <a:r>
              <a:rPr lang="fr-FR" sz="1000"/>
              <a:t>Préciser le codage fichier : « UTF-8 »</a:t>
            </a:r>
          </a:p>
        </p:txBody>
      </p:sp>
      <p:sp>
        <p:nvSpPr>
          <p:cNvPr id="23" name="ZoneTexte 22">
            <a:extLst>
              <a:ext uri="{FF2B5EF4-FFF2-40B4-BE49-F238E27FC236}">
                <a16:creationId xmlns:a16="http://schemas.microsoft.com/office/drawing/2014/main" id="{18A546EB-A693-44B1-A04D-EEFB5351BC2D}"/>
              </a:ext>
            </a:extLst>
          </p:cNvPr>
          <p:cNvSpPr txBox="1"/>
          <p:nvPr/>
        </p:nvSpPr>
        <p:spPr>
          <a:xfrm flipH="1">
            <a:off x="292559" y="963213"/>
            <a:ext cx="2728336" cy="253916"/>
          </a:xfrm>
          <a:prstGeom prst="rect">
            <a:avLst/>
          </a:prstGeom>
          <a:solidFill>
            <a:schemeClr val="accent2">
              <a:lumMod val="60000"/>
              <a:lumOff val="40000"/>
            </a:schemeClr>
          </a:solidFill>
          <a:ln>
            <a:solidFill>
              <a:srgbClr val="FF0000"/>
            </a:solidFill>
          </a:ln>
        </p:spPr>
        <p:txBody>
          <a:bodyPr wrap="square">
            <a:spAutoFit/>
          </a:bodyPr>
          <a:lstStyle>
            <a:defPPr>
              <a:defRPr lang="fr-FR"/>
            </a:defPPr>
            <a:lvl1pPr eaLnBrk="1" hangingPunct="1">
              <a:defRPr sz="1050">
                <a:latin typeface="Source Sans Pro"/>
                <a:ea typeface="Source Sans Pro"/>
              </a:defRPr>
            </a:lvl1pPr>
            <a:lvl2pPr>
              <a:defRPr>
                <a:solidFill>
                  <a:schemeClr val="tx1"/>
                </a:solidFill>
                <a:latin typeface="Calibri" pitchFamily="34" charset="0"/>
                <a:cs typeface="Arial" charset="0"/>
              </a:defRPr>
            </a:lvl2pPr>
            <a:lvl3pPr>
              <a:defRPr>
                <a:solidFill>
                  <a:schemeClr val="tx1"/>
                </a:solidFill>
                <a:latin typeface="Calibri" pitchFamily="34" charset="0"/>
                <a:cs typeface="Arial" charset="0"/>
              </a:defRPr>
            </a:lvl3pPr>
            <a:lvl4pPr>
              <a:defRPr>
                <a:solidFill>
                  <a:schemeClr val="tx1"/>
                </a:solidFill>
                <a:latin typeface="Calibri" pitchFamily="34" charset="0"/>
                <a:cs typeface="Arial" charset="0"/>
              </a:defRPr>
            </a:lvl4pPr>
            <a:lvl5pPr>
              <a:defRPr>
                <a:solidFill>
                  <a:schemeClr val="tx1"/>
                </a:solidFill>
                <a:latin typeface="Calibri" pitchFamily="34" charset="0"/>
                <a:cs typeface="Arial" charset="0"/>
              </a:defRPr>
            </a:lvl5pPr>
            <a:lvl6pPr>
              <a:defRPr>
                <a:solidFill>
                  <a:schemeClr val="tx1"/>
                </a:solidFill>
                <a:latin typeface="Calibri" pitchFamily="34" charset="0"/>
                <a:cs typeface="Arial" charset="0"/>
              </a:defRPr>
            </a:lvl6pPr>
            <a:lvl7pPr>
              <a:defRPr>
                <a:solidFill>
                  <a:schemeClr val="tx1"/>
                </a:solidFill>
                <a:latin typeface="Calibri" pitchFamily="34" charset="0"/>
                <a:cs typeface="Arial" charset="0"/>
              </a:defRPr>
            </a:lvl7pPr>
            <a:lvl8pPr>
              <a:defRPr>
                <a:solidFill>
                  <a:schemeClr val="tx1"/>
                </a:solidFill>
                <a:latin typeface="Calibri" pitchFamily="34" charset="0"/>
                <a:cs typeface="Arial" charset="0"/>
              </a:defRPr>
            </a:lvl8pPr>
            <a:lvl9pPr>
              <a:defRPr>
                <a:solidFill>
                  <a:schemeClr val="tx1"/>
                </a:solidFill>
                <a:latin typeface="Calibri" pitchFamily="34" charset="0"/>
                <a:cs typeface="Arial" charset="0"/>
              </a:defRPr>
            </a:lvl9pPr>
          </a:lstStyle>
          <a:p>
            <a:r>
              <a:rPr lang="fr-FR" sz="1000"/>
              <a:t>Indiquer le fichier source Fichier</a:t>
            </a:r>
          </a:p>
        </p:txBody>
      </p:sp>
      <p:sp>
        <p:nvSpPr>
          <p:cNvPr id="26" name="ZoneTexte 25">
            <a:extLst>
              <a:ext uri="{FF2B5EF4-FFF2-40B4-BE49-F238E27FC236}">
                <a16:creationId xmlns:a16="http://schemas.microsoft.com/office/drawing/2014/main" id="{96D6944E-6D4B-4333-B935-A1B462891093}"/>
              </a:ext>
            </a:extLst>
          </p:cNvPr>
          <p:cNvSpPr txBox="1"/>
          <p:nvPr/>
        </p:nvSpPr>
        <p:spPr>
          <a:xfrm flipH="1">
            <a:off x="286760" y="3256201"/>
            <a:ext cx="3675450" cy="861774"/>
          </a:xfrm>
          <a:prstGeom prst="rect">
            <a:avLst/>
          </a:prstGeom>
          <a:solidFill>
            <a:schemeClr val="accent2">
              <a:lumMod val="60000"/>
              <a:lumOff val="40000"/>
            </a:schemeClr>
          </a:solidFill>
          <a:ln>
            <a:solidFill>
              <a:srgbClr val="FF0000"/>
            </a:solidFill>
          </a:ln>
        </p:spPr>
        <p:txBody>
          <a:bodyPr wrap="square">
            <a:spAutoFit/>
          </a:bodyPr>
          <a:lstStyle>
            <a:defPPr>
              <a:defRPr lang="fr-FR"/>
            </a:defPPr>
            <a:lvl1pPr eaLnBrk="1" hangingPunct="1">
              <a:defRPr sz="1050">
                <a:latin typeface="Source Sans Pro"/>
                <a:ea typeface="Source Sans Pro"/>
              </a:defRPr>
            </a:lvl1pPr>
            <a:lvl2pPr>
              <a:defRPr>
                <a:solidFill>
                  <a:schemeClr val="tx1"/>
                </a:solidFill>
                <a:latin typeface="Calibri" pitchFamily="34" charset="0"/>
                <a:cs typeface="Arial" charset="0"/>
              </a:defRPr>
            </a:lvl2pPr>
            <a:lvl3pPr>
              <a:defRPr>
                <a:solidFill>
                  <a:schemeClr val="tx1"/>
                </a:solidFill>
                <a:latin typeface="Calibri" pitchFamily="34" charset="0"/>
                <a:cs typeface="Arial" charset="0"/>
              </a:defRPr>
            </a:lvl3pPr>
            <a:lvl4pPr>
              <a:defRPr>
                <a:solidFill>
                  <a:schemeClr val="tx1"/>
                </a:solidFill>
                <a:latin typeface="Calibri" pitchFamily="34" charset="0"/>
                <a:cs typeface="Arial" charset="0"/>
              </a:defRPr>
            </a:lvl4pPr>
            <a:lvl5pPr>
              <a:defRPr>
                <a:solidFill>
                  <a:schemeClr val="tx1"/>
                </a:solidFill>
                <a:latin typeface="Calibri" pitchFamily="34" charset="0"/>
                <a:cs typeface="Arial" charset="0"/>
              </a:defRPr>
            </a:lvl5pPr>
            <a:lvl6pPr>
              <a:defRPr>
                <a:solidFill>
                  <a:schemeClr val="tx1"/>
                </a:solidFill>
                <a:latin typeface="Calibri" pitchFamily="34" charset="0"/>
                <a:cs typeface="Arial" charset="0"/>
              </a:defRPr>
            </a:lvl6pPr>
            <a:lvl7pPr>
              <a:defRPr>
                <a:solidFill>
                  <a:schemeClr val="tx1"/>
                </a:solidFill>
                <a:latin typeface="Calibri" pitchFamily="34" charset="0"/>
                <a:cs typeface="Arial" charset="0"/>
              </a:defRPr>
            </a:lvl7pPr>
            <a:lvl8pPr>
              <a:defRPr>
                <a:solidFill>
                  <a:schemeClr val="tx1"/>
                </a:solidFill>
                <a:latin typeface="Calibri" pitchFamily="34" charset="0"/>
                <a:cs typeface="Arial" charset="0"/>
              </a:defRPr>
            </a:lvl8pPr>
            <a:lvl9pPr>
              <a:defRPr>
                <a:solidFill>
                  <a:schemeClr val="tx1"/>
                </a:solidFill>
                <a:latin typeface="Calibri" pitchFamily="34" charset="0"/>
                <a:cs typeface="Arial" charset="0"/>
              </a:defRPr>
            </a:lvl9pPr>
          </a:lstStyle>
          <a:p>
            <a:r>
              <a:rPr lang="fr-FR" sz="1000"/>
              <a:t>Récupérer le fichier de configuration (voir plus haut dans le document). Le modifier (dans le cas général, </a:t>
            </a:r>
            <a:r>
              <a:rPr lang="fr-FR" sz="1000" b="1"/>
              <a:t>la seule modification est de changer le nom du projet JIRA ) </a:t>
            </a:r>
            <a:r>
              <a:rPr lang="fr-FR" sz="1000"/>
              <a:t>puis le sauvegarder</a:t>
            </a:r>
          </a:p>
          <a:p>
            <a:r>
              <a:rPr lang="fr-FR" sz="1000"/>
              <a:t>Indiquer le nom du fichier de configuration dans la page de l’importateur</a:t>
            </a:r>
          </a:p>
        </p:txBody>
      </p:sp>
      <p:sp>
        <p:nvSpPr>
          <p:cNvPr id="2" name="Titre 1">
            <a:extLst>
              <a:ext uri="{FF2B5EF4-FFF2-40B4-BE49-F238E27FC236}">
                <a16:creationId xmlns:a16="http://schemas.microsoft.com/office/drawing/2014/main" id="{3984BCE0-158C-4FB6-B8BB-0CFE7E245037}"/>
              </a:ext>
            </a:extLst>
          </p:cNvPr>
          <p:cNvSpPr>
            <a:spLocks noGrp="1"/>
          </p:cNvSpPr>
          <p:nvPr>
            <p:ph type="title"/>
          </p:nvPr>
        </p:nvSpPr>
        <p:spPr/>
        <p:txBody>
          <a:bodyPr/>
          <a:lstStyle/>
          <a:p>
            <a:r>
              <a:rPr lang="fr-FR" dirty="0"/>
              <a:t>Conception de test par import CSV</a:t>
            </a:r>
          </a:p>
        </p:txBody>
      </p:sp>
      <p:sp>
        <p:nvSpPr>
          <p:cNvPr id="3" name="Espace réservé du texte 2">
            <a:extLst>
              <a:ext uri="{FF2B5EF4-FFF2-40B4-BE49-F238E27FC236}">
                <a16:creationId xmlns:a16="http://schemas.microsoft.com/office/drawing/2014/main" id="{4650FCF6-CCF5-4D70-8229-1C227EF594BD}"/>
              </a:ext>
            </a:extLst>
          </p:cNvPr>
          <p:cNvSpPr>
            <a:spLocks noGrp="1"/>
          </p:cNvSpPr>
          <p:nvPr>
            <p:ph type="body" sz="quarter" idx="11"/>
          </p:nvPr>
        </p:nvSpPr>
        <p:spPr/>
        <p:txBody>
          <a:bodyPr/>
          <a:lstStyle/>
          <a:p>
            <a:r>
              <a:rPr lang="fr-FR" dirty="0"/>
              <a:t>Import des cas de test (3)</a:t>
            </a:r>
          </a:p>
        </p:txBody>
      </p:sp>
      <p:sp>
        <p:nvSpPr>
          <p:cNvPr id="5" name="Espace réservé du numéro de diapositive 4">
            <a:extLst>
              <a:ext uri="{FF2B5EF4-FFF2-40B4-BE49-F238E27FC236}">
                <a16:creationId xmlns:a16="http://schemas.microsoft.com/office/drawing/2014/main" id="{74B1C268-323E-456A-9580-E7400021DE64}"/>
              </a:ext>
            </a:extLst>
          </p:cNvPr>
          <p:cNvSpPr>
            <a:spLocks noGrp="1"/>
          </p:cNvSpPr>
          <p:nvPr>
            <p:ph type="sldNum" sz="quarter" idx="4"/>
          </p:nvPr>
        </p:nvSpPr>
        <p:spPr/>
        <p:txBody>
          <a:bodyPr/>
          <a:lstStyle/>
          <a:p>
            <a:fld id="{AB4D0077-BF62-4615-B421-B126B085B149}" type="slidenum">
              <a:rPr lang="en-GB" smtClean="0"/>
              <a:pPr/>
              <a:t>36</a:t>
            </a:fld>
            <a:endParaRPr lang="en-GB" dirty="0"/>
          </a:p>
        </p:txBody>
      </p:sp>
      <p:sp>
        <p:nvSpPr>
          <p:cNvPr id="22" name="Rectangle 21">
            <a:extLst>
              <a:ext uri="{FF2B5EF4-FFF2-40B4-BE49-F238E27FC236}">
                <a16:creationId xmlns:a16="http://schemas.microsoft.com/office/drawing/2014/main" id="{4E15FAE3-FFBD-499C-9579-17D55FA2AE53}"/>
              </a:ext>
            </a:extLst>
          </p:cNvPr>
          <p:cNvSpPr/>
          <p:nvPr/>
        </p:nvSpPr>
        <p:spPr>
          <a:xfrm>
            <a:off x="7186597" y="3613483"/>
            <a:ext cx="625491" cy="584775"/>
          </a:xfrm>
          <a:prstGeom prst="rect">
            <a:avLst/>
          </a:prstGeom>
          <a:noFill/>
        </p:spPr>
        <p:txBody>
          <a:bodyPr wrap="none" lIns="91440" tIns="45720" rIns="91440" bIns="45720">
            <a:spAutoFit/>
          </a:bodyPr>
          <a:lstStyle/>
          <a:p>
            <a:pPr algn="ctr"/>
            <a:r>
              <a:rPr lang="fr-FR" sz="3200" b="0" cap="none" spc="0" dirty="0">
                <a:ln w="0"/>
                <a:solidFill>
                  <a:schemeClr val="accent1"/>
                </a:solidFill>
                <a:effectLst>
                  <a:outerShdw blurRad="38100" dist="25400" dir="5400000" algn="ctr" rotWithShape="0">
                    <a:srgbClr val="6E747A">
                      <a:alpha val="43000"/>
                    </a:srgbClr>
                  </a:outerShdw>
                </a:effectLst>
              </a:rPr>
              <a:t>V2</a:t>
            </a:r>
          </a:p>
        </p:txBody>
      </p:sp>
      <p:pic>
        <p:nvPicPr>
          <p:cNvPr id="24" name="Image 23">
            <a:extLst>
              <a:ext uri="{FF2B5EF4-FFF2-40B4-BE49-F238E27FC236}">
                <a16:creationId xmlns:a16="http://schemas.microsoft.com/office/drawing/2014/main" id="{2271389A-7FAE-4CB7-8C58-33E3BB2D1732}"/>
              </a:ext>
            </a:extLst>
          </p:cNvPr>
          <p:cNvPicPr>
            <a:picLocks noChangeAspect="1"/>
          </p:cNvPicPr>
          <p:nvPr/>
        </p:nvPicPr>
        <p:blipFill>
          <a:blip r:embed="rId2"/>
          <a:stretch>
            <a:fillRect/>
          </a:stretch>
        </p:blipFill>
        <p:spPr>
          <a:xfrm>
            <a:off x="4405635" y="604684"/>
            <a:ext cx="3337884" cy="3513291"/>
          </a:xfrm>
          <a:prstGeom prst="rect">
            <a:avLst/>
          </a:prstGeom>
        </p:spPr>
      </p:pic>
      <p:sp>
        <p:nvSpPr>
          <p:cNvPr id="27" name="Rectangle 26">
            <a:extLst>
              <a:ext uri="{FF2B5EF4-FFF2-40B4-BE49-F238E27FC236}">
                <a16:creationId xmlns:a16="http://schemas.microsoft.com/office/drawing/2014/main" id="{6E4D2269-2678-41CD-953C-D8BE3D1F810B}"/>
              </a:ext>
            </a:extLst>
          </p:cNvPr>
          <p:cNvSpPr/>
          <p:nvPr/>
        </p:nvSpPr>
        <p:spPr>
          <a:xfrm rot="20179566">
            <a:off x="6575313" y="1737332"/>
            <a:ext cx="1199367" cy="369332"/>
          </a:xfrm>
          <a:prstGeom prst="rect">
            <a:avLst/>
          </a:prstGeom>
        </p:spPr>
        <p:txBody>
          <a:bodyPr wrap="none">
            <a:spAutoFit/>
          </a:bodyPr>
          <a:lstStyle/>
          <a:p>
            <a:r>
              <a:rPr lang="fr-FR" sz="900">
                <a:ln w="0"/>
                <a:solidFill>
                  <a:schemeClr val="accent1"/>
                </a:solidFill>
                <a:effectLst>
                  <a:outerShdw blurRad="38100" dist="25400" dir="5400000" algn="ctr" rotWithShape="0">
                    <a:srgbClr val="6E747A">
                      <a:alpha val="43000"/>
                    </a:srgbClr>
                  </a:outerShdw>
                </a:effectLst>
                <a:latin typeface="Source Sans Pro"/>
                <a:ea typeface="Source Sans Pro"/>
                <a:cs typeface="Arial"/>
              </a:rPr>
              <a:t>Ne tenez pas compte</a:t>
            </a:r>
            <a:br>
              <a:rPr lang="fr-FR" sz="900">
                <a:ln w="0"/>
                <a:solidFill>
                  <a:schemeClr val="accent1"/>
                </a:solidFill>
                <a:effectLst>
                  <a:outerShdw blurRad="38100" dist="25400" dir="5400000" algn="ctr" rotWithShape="0">
                    <a:srgbClr val="6E747A">
                      <a:alpha val="43000"/>
                    </a:srgbClr>
                  </a:outerShdw>
                </a:effectLst>
                <a:latin typeface="Source Sans Pro"/>
                <a:ea typeface="Source Sans Pro"/>
                <a:cs typeface="Arial"/>
              </a:rPr>
            </a:br>
            <a:r>
              <a:rPr lang="fr-FR" sz="900">
                <a:ln w="0"/>
                <a:solidFill>
                  <a:schemeClr val="accent1"/>
                </a:solidFill>
                <a:effectLst>
                  <a:outerShdw blurRad="38100" dist="25400" dir="5400000" algn="ctr" rotWithShape="0">
                    <a:srgbClr val="6E747A">
                      <a:alpha val="43000"/>
                    </a:srgbClr>
                  </a:outerShdw>
                </a:effectLst>
                <a:latin typeface="Source Sans Pro"/>
                <a:ea typeface="Source Sans Pro"/>
                <a:cs typeface="Arial"/>
              </a:rPr>
              <a:t> de ce message</a:t>
            </a:r>
            <a:endParaRPr lang="fr-FR" sz="900">
              <a:ln w="0"/>
              <a:solidFill>
                <a:schemeClr val="accent1"/>
              </a:solidFill>
              <a:effectLst>
                <a:outerShdw blurRad="38100" dist="25400" dir="5400000" algn="ctr" rotWithShape="0">
                  <a:srgbClr val="6E747A">
                    <a:alpha val="43000"/>
                  </a:srgbClr>
                </a:outerShdw>
              </a:effectLst>
            </a:endParaRPr>
          </a:p>
        </p:txBody>
      </p:sp>
      <p:cxnSp>
        <p:nvCxnSpPr>
          <p:cNvPr id="28" name="Connecteur droit avec flèche 23">
            <a:extLst>
              <a:ext uri="{FF2B5EF4-FFF2-40B4-BE49-F238E27FC236}">
                <a16:creationId xmlns:a16="http://schemas.microsoft.com/office/drawing/2014/main" id="{5103ABF7-BA74-4582-838B-3C32B1293AA9}"/>
              </a:ext>
            </a:extLst>
          </p:cNvPr>
          <p:cNvCxnSpPr>
            <a:cxnSpLocks/>
          </p:cNvCxnSpPr>
          <p:nvPr/>
        </p:nvCxnSpPr>
        <p:spPr>
          <a:xfrm>
            <a:off x="3004454" y="1077471"/>
            <a:ext cx="1401185" cy="12700"/>
          </a:xfrm>
          <a:prstGeom prst="bentConnector3">
            <a:avLst>
              <a:gd name="adj1" fmla="val 54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eur droit avec flèche 23">
            <a:extLst>
              <a:ext uri="{FF2B5EF4-FFF2-40B4-BE49-F238E27FC236}">
                <a16:creationId xmlns:a16="http://schemas.microsoft.com/office/drawing/2014/main" id="{17785A59-03C2-4902-9029-C8BB0BBEE0EF}"/>
              </a:ext>
            </a:extLst>
          </p:cNvPr>
          <p:cNvCxnSpPr>
            <a:cxnSpLocks/>
          </p:cNvCxnSpPr>
          <p:nvPr/>
        </p:nvCxnSpPr>
        <p:spPr>
          <a:xfrm flipV="1">
            <a:off x="3020891" y="1246681"/>
            <a:ext cx="1384747" cy="152297"/>
          </a:xfrm>
          <a:prstGeom prst="bentConnector3">
            <a:avLst>
              <a:gd name="adj1" fmla="val 38926"/>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9E3C35A0-6822-457F-961E-E8235D0B0845}"/>
              </a:ext>
            </a:extLst>
          </p:cNvPr>
          <p:cNvSpPr txBox="1"/>
          <p:nvPr/>
        </p:nvSpPr>
        <p:spPr>
          <a:xfrm flipH="1">
            <a:off x="292558" y="1579675"/>
            <a:ext cx="2728333" cy="246221"/>
          </a:xfrm>
          <a:prstGeom prst="rect">
            <a:avLst/>
          </a:prstGeom>
          <a:solidFill>
            <a:schemeClr val="accent2">
              <a:lumMod val="60000"/>
              <a:lumOff val="40000"/>
            </a:schemeClr>
          </a:solidFill>
          <a:ln>
            <a:solidFill>
              <a:srgbClr val="FF0000"/>
            </a:solidFill>
          </a:ln>
        </p:spPr>
        <p:txBody>
          <a:bodyPr wrap="square">
            <a:spAutoFit/>
          </a:bodyPr>
          <a:lstStyle>
            <a:defPPr>
              <a:defRPr lang="fr-FR"/>
            </a:defPPr>
            <a:lvl1pPr eaLnBrk="1" hangingPunct="1">
              <a:defRPr sz="1050">
                <a:latin typeface="Source Sans Pro"/>
                <a:ea typeface="Source Sans Pro"/>
              </a:defRPr>
            </a:lvl1pPr>
            <a:lvl2pPr>
              <a:defRPr>
                <a:solidFill>
                  <a:schemeClr val="tx1"/>
                </a:solidFill>
                <a:latin typeface="Calibri" pitchFamily="34" charset="0"/>
                <a:cs typeface="Arial" charset="0"/>
              </a:defRPr>
            </a:lvl2pPr>
            <a:lvl3pPr>
              <a:defRPr>
                <a:solidFill>
                  <a:schemeClr val="tx1"/>
                </a:solidFill>
                <a:latin typeface="Calibri" pitchFamily="34" charset="0"/>
                <a:cs typeface="Arial" charset="0"/>
              </a:defRPr>
            </a:lvl3pPr>
            <a:lvl4pPr>
              <a:defRPr>
                <a:solidFill>
                  <a:schemeClr val="tx1"/>
                </a:solidFill>
                <a:latin typeface="Calibri" pitchFamily="34" charset="0"/>
                <a:cs typeface="Arial" charset="0"/>
              </a:defRPr>
            </a:lvl4pPr>
            <a:lvl5pPr>
              <a:defRPr>
                <a:solidFill>
                  <a:schemeClr val="tx1"/>
                </a:solidFill>
                <a:latin typeface="Calibri" pitchFamily="34" charset="0"/>
                <a:cs typeface="Arial" charset="0"/>
              </a:defRPr>
            </a:lvl5pPr>
            <a:lvl6pPr>
              <a:defRPr>
                <a:solidFill>
                  <a:schemeClr val="tx1"/>
                </a:solidFill>
                <a:latin typeface="Calibri" pitchFamily="34" charset="0"/>
                <a:cs typeface="Arial" charset="0"/>
              </a:defRPr>
            </a:lvl6pPr>
            <a:lvl7pPr>
              <a:defRPr>
                <a:solidFill>
                  <a:schemeClr val="tx1"/>
                </a:solidFill>
                <a:latin typeface="Calibri" pitchFamily="34" charset="0"/>
                <a:cs typeface="Arial" charset="0"/>
              </a:defRPr>
            </a:lvl7pPr>
            <a:lvl8pPr>
              <a:defRPr>
                <a:solidFill>
                  <a:schemeClr val="tx1"/>
                </a:solidFill>
                <a:latin typeface="Calibri" pitchFamily="34" charset="0"/>
                <a:cs typeface="Arial" charset="0"/>
              </a:defRPr>
            </a:lvl8pPr>
            <a:lvl9pPr>
              <a:defRPr>
                <a:solidFill>
                  <a:schemeClr val="tx1"/>
                </a:solidFill>
                <a:latin typeface="Calibri" pitchFamily="34" charset="0"/>
                <a:cs typeface="Arial" charset="0"/>
              </a:defRPr>
            </a:lvl9pPr>
          </a:lstStyle>
          <a:p>
            <a:r>
              <a:rPr lang="fr-FR" sz="1000"/>
              <a:t>Préciser le séparateur de listes  :    ,  (virgule)</a:t>
            </a:r>
          </a:p>
        </p:txBody>
      </p:sp>
      <p:cxnSp>
        <p:nvCxnSpPr>
          <p:cNvPr id="35" name="Connecteur droit avec flèche 23">
            <a:extLst>
              <a:ext uri="{FF2B5EF4-FFF2-40B4-BE49-F238E27FC236}">
                <a16:creationId xmlns:a16="http://schemas.microsoft.com/office/drawing/2014/main" id="{87287FB0-657E-4BF0-B868-853C22528266}"/>
              </a:ext>
            </a:extLst>
          </p:cNvPr>
          <p:cNvCxnSpPr>
            <a:cxnSpLocks/>
            <a:stCxn id="34" idx="1"/>
          </p:cNvCxnSpPr>
          <p:nvPr/>
        </p:nvCxnSpPr>
        <p:spPr>
          <a:xfrm flipV="1">
            <a:off x="3020891" y="1577928"/>
            <a:ext cx="1384744" cy="124858"/>
          </a:xfrm>
          <a:prstGeom prst="bentConnector3">
            <a:avLst>
              <a:gd name="adj1" fmla="val 4507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necteur droit avec flèche 23">
            <a:extLst>
              <a:ext uri="{FF2B5EF4-FFF2-40B4-BE49-F238E27FC236}">
                <a16:creationId xmlns:a16="http://schemas.microsoft.com/office/drawing/2014/main" id="{79634476-04CE-4BFD-8DAB-DA8A4338C826}"/>
              </a:ext>
            </a:extLst>
          </p:cNvPr>
          <p:cNvCxnSpPr>
            <a:cxnSpLocks/>
            <a:stCxn id="19" idx="1"/>
          </p:cNvCxnSpPr>
          <p:nvPr/>
        </p:nvCxnSpPr>
        <p:spPr>
          <a:xfrm flipV="1">
            <a:off x="3020893" y="1888318"/>
            <a:ext cx="1384742" cy="12695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cteur droit avec flèche 23">
            <a:extLst>
              <a:ext uri="{FF2B5EF4-FFF2-40B4-BE49-F238E27FC236}">
                <a16:creationId xmlns:a16="http://schemas.microsoft.com/office/drawing/2014/main" id="{C8DF3C27-9539-420C-9F3A-8B1840A1B035}"/>
              </a:ext>
            </a:extLst>
          </p:cNvPr>
          <p:cNvCxnSpPr>
            <a:cxnSpLocks/>
            <a:stCxn id="14" idx="1"/>
            <a:endCxn id="24" idx="1"/>
          </p:cNvCxnSpPr>
          <p:nvPr/>
        </p:nvCxnSpPr>
        <p:spPr>
          <a:xfrm flipV="1">
            <a:off x="3053773" y="2361330"/>
            <a:ext cx="1351862" cy="18115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necteur droit avec flèche 23">
            <a:extLst>
              <a:ext uri="{FF2B5EF4-FFF2-40B4-BE49-F238E27FC236}">
                <a16:creationId xmlns:a16="http://schemas.microsoft.com/office/drawing/2014/main" id="{654DDA56-9E4E-4897-906A-EA1E8347C5E1}"/>
              </a:ext>
            </a:extLst>
          </p:cNvPr>
          <p:cNvCxnSpPr>
            <a:cxnSpLocks/>
          </p:cNvCxnSpPr>
          <p:nvPr/>
        </p:nvCxnSpPr>
        <p:spPr>
          <a:xfrm flipV="1">
            <a:off x="3962210" y="3133091"/>
            <a:ext cx="443425" cy="32572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ZoneTexte 50">
            <a:extLst>
              <a:ext uri="{FF2B5EF4-FFF2-40B4-BE49-F238E27FC236}">
                <a16:creationId xmlns:a16="http://schemas.microsoft.com/office/drawing/2014/main" id="{15C69145-5048-463F-81F8-DCC2822CEA42}"/>
              </a:ext>
            </a:extLst>
          </p:cNvPr>
          <p:cNvSpPr txBox="1"/>
          <p:nvPr/>
        </p:nvSpPr>
        <p:spPr>
          <a:xfrm flipH="1">
            <a:off x="286760" y="2956241"/>
            <a:ext cx="3093372" cy="246221"/>
          </a:xfrm>
          <a:prstGeom prst="rect">
            <a:avLst/>
          </a:prstGeom>
          <a:solidFill>
            <a:schemeClr val="accent2">
              <a:lumMod val="60000"/>
              <a:lumOff val="40000"/>
            </a:schemeClr>
          </a:solidFill>
          <a:ln>
            <a:solidFill>
              <a:srgbClr val="FF0000"/>
            </a:solidFill>
          </a:ln>
        </p:spPr>
        <p:txBody>
          <a:bodyPr wrap="square">
            <a:spAutoFit/>
          </a:bodyPr>
          <a:lstStyle>
            <a:defPPr>
              <a:defRPr lang="fr-FR"/>
            </a:defPPr>
            <a:lvl1pPr eaLnBrk="1" hangingPunct="1">
              <a:defRPr sz="1050">
                <a:latin typeface="Source Sans Pro"/>
                <a:ea typeface="Source Sans Pro"/>
              </a:defRPr>
            </a:lvl1pPr>
            <a:lvl2pPr>
              <a:defRPr>
                <a:solidFill>
                  <a:schemeClr val="tx1"/>
                </a:solidFill>
                <a:latin typeface="Calibri" pitchFamily="34" charset="0"/>
                <a:cs typeface="Arial" charset="0"/>
              </a:defRPr>
            </a:lvl2pPr>
            <a:lvl3pPr>
              <a:defRPr>
                <a:solidFill>
                  <a:schemeClr val="tx1"/>
                </a:solidFill>
                <a:latin typeface="Calibri" pitchFamily="34" charset="0"/>
                <a:cs typeface="Arial" charset="0"/>
              </a:defRPr>
            </a:lvl3pPr>
            <a:lvl4pPr>
              <a:defRPr>
                <a:solidFill>
                  <a:schemeClr val="tx1"/>
                </a:solidFill>
                <a:latin typeface="Calibri" pitchFamily="34" charset="0"/>
                <a:cs typeface="Arial" charset="0"/>
              </a:defRPr>
            </a:lvl4pPr>
            <a:lvl5pPr>
              <a:defRPr>
                <a:solidFill>
                  <a:schemeClr val="tx1"/>
                </a:solidFill>
                <a:latin typeface="Calibri" pitchFamily="34" charset="0"/>
                <a:cs typeface="Arial" charset="0"/>
              </a:defRPr>
            </a:lvl5pPr>
            <a:lvl6pPr>
              <a:defRPr>
                <a:solidFill>
                  <a:schemeClr val="tx1"/>
                </a:solidFill>
                <a:latin typeface="Calibri" pitchFamily="34" charset="0"/>
                <a:cs typeface="Arial" charset="0"/>
              </a:defRPr>
            </a:lvl6pPr>
            <a:lvl7pPr>
              <a:defRPr>
                <a:solidFill>
                  <a:schemeClr val="tx1"/>
                </a:solidFill>
                <a:latin typeface="Calibri" pitchFamily="34" charset="0"/>
                <a:cs typeface="Arial" charset="0"/>
              </a:defRPr>
            </a:lvl7pPr>
            <a:lvl8pPr>
              <a:defRPr>
                <a:solidFill>
                  <a:schemeClr val="tx1"/>
                </a:solidFill>
                <a:latin typeface="Calibri" pitchFamily="34" charset="0"/>
                <a:cs typeface="Arial" charset="0"/>
              </a:defRPr>
            </a:lvl8pPr>
            <a:lvl9pPr>
              <a:defRPr>
                <a:solidFill>
                  <a:schemeClr val="tx1"/>
                </a:solidFill>
                <a:latin typeface="Calibri" pitchFamily="34" charset="0"/>
                <a:cs typeface="Arial" charset="0"/>
              </a:defRPr>
            </a:lvl9pPr>
          </a:lstStyle>
          <a:p>
            <a:r>
              <a:rPr lang="fr-FR" sz="1000"/>
              <a:t>Cocher « Utiliser un fichier de configuration existant »</a:t>
            </a:r>
          </a:p>
        </p:txBody>
      </p:sp>
      <p:cxnSp>
        <p:nvCxnSpPr>
          <p:cNvPr id="54" name="Connecteur droit avec flèche 23">
            <a:extLst>
              <a:ext uri="{FF2B5EF4-FFF2-40B4-BE49-F238E27FC236}">
                <a16:creationId xmlns:a16="http://schemas.microsoft.com/office/drawing/2014/main" id="{7F5E22F0-8C60-459F-B106-83235644DA6B}"/>
              </a:ext>
            </a:extLst>
          </p:cNvPr>
          <p:cNvCxnSpPr>
            <a:cxnSpLocks/>
            <a:stCxn id="51" idx="1"/>
          </p:cNvCxnSpPr>
          <p:nvPr/>
        </p:nvCxnSpPr>
        <p:spPr>
          <a:xfrm flipV="1">
            <a:off x="3380132" y="2689827"/>
            <a:ext cx="1025503" cy="38952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 coins arrondis 30">
            <a:extLst>
              <a:ext uri="{FF2B5EF4-FFF2-40B4-BE49-F238E27FC236}">
                <a16:creationId xmlns:a16="http://schemas.microsoft.com/office/drawing/2014/main" id="{728E2E87-BE70-48F7-AFCA-AF70075C6455}"/>
              </a:ext>
            </a:extLst>
          </p:cNvPr>
          <p:cNvSpPr/>
          <p:nvPr/>
        </p:nvSpPr>
        <p:spPr>
          <a:xfrm>
            <a:off x="6036318" y="92667"/>
            <a:ext cx="1698879" cy="248956"/>
          </a:xfrm>
          <a:prstGeom prst="roundRect">
            <a:avLst/>
          </a:prstGeom>
          <a:solidFill>
            <a:srgbClr val="FFC000"/>
          </a:solidFill>
          <a:ln>
            <a:solidFill>
              <a:srgbClr val="027180"/>
            </a:solidFill>
          </a:ln>
        </p:spPr>
        <p:txBody>
          <a:bodyPr rtlCol="0" anchor="ctr"/>
          <a:lstStyle/>
          <a:p>
            <a:pPr algn="ctr" eaLnBrk="1" hangingPunct="1"/>
            <a:r>
              <a:rPr lang="fr-FR" sz="1000" dirty="0">
                <a:solidFill>
                  <a:srgbClr val="027180"/>
                </a:solidFill>
                <a:latin typeface="+mj-lt"/>
              </a:rPr>
              <a:t>Actualisé Xray 6 / avril 2022</a:t>
            </a:r>
          </a:p>
        </p:txBody>
      </p:sp>
    </p:spTree>
    <p:extLst>
      <p:ext uri="{BB962C8B-B14F-4D97-AF65-F5344CB8AC3E}">
        <p14:creationId xmlns:p14="http://schemas.microsoft.com/office/powerpoint/2010/main" val="4859109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ZoneTexte 18">
            <a:extLst>
              <a:ext uri="{FF2B5EF4-FFF2-40B4-BE49-F238E27FC236}">
                <a16:creationId xmlns:a16="http://schemas.microsoft.com/office/drawing/2014/main" id="{7E8893FC-B045-4DBA-8466-FC5A648E0119}"/>
              </a:ext>
            </a:extLst>
          </p:cNvPr>
          <p:cNvSpPr txBox="1"/>
          <p:nvPr/>
        </p:nvSpPr>
        <p:spPr>
          <a:xfrm flipH="1">
            <a:off x="384222" y="2072130"/>
            <a:ext cx="2728335" cy="400110"/>
          </a:xfrm>
          <a:prstGeom prst="rect">
            <a:avLst/>
          </a:prstGeom>
          <a:solidFill>
            <a:schemeClr val="accent2">
              <a:lumMod val="60000"/>
              <a:lumOff val="40000"/>
            </a:schemeClr>
          </a:solidFill>
          <a:ln w="12700" cmpd="sng">
            <a:solidFill>
              <a:srgbClr val="FF0000"/>
            </a:solidFill>
          </a:ln>
        </p:spPr>
        <p:txBody>
          <a:bodyPr wrap="square" rtlCol="0">
            <a:spAutoFit/>
          </a:bodyPr>
          <a:lstStyle>
            <a:defPPr>
              <a:defRPr lang="fr-FR"/>
            </a:defPPr>
            <a:lvl1pPr>
              <a:defRPr sz="1000" b="1"/>
            </a:lvl1pPr>
            <a:lvl2pPr>
              <a:defRPr>
                <a:solidFill>
                  <a:schemeClr val="tx1"/>
                </a:solidFill>
                <a:latin typeface="Calibri" pitchFamily="34" charset="0"/>
                <a:cs typeface="Arial" charset="0"/>
              </a:defRPr>
            </a:lvl2pPr>
            <a:lvl3pPr>
              <a:defRPr>
                <a:solidFill>
                  <a:schemeClr val="tx1"/>
                </a:solidFill>
                <a:latin typeface="Calibri" pitchFamily="34" charset="0"/>
                <a:cs typeface="Arial" charset="0"/>
              </a:defRPr>
            </a:lvl3pPr>
            <a:lvl4pPr>
              <a:defRPr>
                <a:solidFill>
                  <a:schemeClr val="tx1"/>
                </a:solidFill>
                <a:latin typeface="Calibri" pitchFamily="34" charset="0"/>
                <a:cs typeface="Arial" charset="0"/>
              </a:defRPr>
            </a:lvl4pPr>
            <a:lvl5pPr>
              <a:defRPr>
                <a:solidFill>
                  <a:schemeClr val="tx1"/>
                </a:solidFill>
                <a:latin typeface="Calibri" pitchFamily="34" charset="0"/>
                <a:cs typeface="Arial" charset="0"/>
              </a:defRPr>
            </a:lvl5pPr>
            <a:lvl6pPr>
              <a:defRPr>
                <a:solidFill>
                  <a:schemeClr val="tx1"/>
                </a:solidFill>
                <a:latin typeface="Calibri" pitchFamily="34" charset="0"/>
                <a:cs typeface="Arial" charset="0"/>
              </a:defRPr>
            </a:lvl6pPr>
            <a:lvl7pPr>
              <a:defRPr>
                <a:solidFill>
                  <a:schemeClr val="tx1"/>
                </a:solidFill>
                <a:latin typeface="Calibri" pitchFamily="34" charset="0"/>
                <a:cs typeface="Arial" charset="0"/>
              </a:defRPr>
            </a:lvl7pPr>
            <a:lvl8pPr>
              <a:defRPr>
                <a:solidFill>
                  <a:schemeClr val="tx1"/>
                </a:solidFill>
                <a:latin typeface="Calibri" pitchFamily="34" charset="0"/>
                <a:cs typeface="Arial" charset="0"/>
              </a:defRPr>
            </a:lvl8pPr>
            <a:lvl9pPr>
              <a:defRPr>
                <a:solidFill>
                  <a:schemeClr val="tx1"/>
                </a:solidFill>
                <a:latin typeface="Calibri" pitchFamily="34" charset="0"/>
                <a:cs typeface="Arial" charset="0"/>
              </a:defRPr>
            </a:lvl9pPr>
          </a:lstStyle>
          <a:p>
            <a:r>
              <a:rPr lang="fr-FR" b="0"/>
              <a:t>Formats : </a:t>
            </a:r>
            <a:r>
              <a:rPr lang="fr-FR" dirty="0"/>
              <a:t>Ne pas modifier </a:t>
            </a:r>
            <a:r>
              <a:rPr lang="fr-FR" b="0"/>
              <a:t>les formats date et heure</a:t>
            </a:r>
          </a:p>
        </p:txBody>
      </p:sp>
      <p:sp>
        <p:nvSpPr>
          <p:cNvPr id="23" name="ZoneTexte 22">
            <a:extLst>
              <a:ext uri="{FF2B5EF4-FFF2-40B4-BE49-F238E27FC236}">
                <a16:creationId xmlns:a16="http://schemas.microsoft.com/office/drawing/2014/main" id="{18A546EB-A693-44B1-A04D-EEFB5351BC2D}"/>
              </a:ext>
            </a:extLst>
          </p:cNvPr>
          <p:cNvSpPr txBox="1"/>
          <p:nvPr/>
        </p:nvSpPr>
        <p:spPr>
          <a:xfrm flipH="1">
            <a:off x="384222" y="1413204"/>
            <a:ext cx="2728336" cy="400110"/>
          </a:xfrm>
          <a:prstGeom prst="rect">
            <a:avLst/>
          </a:prstGeom>
          <a:solidFill>
            <a:schemeClr val="accent2">
              <a:lumMod val="60000"/>
              <a:lumOff val="40000"/>
            </a:schemeClr>
          </a:solidFill>
          <a:ln w="12700" cmpd="sng">
            <a:solidFill>
              <a:srgbClr val="FF0000"/>
            </a:solidFill>
          </a:ln>
        </p:spPr>
        <p:txBody>
          <a:bodyPr wrap="square" rtlCol="0">
            <a:spAutoFit/>
          </a:bodyPr>
          <a:lstStyle>
            <a:defPPr>
              <a:defRPr lang="fr-FR"/>
            </a:defPPr>
            <a:lvl1pPr>
              <a:defRPr sz="1000" b="1"/>
            </a:lvl1pPr>
            <a:lvl2pPr>
              <a:defRPr>
                <a:solidFill>
                  <a:schemeClr val="tx1"/>
                </a:solidFill>
                <a:latin typeface="Calibri" pitchFamily="34" charset="0"/>
                <a:cs typeface="Arial" charset="0"/>
              </a:defRPr>
            </a:lvl2pPr>
            <a:lvl3pPr>
              <a:defRPr>
                <a:solidFill>
                  <a:schemeClr val="tx1"/>
                </a:solidFill>
                <a:latin typeface="Calibri" pitchFamily="34" charset="0"/>
                <a:cs typeface="Arial" charset="0"/>
              </a:defRPr>
            </a:lvl3pPr>
            <a:lvl4pPr>
              <a:defRPr>
                <a:solidFill>
                  <a:schemeClr val="tx1"/>
                </a:solidFill>
                <a:latin typeface="Calibri" pitchFamily="34" charset="0"/>
                <a:cs typeface="Arial" charset="0"/>
              </a:defRPr>
            </a:lvl4pPr>
            <a:lvl5pPr>
              <a:defRPr>
                <a:solidFill>
                  <a:schemeClr val="tx1"/>
                </a:solidFill>
                <a:latin typeface="Calibri" pitchFamily="34" charset="0"/>
                <a:cs typeface="Arial" charset="0"/>
              </a:defRPr>
            </a:lvl5pPr>
            <a:lvl6pPr>
              <a:defRPr>
                <a:solidFill>
                  <a:schemeClr val="tx1"/>
                </a:solidFill>
                <a:latin typeface="Calibri" pitchFamily="34" charset="0"/>
                <a:cs typeface="Arial" charset="0"/>
              </a:defRPr>
            </a:lvl6pPr>
            <a:lvl7pPr>
              <a:defRPr>
                <a:solidFill>
                  <a:schemeClr val="tx1"/>
                </a:solidFill>
                <a:latin typeface="Calibri" pitchFamily="34" charset="0"/>
                <a:cs typeface="Arial" charset="0"/>
              </a:defRPr>
            </a:lvl7pPr>
            <a:lvl8pPr>
              <a:defRPr>
                <a:solidFill>
                  <a:schemeClr val="tx1"/>
                </a:solidFill>
                <a:latin typeface="Calibri" pitchFamily="34" charset="0"/>
                <a:cs typeface="Arial" charset="0"/>
              </a:defRPr>
            </a:lvl8pPr>
            <a:lvl9pPr>
              <a:defRPr>
                <a:solidFill>
                  <a:schemeClr val="tx1"/>
                </a:solidFill>
                <a:latin typeface="Calibri" pitchFamily="34" charset="0"/>
                <a:cs typeface="Arial" charset="0"/>
              </a:defRPr>
            </a:lvl9pPr>
          </a:lstStyle>
          <a:p>
            <a:r>
              <a:rPr lang="fr-FR" b="0"/>
              <a:t>Choix du projet cible (l’utilisateur doit avoir le rôle « demandeur » sur le projet)</a:t>
            </a:r>
          </a:p>
        </p:txBody>
      </p:sp>
      <p:sp>
        <p:nvSpPr>
          <p:cNvPr id="2" name="Titre 1">
            <a:extLst>
              <a:ext uri="{FF2B5EF4-FFF2-40B4-BE49-F238E27FC236}">
                <a16:creationId xmlns:a16="http://schemas.microsoft.com/office/drawing/2014/main" id="{3984BCE0-158C-4FB6-B8BB-0CFE7E245037}"/>
              </a:ext>
            </a:extLst>
          </p:cNvPr>
          <p:cNvSpPr>
            <a:spLocks noGrp="1"/>
          </p:cNvSpPr>
          <p:nvPr>
            <p:ph type="title"/>
          </p:nvPr>
        </p:nvSpPr>
        <p:spPr/>
        <p:txBody>
          <a:bodyPr/>
          <a:lstStyle/>
          <a:p>
            <a:r>
              <a:rPr lang="fr-FR" dirty="0"/>
              <a:t>Conception de test par import CSV</a:t>
            </a:r>
          </a:p>
        </p:txBody>
      </p:sp>
      <p:sp>
        <p:nvSpPr>
          <p:cNvPr id="3" name="Espace réservé du texte 2">
            <a:extLst>
              <a:ext uri="{FF2B5EF4-FFF2-40B4-BE49-F238E27FC236}">
                <a16:creationId xmlns:a16="http://schemas.microsoft.com/office/drawing/2014/main" id="{4650FCF6-CCF5-4D70-8229-1C227EF594BD}"/>
              </a:ext>
            </a:extLst>
          </p:cNvPr>
          <p:cNvSpPr>
            <a:spLocks noGrp="1"/>
          </p:cNvSpPr>
          <p:nvPr>
            <p:ph type="body" sz="quarter" idx="11"/>
          </p:nvPr>
        </p:nvSpPr>
        <p:spPr/>
        <p:txBody>
          <a:bodyPr/>
          <a:lstStyle/>
          <a:p>
            <a:r>
              <a:rPr lang="fr-FR" dirty="0"/>
              <a:t>Import des cas de test (4)</a:t>
            </a:r>
          </a:p>
        </p:txBody>
      </p:sp>
      <p:sp>
        <p:nvSpPr>
          <p:cNvPr id="5" name="Espace réservé du numéro de diapositive 4">
            <a:extLst>
              <a:ext uri="{FF2B5EF4-FFF2-40B4-BE49-F238E27FC236}">
                <a16:creationId xmlns:a16="http://schemas.microsoft.com/office/drawing/2014/main" id="{74B1C268-323E-456A-9580-E7400021DE64}"/>
              </a:ext>
            </a:extLst>
          </p:cNvPr>
          <p:cNvSpPr>
            <a:spLocks noGrp="1"/>
          </p:cNvSpPr>
          <p:nvPr>
            <p:ph type="sldNum" sz="quarter" idx="4"/>
          </p:nvPr>
        </p:nvSpPr>
        <p:spPr/>
        <p:txBody>
          <a:bodyPr/>
          <a:lstStyle/>
          <a:p>
            <a:fld id="{AB4D0077-BF62-4615-B421-B126B085B149}" type="slidenum">
              <a:rPr lang="en-GB" smtClean="0"/>
              <a:pPr/>
              <a:t>37</a:t>
            </a:fld>
            <a:endParaRPr lang="en-GB" dirty="0"/>
          </a:p>
        </p:txBody>
      </p:sp>
      <p:pic>
        <p:nvPicPr>
          <p:cNvPr id="6" name="Image 5">
            <a:extLst>
              <a:ext uri="{FF2B5EF4-FFF2-40B4-BE49-F238E27FC236}">
                <a16:creationId xmlns:a16="http://schemas.microsoft.com/office/drawing/2014/main" id="{2A7B6713-46F1-4F62-B4B5-F29B362BA95E}"/>
              </a:ext>
            </a:extLst>
          </p:cNvPr>
          <p:cNvPicPr>
            <a:picLocks noChangeAspect="1"/>
          </p:cNvPicPr>
          <p:nvPr/>
        </p:nvPicPr>
        <p:blipFill>
          <a:blip r:embed="rId2"/>
          <a:stretch>
            <a:fillRect/>
          </a:stretch>
        </p:blipFill>
        <p:spPr>
          <a:xfrm>
            <a:off x="3270993" y="634977"/>
            <a:ext cx="4347163" cy="2658375"/>
          </a:xfrm>
          <a:prstGeom prst="rect">
            <a:avLst/>
          </a:prstGeom>
        </p:spPr>
      </p:pic>
      <p:cxnSp>
        <p:nvCxnSpPr>
          <p:cNvPr id="8" name="Connecteur droit avec flèche 7">
            <a:extLst>
              <a:ext uri="{FF2B5EF4-FFF2-40B4-BE49-F238E27FC236}">
                <a16:creationId xmlns:a16="http://schemas.microsoft.com/office/drawing/2014/main" id="{AEBE4036-1640-4034-84C2-CE4EAFF26A04}"/>
              </a:ext>
            </a:extLst>
          </p:cNvPr>
          <p:cNvCxnSpPr>
            <a:stCxn id="23" idx="1"/>
          </p:cNvCxnSpPr>
          <p:nvPr/>
        </p:nvCxnSpPr>
        <p:spPr>
          <a:xfrm>
            <a:off x="3112558" y="1613259"/>
            <a:ext cx="3746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FE21E3F9-8FAF-4681-B9F5-C4287AAF62B2}"/>
              </a:ext>
            </a:extLst>
          </p:cNvPr>
          <p:cNvCxnSpPr/>
          <p:nvPr/>
        </p:nvCxnSpPr>
        <p:spPr>
          <a:xfrm>
            <a:off x="3112557" y="1613259"/>
            <a:ext cx="3746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2AE37C3E-018A-4BF0-8330-96EA9E12A4C7}"/>
              </a:ext>
            </a:extLst>
          </p:cNvPr>
          <p:cNvCxnSpPr/>
          <p:nvPr/>
        </p:nvCxnSpPr>
        <p:spPr>
          <a:xfrm>
            <a:off x="3112557" y="2254480"/>
            <a:ext cx="3746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 coins arrondis 16">
            <a:extLst>
              <a:ext uri="{FF2B5EF4-FFF2-40B4-BE49-F238E27FC236}">
                <a16:creationId xmlns:a16="http://schemas.microsoft.com/office/drawing/2014/main" id="{291F5C9E-1CF4-404F-A0D7-E373F342DC5F}"/>
              </a:ext>
            </a:extLst>
          </p:cNvPr>
          <p:cNvSpPr/>
          <p:nvPr/>
        </p:nvSpPr>
        <p:spPr>
          <a:xfrm>
            <a:off x="6036318" y="92667"/>
            <a:ext cx="1698879" cy="248956"/>
          </a:xfrm>
          <a:prstGeom prst="roundRect">
            <a:avLst/>
          </a:prstGeom>
          <a:solidFill>
            <a:srgbClr val="FFC000"/>
          </a:solidFill>
          <a:ln>
            <a:solidFill>
              <a:srgbClr val="027180"/>
            </a:solidFill>
          </a:ln>
        </p:spPr>
        <p:txBody>
          <a:bodyPr rtlCol="0" anchor="ctr"/>
          <a:lstStyle/>
          <a:p>
            <a:pPr algn="ctr" eaLnBrk="1" hangingPunct="1"/>
            <a:r>
              <a:rPr lang="fr-FR" sz="1000" dirty="0">
                <a:solidFill>
                  <a:srgbClr val="027180"/>
                </a:solidFill>
                <a:latin typeface="+mj-lt"/>
              </a:rPr>
              <a:t>Actualisé Xray 6 / avril 2022</a:t>
            </a:r>
          </a:p>
        </p:txBody>
      </p:sp>
    </p:spTree>
    <p:extLst>
      <p:ext uri="{BB962C8B-B14F-4D97-AF65-F5344CB8AC3E}">
        <p14:creationId xmlns:p14="http://schemas.microsoft.com/office/powerpoint/2010/main" val="5335725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ZoneTexte 22">
            <a:extLst>
              <a:ext uri="{FF2B5EF4-FFF2-40B4-BE49-F238E27FC236}">
                <a16:creationId xmlns:a16="http://schemas.microsoft.com/office/drawing/2014/main" id="{18A546EB-A693-44B1-A04D-EEFB5351BC2D}"/>
              </a:ext>
            </a:extLst>
          </p:cNvPr>
          <p:cNvSpPr txBox="1"/>
          <p:nvPr/>
        </p:nvSpPr>
        <p:spPr>
          <a:xfrm flipH="1">
            <a:off x="234000" y="1397805"/>
            <a:ext cx="2728336" cy="707886"/>
          </a:xfrm>
          <a:prstGeom prst="rect">
            <a:avLst/>
          </a:prstGeom>
          <a:solidFill>
            <a:schemeClr val="accent2">
              <a:lumMod val="60000"/>
              <a:lumOff val="40000"/>
            </a:schemeClr>
          </a:solidFill>
          <a:ln w="12700" cmpd="sng">
            <a:solidFill>
              <a:srgbClr val="FF0000"/>
            </a:solidFill>
          </a:ln>
        </p:spPr>
        <p:txBody>
          <a:bodyPr wrap="square" rtlCol="0">
            <a:spAutoFit/>
          </a:bodyPr>
          <a:lstStyle>
            <a:defPPr>
              <a:defRPr lang="fr-FR"/>
            </a:defPPr>
            <a:lvl1pPr>
              <a:defRPr sz="1000">
                <a:solidFill>
                  <a:schemeClr val="tx1"/>
                </a:solidFill>
                <a:latin typeface="Calibri" pitchFamily="34" charset="0"/>
                <a:cs typeface="Arial" charset="0"/>
              </a:defRPr>
            </a:lvl1pPr>
            <a:lvl2pPr>
              <a:defRPr>
                <a:solidFill>
                  <a:schemeClr val="tx1"/>
                </a:solidFill>
                <a:latin typeface="Calibri" pitchFamily="34" charset="0"/>
                <a:cs typeface="Arial" charset="0"/>
              </a:defRPr>
            </a:lvl2pPr>
            <a:lvl3pPr>
              <a:defRPr>
                <a:solidFill>
                  <a:schemeClr val="tx1"/>
                </a:solidFill>
                <a:latin typeface="Calibri" pitchFamily="34" charset="0"/>
                <a:cs typeface="Arial" charset="0"/>
              </a:defRPr>
            </a:lvl3pPr>
            <a:lvl4pPr>
              <a:defRPr>
                <a:solidFill>
                  <a:schemeClr val="tx1"/>
                </a:solidFill>
                <a:latin typeface="Calibri" pitchFamily="34" charset="0"/>
                <a:cs typeface="Arial" charset="0"/>
              </a:defRPr>
            </a:lvl4pPr>
            <a:lvl5pPr>
              <a:defRPr>
                <a:solidFill>
                  <a:schemeClr val="tx1"/>
                </a:solidFill>
                <a:latin typeface="Calibri" pitchFamily="34" charset="0"/>
                <a:cs typeface="Arial" charset="0"/>
              </a:defRPr>
            </a:lvl5pPr>
            <a:lvl6pPr>
              <a:defRPr>
                <a:solidFill>
                  <a:schemeClr val="tx1"/>
                </a:solidFill>
                <a:latin typeface="Calibri" pitchFamily="34" charset="0"/>
                <a:cs typeface="Arial" charset="0"/>
              </a:defRPr>
            </a:lvl6pPr>
            <a:lvl7pPr>
              <a:defRPr>
                <a:solidFill>
                  <a:schemeClr val="tx1"/>
                </a:solidFill>
                <a:latin typeface="Calibri" pitchFamily="34" charset="0"/>
                <a:cs typeface="Arial" charset="0"/>
              </a:defRPr>
            </a:lvl7pPr>
            <a:lvl8pPr>
              <a:defRPr>
                <a:solidFill>
                  <a:schemeClr val="tx1"/>
                </a:solidFill>
                <a:latin typeface="Calibri" pitchFamily="34" charset="0"/>
                <a:cs typeface="Arial" charset="0"/>
              </a:defRPr>
            </a:lvl8pPr>
            <a:lvl9pPr>
              <a:defRPr>
                <a:solidFill>
                  <a:schemeClr val="tx1"/>
                </a:solidFill>
                <a:latin typeface="Calibri" pitchFamily="34" charset="0"/>
                <a:cs typeface="Arial" charset="0"/>
              </a:defRPr>
            </a:lvl9pPr>
          </a:lstStyle>
          <a:p>
            <a:r>
              <a:rPr lang="fr-FR" b="1" dirty="0"/>
              <a:t>1.1 Import « initial »</a:t>
            </a:r>
            <a:br>
              <a:rPr lang="fr-FR" b="1" dirty="0"/>
            </a:br>
            <a:r>
              <a:rPr lang="fr-FR" dirty="0"/>
              <a:t>En cas d’import « initial », choisissez la valeur « </a:t>
            </a:r>
            <a:r>
              <a:rPr lang="fr-FR" b="1" dirty="0"/>
              <a:t>Ne mappez pas ce champ </a:t>
            </a:r>
            <a:r>
              <a:rPr lang="fr-FR" dirty="0"/>
              <a:t>» pour le mapping du champ « Clef du Test »</a:t>
            </a:r>
          </a:p>
        </p:txBody>
      </p:sp>
      <p:sp>
        <p:nvSpPr>
          <p:cNvPr id="2" name="Titre 1">
            <a:extLst>
              <a:ext uri="{FF2B5EF4-FFF2-40B4-BE49-F238E27FC236}">
                <a16:creationId xmlns:a16="http://schemas.microsoft.com/office/drawing/2014/main" id="{3984BCE0-158C-4FB6-B8BB-0CFE7E245037}"/>
              </a:ext>
            </a:extLst>
          </p:cNvPr>
          <p:cNvSpPr>
            <a:spLocks noGrp="1"/>
          </p:cNvSpPr>
          <p:nvPr>
            <p:ph type="title"/>
          </p:nvPr>
        </p:nvSpPr>
        <p:spPr/>
        <p:txBody>
          <a:bodyPr/>
          <a:lstStyle/>
          <a:p>
            <a:r>
              <a:rPr lang="fr-FR" dirty="0"/>
              <a:t>Conception de test par import CSV</a:t>
            </a:r>
          </a:p>
        </p:txBody>
      </p:sp>
      <p:sp>
        <p:nvSpPr>
          <p:cNvPr id="3" name="Espace réservé du texte 2">
            <a:extLst>
              <a:ext uri="{FF2B5EF4-FFF2-40B4-BE49-F238E27FC236}">
                <a16:creationId xmlns:a16="http://schemas.microsoft.com/office/drawing/2014/main" id="{4650FCF6-CCF5-4D70-8229-1C227EF594BD}"/>
              </a:ext>
            </a:extLst>
          </p:cNvPr>
          <p:cNvSpPr>
            <a:spLocks noGrp="1"/>
          </p:cNvSpPr>
          <p:nvPr>
            <p:ph type="body" sz="quarter" idx="11"/>
          </p:nvPr>
        </p:nvSpPr>
        <p:spPr/>
        <p:txBody>
          <a:bodyPr/>
          <a:lstStyle/>
          <a:p>
            <a:r>
              <a:rPr lang="fr-FR" dirty="0"/>
              <a:t>Import des cas de test (5)</a:t>
            </a:r>
          </a:p>
        </p:txBody>
      </p:sp>
      <p:sp>
        <p:nvSpPr>
          <p:cNvPr id="5" name="Espace réservé du numéro de diapositive 4">
            <a:extLst>
              <a:ext uri="{FF2B5EF4-FFF2-40B4-BE49-F238E27FC236}">
                <a16:creationId xmlns:a16="http://schemas.microsoft.com/office/drawing/2014/main" id="{74B1C268-323E-456A-9580-E7400021DE64}"/>
              </a:ext>
            </a:extLst>
          </p:cNvPr>
          <p:cNvSpPr>
            <a:spLocks noGrp="1"/>
          </p:cNvSpPr>
          <p:nvPr>
            <p:ph type="sldNum" sz="quarter" idx="4"/>
          </p:nvPr>
        </p:nvSpPr>
        <p:spPr/>
        <p:txBody>
          <a:bodyPr/>
          <a:lstStyle/>
          <a:p>
            <a:fld id="{AB4D0077-BF62-4615-B421-B126B085B149}" type="slidenum">
              <a:rPr lang="en-GB" smtClean="0"/>
              <a:pPr/>
              <a:t>38</a:t>
            </a:fld>
            <a:endParaRPr lang="en-GB" dirty="0"/>
          </a:p>
        </p:txBody>
      </p:sp>
      <p:sp>
        <p:nvSpPr>
          <p:cNvPr id="18" name="Rectangle : coins arrondis 17">
            <a:extLst>
              <a:ext uri="{FF2B5EF4-FFF2-40B4-BE49-F238E27FC236}">
                <a16:creationId xmlns:a16="http://schemas.microsoft.com/office/drawing/2014/main" id="{1A75EB00-39CD-41B6-B139-8BD68A7C2377}"/>
              </a:ext>
            </a:extLst>
          </p:cNvPr>
          <p:cNvSpPr/>
          <p:nvPr/>
        </p:nvSpPr>
        <p:spPr>
          <a:xfrm>
            <a:off x="6036318" y="92667"/>
            <a:ext cx="1698879" cy="248956"/>
          </a:xfrm>
          <a:prstGeom prst="roundRect">
            <a:avLst/>
          </a:prstGeom>
          <a:solidFill>
            <a:srgbClr val="FFC000"/>
          </a:solidFill>
          <a:ln>
            <a:solidFill>
              <a:srgbClr val="027180"/>
            </a:solidFill>
          </a:ln>
        </p:spPr>
        <p:txBody>
          <a:bodyPr rtlCol="0" anchor="ctr"/>
          <a:lstStyle/>
          <a:p>
            <a:pPr algn="ctr" eaLnBrk="1" hangingPunct="1"/>
            <a:r>
              <a:rPr lang="fr-FR" sz="1000" dirty="0">
                <a:solidFill>
                  <a:srgbClr val="027180"/>
                </a:solidFill>
                <a:latin typeface="+mj-lt"/>
              </a:rPr>
              <a:t>Actualisé Xray 6 / avril 2022</a:t>
            </a:r>
          </a:p>
        </p:txBody>
      </p:sp>
      <p:pic>
        <p:nvPicPr>
          <p:cNvPr id="39" name="Image 38">
            <a:extLst>
              <a:ext uri="{FF2B5EF4-FFF2-40B4-BE49-F238E27FC236}">
                <a16:creationId xmlns:a16="http://schemas.microsoft.com/office/drawing/2014/main" id="{0C1D9BCC-DE9B-4444-9914-65D84903A176}"/>
              </a:ext>
            </a:extLst>
          </p:cNvPr>
          <p:cNvPicPr>
            <a:picLocks noChangeAspect="1"/>
          </p:cNvPicPr>
          <p:nvPr/>
        </p:nvPicPr>
        <p:blipFill>
          <a:blip r:embed="rId2"/>
          <a:stretch>
            <a:fillRect/>
          </a:stretch>
        </p:blipFill>
        <p:spPr>
          <a:xfrm>
            <a:off x="3533300" y="1034284"/>
            <a:ext cx="3796243" cy="1114581"/>
          </a:xfrm>
          <a:prstGeom prst="rect">
            <a:avLst/>
          </a:prstGeom>
        </p:spPr>
      </p:pic>
      <p:pic>
        <p:nvPicPr>
          <p:cNvPr id="40" name="Image 39">
            <a:extLst>
              <a:ext uri="{FF2B5EF4-FFF2-40B4-BE49-F238E27FC236}">
                <a16:creationId xmlns:a16="http://schemas.microsoft.com/office/drawing/2014/main" id="{3F43253A-FB42-495F-8970-BC6AC9BC294A}"/>
              </a:ext>
            </a:extLst>
          </p:cNvPr>
          <p:cNvPicPr>
            <a:picLocks noChangeAspect="1"/>
          </p:cNvPicPr>
          <p:nvPr/>
        </p:nvPicPr>
        <p:blipFill>
          <a:blip r:embed="rId3"/>
          <a:stretch>
            <a:fillRect/>
          </a:stretch>
        </p:blipFill>
        <p:spPr>
          <a:xfrm>
            <a:off x="3533300" y="2486318"/>
            <a:ext cx="3465817" cy="1303496"/>
          </a:xfrm>
          <a:prstGeom prst="rect">
            <a:avLst/>
          </a:prstGeom>
        </p:spPr>
      </p:pic>
      <p:pic>
        <p:nvPicPr>
          <p:cNvPr id="41" name="Image 40">
            <a:extLst>
              <a:ext uri="{FF2B5EF4-FFF2-40B4-BE49-F238E27FC236}">
                <a16:creationId xmlns:a16="http://schemas.microsoft.com/office/drawing/2014/main" id="{BDEF44D4-4BAC-4A84-90F2-6FD3F83C50F2}"/>
              </a:ext>
            </a:extLst>
          </p:cNvPr>
          <p:cNvPicPr>
            <a:picLocks noChangeAspect="1"/>
          </p:cNvPicPr>
          <p:nvPr/>
        </p:nvPicPr>
        <p:blipFill>
          <a:blip r:embed="rId4"/>
          <a:stretch>
            <a:fillRect/>
          </a:stretch>
        </p:blipFill>
        <p:spPr>
          <a:xfrm>
            <a:off x="3074696" y="1723636"/>
            <a:ext cx="294949" cy="263534"/>
          </a:xfrm>
          <a:prstGeom prst="rect">
            <a:avLst/>
          </a:prstGeom>
          <a:noFill/>
        </p:spPr>
      </p:pic>
      <p:sp>
        <p:nvSpPr>
          <p:cNvPr id="42" name="ZoneTexte 41">
            <a:extLst>
              <a:ext uri="{FF2B5EF4-FFF2-40B4-BE49-F238E27FC236}">
                <a16:creationId xmlns:a16="http://schemas.microsoft.com/office/drawing/2014/main" id="{2A91ED39-70BF-4B9B-BFF7-614E53841903}"/>
              </a:ext>
            </a:extLst>
          </p:cNvPr>
          <p:cNvSpPr txBox="1"/>
          <p:nvPr/>
        </p:nvSpPr>
        <p:spPr>
          <a:xfrm flipH="1">
            <a:off x="213471" y="3138066"/>
            <a:ext cx="2728336" cy="707886"/>
          </a:xfrm>
          <a:prstGeom prst="rect">
            <a:avLst/>
          </a:prstGeom>
          <a:solidFill>
            <a:schemeClr val="accent2">
              <a:lumMod val="60000"/>
              <a:lumOff val="40000"/>
            </a:schemeClr>
          </a:solidFill>
          <a:ln w="12700" cmpd="sng">
            <a:solidFill>
              <a:srgbClr val="FF0000"/>
            </a:solidFill>
          </a:ln>
        </p:spPr>
        <p:txBody>
          <a:bodyPr wrap="square" rtlCol="0">
            <a:spAutoFit/>
          </a:bodyPr>
          <a:lstStyle>
            <a:defPPr>
              <a:defRPr lang="fr-FR"/>
            </a:defPPr>
            <a:lvl1pPr>
              <a:defRPr sz="1000">
                <a:solidFill>
                  <a:schemeClr val="tx1"/>
                </a:solidFill>
                <a:latin typeface="Calibri" pitchFamily="34" charset="0"/>
                <a:cs typeface="Arial" charset="0"/>
              </a:defRPr>
            </a:lvl1pPr>
            <a:lvl2pPr>
              <a:defRPr>
                <a:solidFill>
                  <a:schemeClr val="tx1"/>
                </a:solidFill>
                <a:latin typeface="Calibri" pitchFamily="34" charset="0"/>
                <a:cs typeface="Arial" charset="0"/>
              </a:defRPr>
            </a:lvl2pPr>
            <a:lvl3pPr>
              <a:defRPr>
                <a:solidFill>
                  <a:schemeClr val="tx1"/>
                </a:solidFill>
                <a:latin typeface="Calibri" pitchFamily="34" charset="0"/>
                <a:cs typeface="Arial" charset="0"/>
              </a:defRPr>
            </a:lvl3pPr>
            <a:lvl4pPr>
              <a:defRPr>
                <a:solidFill>
                  <a:schemeClr val="tx1"/>
                </a:solidFill>
                <a:latin typeface="Calibri" pitchFamily="34" charset="0"/>
                <a:cs typeface="Arial" charset="0"/>
              </a:defRPr>
            </a:lvl4pPr>
            <a:lvl5pPr>
              <a:defRPr>
                <a:solidFill>
                  <a:schemeClr val="tx1"/>
                </a:solidFill>
                <a:latin typeface="Calibri" pitchFamily="34" charset="0"/>
                <a:cs typeface="Arial" charset="0"/>
              </a:defRPr>
            </a:lvl5pPr>
            <a:lvl6pPr>
              <a:defRPr>
                <a:solidFill>
                  <a:schemeClr val="tx1"/>
                </a:solidFill>
                <a:latin typeface="Calibri" pitchFamily="34" charset="0"/>
                <a:cs typeface="Arial" charset="0"/>
              </a:defRPr>
            </a:lvl6pPr>
            <a:lvl7pPr>
              <a:defRPr>
                <a:solidFill>
                  <a:schemeClr val="tx1"/>
                </a:solidFill>
                <a:latin typeface="Calibri" pitchFamily="34" charset="0"/>
                <a:cs typeface="Arial" charset="0"/>
              </a:defRPr>
            </a:lvl7pPr>
            <a:lvl8pPr>
              <a:defRPr>
                <a:solidFill>
                  <a:schemeClr val="tx1"/>
                </a:solidFill>
                <a:latin typeface="Calibri" pitchFamily="34" charset="0"/>
                <a:cs typeface="Arial" charset="0"/>
              </a:defRPr>
            </a:lvl8pPr>
            <a:lvl9pPr>
              <a:defRPr>
                <a:solidFill>
                  <a:schemeClr val="tx1"/>
                </a:solidFill>
                <a:latin typeface="Calibri" pitchFamily="34" charset="0"/>
                <a:cs typeface="Arial" charset="0"/>
              </a:defRPr>
            </a:lvl9pPr>
          </a:lstStyle>
          <a:p>
            <a:r>
              <a:rPr lang="fr-FR" b="1" dirty="0"/>
              <a:t>1.2 Import en « update »</a:t>
            </a:r>
            <a:br>
              <a:rPr lang="fr-FR" b="1" dirty="0"/>
            </a:br>
            <a:r>
              <a:rPr lang="fr-FR" dirty="0"/>
              <a:t>En cas d’import pour modification, choisissez la valeur « </a:t>
            </a:r>
            <a:r>
              <a:rPr lang="fr-FR" b="1" dirty="0"/>
              <a:t>Clé du Ticket </a:t>
            </a:r>
            <a:r>
              <a:rPr lang="fr-FR" dirty="0"/>
              <a:t>» pour le mapping du champ « Clef du Test »</a:t>
            </a:r>
          </a:p>
        </p:txBody>
      </p:sp>
      <p:cxnSp>
        <p:nvCxnSpPr>
          <p:cNvPr id="43" name="Connecteur droit avec flèche 42">
            <a:extLst>
              <a:ext uri="{FF2B5EF4-FFF2-40B4-BE49-F238E27FC236}">
                <a16:creationId xmlns:a16="http://schemas.microsoft.com/office/drawing/2014/main" id="{550692F1-221A-4619-8AAA-DBEBF4DFCA0C}"/>
              </a:ext>
            </a:extLst>
          </p:cNvPr>
          <p:cNvCxnSpPr>
            <a:cxnSpLocks/>
          </p:cNvCxnSpPr>
          <p:nvPr/>
        </p:nvCxnSpPr>
        <p:spPr>
          <a:xfrm>
            <a:off x="2989207" y="2020823"/>
            <a:ext cx="1588544" cy="0"/>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 coins arrondis 45">
            <a:extLst>
              <a:ext uri="{FF2B5EF4-FFF2-40B4-BE49-F238E27FC236}">
                <a16:creationId xmlns:a16="http://schemas.microsoft.com/office/drawing/2014/main" id="{5FD533DD-FE00-430F-9529-E27D07ACF175}"/>
              </a:ext>
            </a:extLst>
          </p:cNvPr>
          <p:cNvSpPr/>
          <p:nvPr/>
        </p:nvSpPr>
        <p:spPr>
          <a:xfrm>
            <a:off x="4837586" y="1901185"/>
            <a:ext cx="1304422" cy="171970"/>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9" name="Connecteur droit avec flèche 48">
            <a:extLst>
              <a:ext uri="{FF2B5EF4-FFF2-40B4-BE49-F238E27FC236}">
                <a16:creationId xmlns:a16="http://schemas.microsoft.com/office/drawing/2014/main" id="{54F3928E-EC5F-4FC6-96B3-9313B3B96D14}"/>
              </a:ext>
            </a:extLst>
          </p:cNvPr>
          <p:cNvCxnSpPr>
            <a:cxnSpLocks/>
          </p:cNvCxnSpPr>
          <p:nvPr/>
        </p:nvCxnSpPr>
        <p:spPr>
          <a:xfrm>
            <a:off x="2989207" y="3710332"/>
            <a:ext cx="1467244" cy="0"/>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 coins arrondis 49">
            <a:extLst>
              <a:ext uri="{FF2B5EF4-FFF2-40B4-BE49-F238E27FC236}">
                <a16:creationId xmlns:a16="http://schemas.microsoft.com/office/drawing/2014/main" id="{D3D193A4-2407-4B66-983A-91B2121E1D6C}"/>
              </a:ext>
            </a:extLst>
          </p:cNvPr>
          <p:cNvSpPr/>
          <p:nvPr/>
        </p:nvSpPr>
        <p:spPr>
          <a:xfrm>
            <a:off x="4716286" y="3615660"/>
            <a:ext cx="1304422" cy="171970"/>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2" name="Image 51">
            <a:extLst>
              <a:ext uri="{FF2B5EF4-FFF2-40B4-BE49-F238E27FC236}">
                <a16:creationId xmlns:a16="http://schemas.microsoft.com/office/drawing/2014/main" id="{0DF49BA5-79F6-4FC7-BC93-464ADF33036C}"/>
              </a:ext>
            </a:extLst>
          </p:cNvPr>
          <p:cNvPicPr>
            <a:picLocks noChangeAspect="1"/>
          </p:cNvPicPr>
          <p:nvPr/>
        </p:nvPicPr>
        <p:blipFill>
          <a:blip r:embed="rId4"/>
          <a:stretch>
            <a:fillRect/>
          </a:stretch>
        </p:blipFill>
        <p:spPr>
          <a:xfrm>
            <a:off x="3089367" y="3352126"/>
            <a:ext cx="294949" cy="263534"/>
          </a:xfrm>
          <a:prstGeom prst="rect">
            <a:avLst/>
          </a:prstGeom>
          <a:noFill/>
        </p:spPr>
      </p:pic>
    </p:spTree>
    <p:extLst>
      <p:ext uri="{BB962C8B-B14F-4D97-AF65-F5344CB8AC3E}">
        <p14:creationId xmlns:p14="http://schemas.microsoft.com/office/powerpoint/2010/main" val="23109827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 25">
            <a:extLst>
              <a:ext uri="{FF2B5EF4-FFF2-40B4-BE49-F238E27FC236}">
                <a16:creationId xmlns:a16="http://schemas.microsoft.com/office/drawing/2014/main" id="{C9FED479-276D-4217-BFFF-BDD5AB269BF2}"/>
              </a:ext>
            </a:extLst>
          </p:cNvPr>
          <p:cNvPicPr>
            <a:picLocks noChangeAspect="1"/>
          </p:cNvPicPr>
          <p:nvPr/>
        </p:nvPicPr>
        <p:blipFill>
          <a:blip r:embed="rId2"/>
          <a:stretch>
            <a:fillRect/>
          </a:stretch>
        </p:blipFill>
        <p:spPr>
          <a:xfrm>
            <a:off x="3091408" y="576000"/>
            <a:ext cx="2207529" cy="3735818"/>
          </a:xfrm>
          <a:prstGeom prst="rect">
            <a:avLst/>
          </a:prstGeom>
          <a:ln>
            <a:solidFill>
              <a:srgbClr val="FF0000"/>
            </a:solidFill>
          </a:ln>
        </p:spPr>
      </p:pic>
      <p:pic>
        <p:nvPicPr>
          <p:cNvPr id="34" name="Image 33">
            <a:extLst>
              <a:ext uri="{FF2B5EF4-FFF2-40B4-BE49-F238E27FC236}">
                <a16:creationId xmlns:a16="http://schemas.microsoft.com/office/drawing/2014/main" id="{42A9CD1B-A9EF-40CE-B385-400169BD4A20}"/>
              </a:ext>
            </a:extLst>
          </p:cNvPr>
          <p:cNvPicPr>
            <a:picLocks noChangeAspect="1"/>
          </p:cNvPicPr>
          <p:nvPr/>
        </p:nvPicPr>
        <p:blipFill>
          <a:blip r:embed="rId3"/>
          <a:stretch>
            <a:fillRect/>
          </a:stretch>
        </p:blipFill>
        <p:spPr>
          <a:xfrm>
            <a:off x="5151624" y="2520570"/>
            <a:ext cx="2660464" cy="1434421"/>
          </a:xfrm>
          <a:prstGeom prst="rect">
            <a:avLst/>
          </a:prstGeom>
        </p:spPr>
      </p:pic>
      <p:sp>
        <p:nvSpPr>
          <p:cNvPr id="19" name="ZoneTexte 18">
            <a:extLst>
              <a:ext uri="{FF2B5EF4-FFF2-40B4-BE49-F238E27FC236}">
                <a16:creationId xmlns:a16="http://schemas.microsoft.com/office/drawing/2014/main" id="{7E8893FC-B045-4DBA-8466-FC5A648E0119}"/>
              </a:ext>
            </a:extLst>
          </p:cNvPr>
          <p:cNvSpPr txBox="1"/>
          <p:nvPr/>
        </p:nvSpPr>
        <p:spPr>
          <a:xfrm flipH="1">
            <a:off x="127279" y="2080818"/>
            <a:ext cx="2728335" cy="553998"/>
          </a:xfrm>
          <a:prstGeom prst="rect">
            <a:avLst/>
          </a:prstGeom>
          <a:solidFill>
            <a:schemeClr val="accent2">
              <a:lumMod val="60000"/>
              <a:lumOff val="40000"/>
            </a:schemeClr>
          </a:solidFill>
          <a:ln w="12700" cmpd="sng">
            <a:solidFill>
              <a:srgbClr val="FF0000"/>
            </a:solidFill>
          </a:ln>
        </p:spPr>
        <p:txBody>
          <a:bodyPr wrap="square" rtlCol="0">
            <a:spAutoFit/>
          </a:bodyPr>
          <a:lstStyle>
            <a:defPPr>
              <a:defRPr lang="fr-FR"/>
            </a:defPPr>
            <a:lvl1pPr>
              <a:defRPr sz="1000">
                <a:solidFill>
                  <a:schemeClr val="tx1"/>
                </a:solidFill>
                <a:latin typeface="Calibri" pitchFamily="34" charset="0"/>
                <a:cs typeface="Arial" charset="0"/>
              </a:defRPr>
            </a:lvl1pPr>
            <a:lvl2pPr>
              <a:defRPr>
                <a:solidFill>
                  <a:schemeClr val="tx1"/>
                </a:solidFill>
                <a:latin typeface="Calibri" pitchFamily="34" charset="0"/>
                <a:cs typeface="Arial" charset="0"/>
              </a:defRPr>
            </a:lvl2pPr>
            <a:lvl3pPr>
              <a:defRPr>
                <a:solidFill>
                  <a:schemeClr val="tx1"/>
                </a:solidFill>
                <a:latin typeface="Calibri" pitchFamily="34" charset="0"/>
                <a:cs typeface="Arial" charset="0"/>
              </a:defRPr>
            </a:lvl3pPr>
            <a:lvl4pPr>
              <a:defRPr>
                <a:solidFill>
                  <a:schemeClr val="tx1"/>
                </a:solidFill>
                <a:latin typeface="Calibri" pitchFamily="34" charset="0"/>
                <a:cs typeface="Arial" charset="0"/>
              </a:defRPr>
            </a:lvl4pPr>
            <a:lvl5pPr>
              <a:defRPr>
                <a:solidFill>
                  <a:schemeClr val="tx1"/>
                </a:solidFill>
                <a:latin typeface="Calibri" pitchFamily="34" charset="0"/>
                <a:cs typeface="Arial" charset="0"/>
              </a:defRPr>
            </a:lvl5pPr>
            <a:lvl6pPr>
              <a:defRPr>
                <a:solidFill>
                  <a:schemeClr val="tx1"/>
                </a:solidFill>
                <a:latin typeface="Calibri" pitchFamily="34" charset="0"/>
                <a:cs typeface="Arial" charset="0"/>
              </a:defRPr>
            </a:lvl6pPr>
            <a:lvl7pPr>
              <a:defRPr>
                <a:solidFill>
                  <a:schemeClr val="tx1"/>
                </a:solidFill>
                <a:latin typeface="Calibri" pitchFamily="34" charset="0"/>
                <a:cs typeface="Arial" charset="0"/>
              </a:defRPr>
            </a:lvl7pPr>
            <a:lvl8pPr>
              <a:defRPr>
                <a:solidFill>
                  <a:schemeClr val="tx1"/>
                </a:solidFill>
                <a:latin typeface="Calibri" pitchFamily="34" charset="0"/>
                <a:cs typeface="Arial" charset="0"/>
              </a:defRPr>
            </a:lvl8pPr>
            <a:lvl9pPr>
              <a:defRPr>
                <a:solidFill>
                  <a:schemeClr val="tx1"/>
                </a:solidFill>
                <a:latin typeface="Calibri" pitchFamily="34" charset="0"/>
                <a:cs typeface="Arial" charset="0"/>
              </a:defRPr>
            </a:lvl9pPr>
          </a:lstStyle>
          <a:p>
            <a:r>
              <a:rPr lang="fr-FR" b="1" dirty="0"/>
              <a:t>3. </a:t>
            </a:r>
            <a:r>
              <a:rPr lang="fr-FR" b="1" i="1" dirty="0"/>
              <a:t>Optionnel : </a:t>
            </a:r>
            <a:r>
              <a:rPr lang="fr-FR" b="1" dirty="0"/>
              <a:t>Cocher « Correspondance de la valeur de champ » </a:t>
            </a:r>
            <a:r>
              <a:rPr lang="fr-FR" dirty="0"/>
              <a:t>: pour indiquer les valeurs cibles différentes de la source</a:t>
            </a:r>
          </a:p>
        </p:txBody>
      </p:sp>
      <p:sp>
        <p:nvSpPr>
          <p:cNvPr id="23" name="ZoneTexte 22">
            <a:extLst>
              <a:ext uri="{FF2B5EF4-FFF2-40B4-BE49-F238E27FC236}">
                <a16:creationId xmlns:a16="http://schemas.microsoft.com/office/drawing/2014/main" id="{18A546EB-A693-44B1-A04D-EEFB5351BC2D}"/>
              </a:ext>
            </a:extLst>
          </p:cNvPr>
          <p:cNvSpPr txBox="1"/>
          <p:nvPr/>
        </p:nvSpPr>
        <p:spPr>
          <a:xfrm flipH="1">
            <a:off x="127279" y="928578"/>
            <a:ext cx="2728336" cy="861774"/>
          </a:xfrm>
          <a:prstGeom prst="rect">
            <a:avLst/>
          </a:prstGeom>
          <a:solidFill>
            <a:schemeClr val="accent2">
              <a:lumMod val="60000"/>
              <a:lumOff val="40000"/>
            </a:schemeClr>
          </a:solidFill>
          <a:ln w="12700" cmpd="sng">
            <a:solidFill>
              <a:srgbClr val="FF0000"/>
            </a:solidFill>
          </a:ln>
        </p:spPr>
        <p:txBody>
          <a:bodyPr wrap="square" rtlCol="0">
            <a:spAutoFit/>
          </a:bodyPr>
          <a:lstStyle>
            <a:defPPr>
              <a:defRPr lang="fr-FR"/>
            </a:defPPr>
            <a:lvl1pPr>
              <a:defRPr sz="1000">
                <a:solidFill>
                  <a:schemeClr val="tx1"/>
                </a:solidFill>
                <a:latin typeface="Calibri" pitchFamily="34" charset="0"/>
                <a:cs typeface="Arial" charset="0"/>
              </a:defRPr>
            </a:lvl1pPr>
            <a:lvl2pPr>
              <a:defRPr>
                <a:solidFill>
                  <a:schemeClr val="tx1"/>
                </a:solidFill>
                <a:latin typeface="Calibri" pitchFamily="34" charset="0"/>
                <a:cs typeface="Arial" charset="0"/>
              </a:defRPr>
            </a:lvl2pPr>
            <a:lvl3pPr>
              <a:defRPr>
                <a:solidFill>
                  <a:schemeClr val="tx1"/>
                </a:solidFill>
                <a:latin typeface="Calibri" pitchFamily="34" charset="0"/>
                <a:cs typeface="Arial" charset="0"/>
              </a:defRPr>
            </a:lvl3pPr>
            <a:lvl4pPr>
              <a:defRPr>
                <a:solidFill>
                  <a:schemeClr val="tx1"/>
                </a:solidFill>
                <a:latin typeface="Calibri" pitchFamily="34" charset="0"/>
                <a:cs typeface="Arial" charset="0"/>
              </a:defRPr>
            </a:lvl4pPr>
            <a:lvl5pPr>
              <a:defRPr>
                <a:solidFill>
                  <a:schemeClr val="tx1"/>
                </a:solidFill>
                <a:latin typeface="Calibri" pitchFamily="34" charset="0"/>
                <a:cs typeface="Arial" charset="0"/>
              </a:defRPr>
            </a:lvl5pPr>
            <a:lvl6pPr>
              <a:defRPr>
                <a:solidFill>
                  <a:schemeClr val="tx1"/>
                </a:solidFill>
                <a:latin typeface="Calibri" pitchFamily="34" charset="0"/>
                <a:cs typeface="Arial" charset="0"/>
              </a:defRPr>
            </a:lvl6pPr>
            <a:lvl7pPr>
              <a:defRPr>
                <a:solidFill>
                  <a:schemeClr val="tx1"/>
                </a:solidFill>
                <a:latin typeface="Calibri" pitchFamily="34" charset="0"/>
                <a:cs typeface="Arial" charset="0"/>
              </a:defRPr>
            </a:lvl7pPr>
            <a:lvl8pPr>
              <a:defRPr>
                <a:solidFill>
                  <a:schemeClr val="tx1"/>
                </a:solidFill>
                <a:latin typeface="Calibri" pitchFamily="34" charset="0"/>
                <a:cs typeface="Arial" charset="0"/>
              </a:defRPr>
            </a:lvl8pPr>
            <a:lvl9pPr>
              <a:defRPr>
                <a:solidFill>
                  <a:schemeClr val="tx1"/>
                </a:solidFill>
                <a:latin typeface="Calibri" pitchFamily="34" charset="0"/>
                <a:cs typeface="Arial" charset="0"/>
              </a:defRPr>
            </a:lvl9pPr>
          </a:lstStyle>
          <a:p>
            <a:r>
              <a:rPr lang="fr-FR" b="1" dirty="0"/>
              <a:t>2. Vérifier le mapping et le modifier si besoin</a:t>
            </a:r>
            <a:br>
              <a:rPr lang="fr-FR" b="1" dirty="0"/>
            </a:br>
            <a:r>
              <a:rPr lang="fr-FR" dirty="0"/>
              <a:t>NB : si une colonne a été ajoutée au fichier Excel exemple, ajouter le mapping correspondant. La valeur par défaut sera « Ne pas mapper ce champ ».</a:t>
            </a:r>
          </a:p>
        </p:txBody>
      </p:sp>
      <p:sp>
        <p:nvSpPr>
          <p:cNvPr id="2" name="Titre 1">
            <a:extLst>
              <a:ext uri="{FF2B5EF4-FFF2-40B4-BE49-F238E27FC236}">
                <a16:creationId xmlns:a16="http://schemas.microsoft.com/office/drawing/2014/main" id="{3984BCE0-158C-4FB6-B8BB-0CFE7E245037}"/>
              </a:ext>
            </a:extLst>
          </p:cNvPr>
          <p:cNvSpPr>
            <a:spLocks noGrp="1"/>
          </p:cNvSpPr>
          <p:nvPr>
            <p:ph type="title"/>
          </p:nvPr>
        </p:nvSpPr>
        <p:spPr/>
        <p:txBody>
          <a:bodyPr/>
          <a:lstStyle/>
          <a:p>
            <a:r>
              <a:rPr lang="fr-FR"/>
              <a:t>Conception de test par import CSV</a:t>
            </a:r>
          </a:p>
        </p:txBody>
      </p:sp>
      <p:sp>
        <p:nvSpPr>
          <p:cNvPr id="3" name="Espace réservé du texte 2">
            <a:extLst>
              <a:ext uri="{FF2B5EF4-FFF2-40B4-BE49-F238E27FC236}">
                <a16:creationId xmlns:a16="http://schemas.microsoft.com/office/drawing/2014/main" id="{4650FCF6-CCF5-4D70-8229-1C227EF594BD}"/>
              </a:ext>
            </a:extLst>
          </p:cNvPr>
          <p:cNvSpPr>
            <a:spLocks noGrp="1"/>
          </p:cNvSpPr>
          <p:nvPr>
            <p:ph type="body" sz="quarter" idx="11"/>
          </p:nvPr>
        </p:nvSpPr>
        <p:spPr/>
        <p:txBody>
          <a:bodyPr/>
          <a:lstStyle/>
          <a:p>
            <a:r>
              <a:rPr lang="fr-FR" dirty="0"/>
              <a:t>Import des cas de test (6)</a:t>
            </a:r>
          </a:p>
        </p:txBody>
      </p:sp>
      <p:sp>
        <p:nvSpPr>
          <p:cNvPr id="5" name="Espace réservé du numéro de diapositive 4">
            <a:extLst>
              <a:ext uri="{FF2B5EF4-FFF2-40B4-BE49-F238E27FC236}">
                <a16:creationId xmlns:a16="http://schemas.microsoft.com/office/drawing/2014/main" id="{74B1C268-323E-456A-9580-E7400021DE64}"/>
              </a:ext>
            </a:extLst>
          </p:cNvPr>
          <p:cNvSpPr>
            <a:spLocks noGrp="1"/>
          </p:cNvSpPr>
          <p:nvPr>
            <p:ph type="sldNum" sz="quarter" idx="4"/>
          </p:nvPr>
        </p:nvSpPr>
        <p:spPr/>
        <p:txBody>
          <a:bodyPr/>
          <a:lstStyle/>
          <a:p>
            <a:fld id="{AB4D0077-BF62-4615-B421-B126B085B149}" type="slidenum">
              <a:rPr lang="en-GB" smtClean="0"/>
              <a:pPr/>
              <a:t>39</a:t>
            </a:fld>
            <a:endParaRPr lang="en-GB"/>
          </a:p>
        </p:txBody>
      </p:sp>
      <p:cxnSp>
        <p:nvCxnSpPr>
          <p:cNvPr id="16" name="Connecteur droit avec flèche 15">
            <a:extLst>
              <a:ext uri="{FF2B5EF4-FFF2-40B4-BE49-F238E27FC236}">
                <a16:creationId xmlns:a16="http://schemas.microsoft.com/office/drawing/2014/main" id="{F6538FF3-1A09-43A4-870E-9BA85693056D}"/>
              </a:ext>
            </a:extLst>
          </p:cNvPr>
          <p:cNvCxnSpPr>
            <a:cxnSpLocks/>
            <a:stCxn id="23" idx="1"/>
          </p:cNvCxnSpPr>
          <p:nvPr/>
        </p:nvCxnSpPr>
        <p:spPr>
          <a:xfrm>
            <a:off x="2855615" y="1359465"/>
            <a:ext cx="235793" cy="0"/>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8BD5CB8E-36BA-4323-B496-7C45FB3268AF}"/>
              </a:ext>
            </a:extLst>
          </p:cNvPr>
          <p:cNvCxnSpPr>
            <a:cxnSpLocks/>
            <a:stCxn id="19" idx="1"/>
          </p:cNvCxnSpPr>
          <p:nvPr/>
        </p:nvCxnSpPr>
        <p:spPr>
          <a:xfrm>
            <a:off x="2855614" y="2357817"/>
            <a:ext cx="1804687" cy="879964"/>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141636E2-B505-4402-B169-901471F5046B}"/>
              </a:ext>
            </a:extLst>
          </p:cNvPr>
          <p:cNvCxnSpPr>
            <a:cxnSpLocks/>
          </p:cNvCxnSpPr>
          <p:nvPr/>
        </p:nvCxnSpPr>
        <p:spPr>
          <a:xfrm flipV="1">
            <a:off x="4887177" y="3237781"/>
            <a:ext cx="319528" cy="1"/>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 coins arrondis 20">
            <a:extLst>
              <a:ext uri="{FF2B5EF4-FFF2-40B4-BE49-F238E27FC236}">
                <a16:creationId xmlns:a16="http://schemas.microsoft.com/office/drawing/2014/main" id="{159E4A85-C2F2-4BF0-A100-87926201A3B9}"/>
              </a:ext>
            </a:extLst>
          </p:cNvPr>
          <p:cNvSpPr/>
          <p:nvPr/>
        </p:nvSpPr>
        <p:spPr>
          <a:xfrm>
            <a:off x="6149564" y="3335548"/>
            <a:ext cx="1662524" cy="143774"/>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 coins arrondis 23">
            <a:extLst>
              <a:ext uri="{FF2B5EF4-FFF2-40B4-BE49-F238E27FC236}">
                <a16:creationId xmlns:a16="http://schemas.microsoft.com/office/drawing/2014/main" id="{82940F3B-E7E7-40E1-B13D-767D1FD3B365}"/>
              </a:ext>
            </a:extLst>
          </p:cNvPr>
          <p:cNvSpPr/>
          <p:nvPr/>
        </p:nvSpPr>
        <p:spPr>
          <a:xfrm>
            <a:off x="4687847" y="576000"/>
            <a:ext cx="568515" cy="171970"/>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 coins arrondis 17">
            <a:extLst>
              <a:ext uri="{FF2B5EF4-FFF2-40B4-BE49-F238E27FC236}">
                <a16:creationId xmlns:a16="http://schemas.microsoft.com/office/drawing/2014/main" id="{1A75EB00-39CD-41B6-B139-8BD68A7C2377}"/>
              </a:ext>
            </a:extLst>
          </p:cNvPr>
          <p:cNvSpPr/>
          <p:nvPr/>
        </p:nvSpPr>
        <p:spPr>
          <a:xfrm>
            <a:off x="6036318" y="92667"/>
            <a:ext cx="1698879" cy="248956"/>
          </a:xfrm>
          <a:prstGeom prst="roundRect">
            <a:avLst/>
          </a:prstGeom>
          <a:solidFill>
            <a:srgbClr val="FFC000"/>
          </a:solidFill>
          <a:ln>
            <a:solidFill>
              <a:srgbClr val="027180"/>
            </a:solidFill>
          </a:ln>
        </p:spPr>
        <p:txBody>
          <a:bodyPr rtlCol="0" anchor="ctr"/>
          <a:lstStyle/>
          <a:p>
            <a:pPr algn="ctr" eaLnBrk="1" hangingPunct="1"/>
            <a:r>
              <a:rPr lang="fr-FR" sz="1000" dirty="0">
                <a:solidFill>
                  <a:srgbClr val="027180"/>
                </a:solidFill>
                <a:latin typeface="+mj-lt"/>
              </a:rPr>
              <a:t>Actualisé Xray 6 / avril 2022</a:t>
            </a:r>
          </a:p>
        </p:txBody>
      </p:sp>
    </p:spTree>
    <p:extLst>
      <p:ext uri="{BB962C8B-B14F-4D97-AF65-F5344CB8AC3E}">
        <p14:creationId xmlns:p14="http://schemas.microsoft.com/office/powerpoint/2010/main" val="2511038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175739" y="1402389"/>
            <a:ext cx="7554165" cy="1939528"/>
          </a:xfrm>
        </p:spPr>
        <p:txBody>
          <a:bodyPr/>
          <a:lstStyle/>
          <a:p>
            <a:pPr indent="0" algn="ctr"/>
            <a:r>
              <a:rPr lang="fr-FR" sz="3200" dirty="0"/>
              <a:t>Conception et organisation des cas de tests</a:t>
            </a:r>
            <a:br>
              <a:rPr lang="fr-FR" sz="3200" dirty="0"/>
            </a:br>
            <a:br>
              <a:rPr lang="fr-FR" sz="2800" dirty="0"/>
            </a:br>
            <a:r>
              <a:rPr lang="fr-FR" sz="2800" dirty="0"/>
              <a:t>Règles de nommage</a:t>
            </a:r>
            <a:br>
              <a:rPr lang="fr-FR" sz="2800" dirty="0"/>
            </a:br>
            <a:br>
              <a:rPr lang="fr-FR" sz="4000" dirty="0"/>
            </a:br>
            <a:br>
              <a:rPr lang="fr-FR" sz="4000" dirty="0"/>
            </a:br>
            <a:br>
              <a:rPr lang="fr-FR" dirty="0"/>
            </a:br>
            <a:br>
              <a:rPr lang="fr-FR" dirty="0"/>
            </a:br>
            <a:br>
              <a:rPr lang="fr-FR" dirty="0"/>
            </a:br>
            <a:br>
              <a:rPr lang="fr-FR" dirty="0"/>
            </a:br>
            <a:endParaRPr lang="fr-FR" dirty="0"/>
          </a:p>
        </p:txBody>
      </p:sp>
      <p:sp>
        <p:nvSpPr>
          <p:cNvPr id="5" name="Bouton d’action : début 4">
            <a:hlinkClick r:id="" action="ppaction://hlinkshowjump?jump=firstslide" highlightClick="1"/>
            <a:extLst>
              <a:ext uri="{FF2B5EF4-FFF2-40B4-BE49-F238E27FC236}">
                <a16:creationId xmlns:a16="http://schemas.microsoft.com/office/drawing/2014/main" id="{E6078169-8F6B-4E63-B222-3A02C4A1FA63}"/>
              </a:ext>
            </a:extLst>
          </p:cNvPr>
          <p:cNvSpPr/>
          <p:nvPr/>
        </p:nvSpPr>
        <p:spPr>
          <a:xfrm>
            <a:off x="6945923" y="228600"/>
            <a:ext cx="703385" cy="257908"/>
          </a:xfrm>
          <a:prstGeom prst="actionButtonBeginning">
            <a:avLst/>
          </a:prstGeom>
          <a:noFill/>
          <a:ln>
            <a:solidFill>
              <a:srgbClr val="027180"/>
            </a:solidFill>
          </a:ln>
        </p:spPr>
        <p:txBody>
          <a:bodyPr rtlCol="0" anchor="ctr"/>
          <a:lstStyle/>
          <a:p>
            <a:pPr algn="ctr" eaLnBrk="1" hangingPunct="1"/>
            <a:endParaRPr lang="fr-FR" sz="1600" dirty="0">
              <a:solidFill>
                <a:srgbClr val="027180"/>
              </a:solidFill>
              <a:latin typeface="+mj-lt"/>
              <a:cs typeface="Arial" charset="0"/>
            </a:endParaRPr>
          </a:p>
        </p:txBody>
      </p:sp>
      <p:sp>
        <p:nvSpPr>
          <p:cNvPr id="6" name="ZoneTexte 5">
            <a:hlinkClick r:id="rId3" action="ppaction://hlinksldjump"/>
            <a:extLst>
              <a:ext uri="{FF2B5EF4-FFF2-40B4-BE49-F238E27FC236}">
                <a16:creationId xmlns:a16="http://schemas.microsoft.com/office/drawing/2014/main" id="{6FCA6938-03B9-423C-869A-B8E9EB89A02E}"/>
              </a:ext>
            </a:extLst>
          </p:cNvPr>
          <p:cNvSpPr txBox="1"/>
          <p:nvPr/>
        </p:nvSpPr>
        <p:spPr bwMode="auto">
          <a:xfrm>
            <a:off x="7102718" y="4022060"/>
            <a:ext cx="627186" cy="283906"/>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a:scene3d>
            <a:camera prst="perspectiveFront"/>
            <a:lightRig rig="balanced" dir="t">
              <a:rot lat="0" lon="0" rev="8700000"/>
            </a:lightRig>
          </a:scene3d>
          <a:sp3d>
            <a:bevelT/>
            <a:bevelB/>
          </a:sp3d>
        </p:spPr>
        <p:txBody>
          <a:bodyPr wrap="square" lIns="36000" tIns="72000" rIns="36000" bIns="72000" rtlCol="0" anchor="b">
            <a:spAutoFit/>
          </a:bodyPr>
          <a:lstStyle/>
          <a:p>
            <a:pPr eaLnBrk="1" hangingPunct="1"/>
            <a:r>
              <a:rPr lang="fr-FR" sz="900" dirty="0">
                <a:solidFill>
                  <a:srgbClr val="000000"/>
                </a:solidFill>
                <a:latin typeface="Source Sans Pro" pitchFamily="34" charset="0"/>
              </a:rPr>
              <a:t>  </a:t>
            </a:r>
            <a:r>
              <a:rPr lang="fr-FR" sz="900" b="1" dirty="0">
                <a:solidFill>
                  <a:srgbClr val="00008F"/>
                </a:solidFill>
                <a:latin typeface="Source Sans Pro" pitchFamily="34" charset="0"/>
                <a:hlinkClick r:id="rId3" action="ppaction://hlinksldjump">
                  <a:extLst>
                    <a:ext uri="{A12FA001-AC4F-418D-AE19-62706E023703}">
                      <ahyp:hlinkClr xmlns:ahyp="http://schemas.microsoft.com/office/drawing/2018/hyperlinkcolor" val="tx"/>
                    </a:ext>
                  </a:extLst>
                </a:hlinkClick>
              </a:rPr>
              <a:t>RETOUR</a:t>
            </a:r>
            <a:endParaRPr lang="fr-FR" sz="900" b="1" dirty="0">
              <a:solidFill>
                <a:srgbClr val="00008F"/>
              </a:solidFill>
              <a:latin typeface="Source Sans Pro" pitchFamily="34" charset="0"/>
            </a:endParaRPr>
          </a:p>
        </p:txBody>
      </p:sp>
    </p:spTree>
    <p:extLst>
      <p:ext uri="{BB962C8B-B14F-4D97-AF65-F5344CB8AC3E}">
        <p14:creationId xmlns:p14="http://schemas.microsoft.com/office/powerpoint/2010/main" val="10333239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ZoneTexte 22">
            <a:extLst>
              <a:ext uri="{FF2B5EF4-FFF2-40B4-BE49-F238E27FC236}">
                <a16:creationId xmlns:a16="http://schemas.microsoft.com/office/drawing/2014/main" id="{18A546EB-A693-44B1-A04D-EEFB5351BC2D}"/>
              </a:ext>
            </a:extLst>
          </p:cNvPr>
          <p:cNvSpPr txBox="1"/>
          <p:nvPr/>
        </p:nvSpPr>
        <p:spPr>
          <a:xfrm flipH="1">
            <a:off x="239536" y="929208"/>
            <a:ext cx="1287157" cy="707886"/>
          </a:xfrm>
          <a:prstGeom prst="rect">
            <a:avLst/>
          </a:prstGeom>
          <a:solidFill>
            <a:schemeClr val="accent2">
              <a:lumMod val="60000"/>
              <a:lumOff val="40000"/>
            </a:schemeClr>
          </a:solidFill>
          <a:ln w="12700" cmpd="sng">
            <a:solidFill>
              <a:srgbClr val="FF0000"/>
            </a:solidFill>
          </a:ln>
        </p:spPr>
        <p:txBody>
          <a:bodyPr wrap="square" rtlCol="0">
            <a:spAutoFit/>
          </a:bodyPr>
          <a:lstStyle>
            <a:defPPr>
              <a:defRPr lang="fr-FR"/>
            </a:defPPr>
            <a:lvl1pPr>
              <a:defRPr sz="1000">
                <a:solidFill>
                  <a:schemeClr val="tx1"/>
                </a:solidFill>
                <a:latin typeface="Calibri" pitchFamily="34" charset="0"/>
                <a:cs typeface="Arial" charset="0"/>
              </a:defRPr>
            </a:lvl1pPr>
            <a:lvl2pPr>
              <a:defRPr>
                <a:solidFill>
                  <a:schemeClr val="tx1"/>
                </a:solidFill>
                <a:latin typeface="Calibri" pitchFamily="34" charset="0"/>
                <a:cs typeface="Arial" charset="0"/>
              </a:defRPr>
            </a:lvl2pPr>
            <a:lvl3pPr>
              <a:defRPr>
                <a:solidFill>
                  <a:schemeClr val="tx1"/>
                </a:solidFill>
                <a:latin typeface="Calibri" pitchFamily="34" charset="0"/>
                <a:cs typeface="Arial" charset="0"/>
              </a:defRPr>
            </a:lvl3pPr>
            <a:lvl4pPr>
              <a:defRPr>
                <a:solidFill>
                  <a:schemeClr val="tx1"/>
                </a:solidFill>
                <a:latin typeface="Calibri" pitchFamily="34" charset="0"/>
                <a:cs typeface="Arial" charset="0"/>
              </a:defRPr>
            </a:lvl4pPr>
            <a:lvl5pPr>
              <a:defRPr>
                <a:solidFill>
                  <a:schemeClr val="tx1"/>
                </a:solidFill>
                <a:latin typeface="Calibri" pitchFamily="34" charset="0"/>
                <a:cs typeface="Arial" charset="0"/>
              </a:defRPr>
            </a:lvl5pPr>
            <a:lvl6pPr>
              <a:defRPr>
                <a:solidFill>
                  <a:schemeClr val="tx1"/>
                </a:solidFill>
                <a:latin typeface="Calibri" pitchFamily="34" charset="0"/>
                <a:cs typeface="Arial" charset="0"/>
              </a:defRPr>
            </a:lvl6pPr>
            <a:lvl7pPr>
              <a:defRPr>
                <a:solidFill>
                  <a:schemeClr val="tx1"/>
                </a:solidFill>
                <a:latin typeface="Calibri" pitchFamily="34" charset="0"/>
                <a:cs typeface="Arial" charset="0"/>
              </a:defRPr>
            </a:lvl7pPr>
            <a:lvl8pPr>
              <a:defRPr>
                <a:solidFill>
                  <a:schemeClr val="tx1"/>
                </a:solidFill>
                <a:latin typeface="Calibri" pitchFamily="34" charset="0"/>
                <a:cs typeface="Arial" charset="0"/>
              </a:defRPr>
            </a:lvl8pPr>
            <a:lvl9pPr>
              <a:defRPr>
                <a:solidFill>
                  <a:schemeClr val="tx1"/>
                </a:solidFill>
                <a:latin typeface="Calibri" pitchFamily="34" charset="0"/>
                <a:cs typeface="Arial" charset="0"/>
              </a:defRPr>
            </a:lvl9pPr>
          </a:lstStyle>
          <a:p>
            <a:r>
              <a:rPr lang="fr-FR" dirty="0"/>
              <a:t>1. Lancer l’importation et suivre le déroulement </a:t>
            </a:r>
          </a:p>
        </p:txBody>
      </p:sp>
      <p:sp>
        <p:nvSpPr>
          <p:cNvPr id="2" name="Titre 1">
            <a:extLst>
              <a:ext uri="{FF2B5EF4-FFF2-40B4-BE49-F238E27FC236}">
                <a16:creationId xmlns:a16="http://schemas.microsoft.com/office/drawing/2014/main" id="{3984BCE0-158C-4FB6-B8BB-0CFE7E245037}"/>
              </a:ext>
            </a:extLst>
          </p:cNvPr>
          <p:cNvSpPr>
            <a:spLocks noGrp="1"/>
          </p:cNvSpPr>
          <p:nvPr>
            <p:ph type="title"/>
          </p:nvPr>
        </p:nvSpPr>
        <p:spPr/>
        <p:txBody>
          <a:bodyPr/>
          <a:lstStyle/>
          <a:p>
            <a:r>
              <a:rPr lang="fr-FR" dirty="0"/>
              <a:t>Conception de test par import CSV</a:t>
            </a:r>
          </a:p>
        </p:txBody>
      </p:sp>
      <p:sp>
        <p:nvSpPr>
          <p:cNvPr id="3" name="Espace réservé du texte 2">
            <a:extLst>
              <a:ext uri="{FF2B5EF4-FFF2-40B4-BE49-F238E27FC236}">
                <a16:creationId xmlns:a16="http://schemas.microsoft.com/office/drawing/2014/main" id="{4650FCF6-CCF5-4D70-8229-1C227EF594BD}"/>
              </a:ext>
            </a:extLst>
          </p:cNvPr>
          <p:cNvSpPr>
            <a:spLocks noGrp="1"/>
          </p:cNvSpPr>
          <p:nvPr>
            <p:ph type="body" sz="quarter" idx="11"/>
          </p:nvPr>
        </p:nvSpPr>
        <p:spPr/>
        <p:txBody>
          <a:bodyPr/>
          <a:lstStyle/>
          <a:p>
            <a:r>
              <a:rPr lang="fr-FR" dirty="0"/>
              <a:t>Import des cas de test (7)</a:t>
            </a:r>
          </a:p>
        </p:txBody>
      </p:sp>
      <p:sp>
        <p:nvSpPr>
          <p:cNvPr id="5" name="Espace réservé du numéro de diapositive 4">
            <a:extLst>
              <a:ext uri="{FF2B5EF4-FFF2-40B4-BE49-F238E27FC236}">
                <a16:creationId xmlns:a16="http://schemas.microsoft.com/office/drawing/2014/main" id="{74B1C268-323E-456A-9580-E7400021DE64}"/>
              </a:ext>
            </a:extLst>
          </p:cNvPr>
          <p:cNvSpPr>
            <a:spLocks noGrp="1"/>
          </p:cNvSpPr>
          <p:nvPr>
            <p:ph type="sldNum" sz="quarter" idx="4"/>
          </p:nvPr>
        </p:nvSpPr>
        <p:spPr/>
        <p:txBody>
          <a:bodyPr/>
          <a:lstStyle/>
          <a:p>
            <a:fld id="{AB4D0077-BF62-4615-B421-B126B085B149}" type="slidenum">
              <a:rPr lang="en-GB" smtClean="0"/>
              <a:pPr/>
              <a:t>40</a:t>
            </a:fld>
            <a:endParaRPr lang="en-GB" dirty="0"/>
          </a:p>
        </p:txBody>
      </p:sp>
      <p:pic>
        <p:nvPicPr>
          <p:cNvPr id="18" name="Image 17">
            <a:extLst>
              <a:ext uri="{FF2B5EF4-FFF2-40B4-BE49-F238E27FC236}">
                <a16:creationId xmlns:a16="http://schemas.microsoft.com/office/drawing/2014/main" id="{07E69D64-7D4D-4201-85E9-2A484B64CC8B}"/>
              </a:ext>
            </a:extLst>
          </p:cNvPr>
          <p:cNvPicPr>
            <a:picLocks noChangeAspect="1"/>
          </p:cNvPicPr>
          <p:nvPr/>
        </p:nvPicPr>
        <p:blipFill>
          <a:blip r:embed="rId2"/>
          <a:stretch>
            <a:fillRect/>
          </a:stretch>
        </p:blipFill>
        <p:spPr>
          <a:xfrm>
            <a:off x="1740175" y="909864"/>
            <a:ext cx="2441965" cy="1260836"/>
          </a:xfrm>
          <a:prstGeom prst="rect">
            <a:avLst/>
          </a:prstGeom>
          <a:ln w="12700">
            <a:solidFill>
              <a:schemeClr val="tx2">
                <a:lumMod val="60000"/>
                <a:lumOff val="40000"/>
              </a:schemeClr>
            </a:solidFill>
            <a:tailEnd type="triangle"/>
          </a:ln>
        </p:spPr>
      </p:pic>
      <p:sp>
        <p:nvSpPr>
          <p:cNvPr id="27" name="ZoneTexte 26">
            <a:extLst>
              <a:ext uri="{FF2B5EF4-FFF2-40B4-BE49-F238E27FC236}">
                <a16:creationId xmlns:a16="http://schemas.microsoft.com/office/drawing/2014/main" id="{70C79CEA-BDF4-4CD5-A8FF-8AF0027D6894}"/>
              </a:ext>
            </a:extLst>
          </p:cNvPr>
          <p:cNvSpPr txBox="1"/>
          <p:nvPr/>
        </p:nvSpPr>
        <p:spPr>
          <a:xfrm flipH="1">
            <a:off x="234000" y="3681080"/>
            <a:ext cx="5212475" cy="492443"/>
          </a:xfrm>
          <a:prstGeom prst="rect">
            <a:avLst/>
          </a:prstGeom>
          <a:solidFill>
            <a:schemeClr val="accent2">
              <a:lumMod val="60000"/>
              <a:lumOff val="40000"/>
            </a:schemeClr>
          </a:solidFill>
          <a:ln w="12700" cmpd="sng">
            <a:solidFill>
              <a:srgbClr val="FF0000"/>
            </a:solidFill>
          </a:ln>
        </p:spPr>
        <p:txBody>
          <a:bodyPr wrap="square" rtlCol="0">
            <a:spAutoFit/>
          </a:bodyPr>
          <a:lstStyle>
            <a:defPPr>
              <a:defRPr lang="fr-FR"/>
            </a:defPPr>
            <a:lvl1pPr>
              <a:defRPr sz="1000">
                <a:solidFill>
                  <a:schemeClr val="tx1"/>
                </a:solidFill>
                <a:latin typeface="Calibri" pitchFamily="34" charset="0"/>
                <a:cs typeface="Arial" charset="0"/>
              </a:defRPr>
            </a:lvl1pPr>
            <a:lvl2pPr>
              <a:defRPr>
                <a:solidFill>
                  <a:schemeClr val="tx1"/>
                </a:solidFill>
                <a:latin typeface="Calibri" pitchFamily="34" charset="0"/>
                <a:cs typeface="Arial" charset="0"/>
              </a:defRPr>
            </a:lvl2pPr>
            <a:lvl3pPr>
              <a:defRPr>
                <a:solidFill>
                  <a:schemeClr val="tx1"/>
                </a:solidFill>
                <a:latin typeface="Calibri" pitchFamily="34" charset="0"/>
                <a:cs typeface="Arial" charset="0"/>
              </a:defRPr>
            </a:lvl3pPr>
            <a:lvl4pPr>
              <a:defRPr>
                <a:solidFill>
                  <a:schemeClr val="tx1"/>
                </a:solidFill>
                <a:latin typeface="Calibri" pitchFamily="34" charset="0"/>
                <a:cs typeface="Arial" charset="0"/>
              </a:defRPr>
            </a:lvl4pPr>
            <a:lvl5pPr>
              <a:defRPr>
                <a:solidFill>
                  <a:schemeClr val="tx1"/>
                </a:solidFill>
                <a:latin typeface="Calibri" pitchFamily="34" charset="0"/>
                <a:cs typeface="Arial" charset="0"/>
              </a:defRPr>
            </a:lvl5pPr>
            <a:lvl6pPr>
              <a:defRPr>
                <a:solidFill>
                  <a:schemeClr val="tx1"/>
                </a:solidFill>
                <a:latin typeface="Calibri" pitchFamily="34" charset="0"/>
                <a:cs typeface="Arial" charset="0"/>
              </a:defRPr>
            </a:lvl6pPr>
            <a:lvl7pPr>
              <a:defRPr>
                <a:solidFill>
                  <a:schemeClr val="tx1"/>
                </a:solidFill>
                <a:latin typeface="Calibri" pitchFamily="34" charset="0"/>
                <a:cs typeface="Arial" charset="0"/>
              </a:defRPr>
            </a:lvl7pPr>
            <a:lvl8pPr>
              <a:defRPr>
                <a:solidFill>
                  <a:schemeClr val="tx1"/>
                </a:solidFill>
                <a:latin typeface="Calibri" pitchFamily="34" charset="0"/>
                <a:cs typeface="Arial" charset="0"/>
              </a:defRPr>
            </a:lvl8pPr>
            <a:lvl9pPr>
              <a:defRPr>
                <a:solidFill>
                  <a:schemeClr val="tx1"/>
                </a:solidFill>
                <a:latin typeface="Calibri" pitchFamily="34" charset="0"/>
                <a:cs typeface="Arial" charset="0"/>
              </a:defRPr>
            </a:lvl9pPr>
          </a:lstStyle>
          <a:p>
            <a:r>
              <a:rPr lang="fr-FR" dirty="0"/>
              <a:t>3. Faire les vérifications :</a:t>
            </a:r>
            <a:br>
              <a:rPr lang="fr-FR" dirty="0"/>
            </a:br>
            <a:r>
              <a:rPr lang="fr-FR" sz="800" dirty="0"/>
              <a:t>. Vérifier que les tests ont bien été importés </a:t>
            </a:r>
            <a:r>
              <a:rPr lang="fr-FR" sz="800"/>
              <a:t>(</a:t>
            </a:r>
            <a:r>
              <a:rPr lang="fr-FR" sz="800" dirty="0"/>
              <a:t>dans la bibliothèque de tests</a:t>
            </a:r>
            <a:r>
              <a:rPr lang="fr-FR" sz="800"/>
              <a:t>)</a:t>
            </a:r>
            <a:br>
              <a:rPr lang="fr-FR" sz="800"/>
            </a:br>
            <a:r>
              <a:rPr lang="fr-FR" sz="800" dirty="0"/>
              <a:t>. Compter le nombre de tests</a:t>
            </a:r>
            <a:r>
              <a:rPr lang="fr-FR" sz="800"/>
              <a:t> et vérifier</a:t>
            </a:r>
            <a:r>
              <a:rPr lang="fr-FR" sz="800" dirty="0"/>
              <a:t> sur quelques tests que </a:t>
            </a:r>
            <a:r>
              <a:rPr lang="fr-FR" sz="800" u="sng" dirty="0"/>
              <a:t>toutes</a:t>
            </a:r>
            <a:r>
              <a:rPr lang="fr-FR" sz="800" dirty="0"/>
              <a:t> les données sont correctes</a:t>
            </a:r>
            <a:endParaRPr lang="fr-FR" dirty="0"/>
          </a:p>
        </p:txBody>
      </p:sp>
      <p:sp>
        <p:nvSpPr>
          <p:cNvPr id="13" name="ZoneTexte 12">
            <a:extLst>
              <a:ext uri="{FF2B5EF4-FFF2-40B4-BE49-F238E27FC236}">
                <a16:creationId xmlns:a16="http://schemas.microsoft.com/office/drawing/2014/main" id="{07AA7275-9253-409D-A74E-C52316E76682}"/>
              </a:ext>
            </a:extLst>
          </p:cNvPr>
          <p:cNvSpPr txBox="1"/>
          <p:nvPr/>
        </p:nvSpPr>
        <p:spPr>
          <a:xfrm flipH="1">
            <a:off x="205733" y="2349551"/>
            <a:ext cx="1437119" cy="861774"/>
          </a:xfrm>
          <a:prstGeom prst="rect">
            <a:avLst/>
          </a:prstGeom>
          <a:solidFill>
            <a:schemeClr val="accent2">
              <a:lumMod val="60000"/>
              <a:lumOff val="40000"/>
            </a:schemeClr>
          </a:solidFill>
          <a:ln w="12700" cmpd="sng">
            <a:solidFill>
              <a:srgbClr val="FF0000"/>
            </a:solidFill>
          </a:ln>
        </p:spPr>
        <p:txBody>
          <a:bodyPr wrap="square" rtlCol="0">
            <a:spAutoFit/>
          </a:bodyPr>
          <a:lstStyle>
            <a:defPPr>
              <a:defRPr lang="fr-FR"/>
            </a:defPPr>
            <a:lvl1pPr>
              <a:defRPr sz="1000">
                <a:solidFill>
                  <a:schemeClr val="tx1"/>
                </a:solidFill>
                <a:latin typeface="Calibri" pitchFamily="34" charset="0"/>
                <a:cs typeface="Arial" charset="0"/>
              </a:defRPr>
            </a:lvl1pPr>
            <a:lvl2pPr>
              <a:defRPr>
                <a:solidFill>
                  <a:schemeClr val="tx1"/>
                </a:solidFill>
                <a:latin typeface="Calibri" pitchFamily="34" charset="0"/>
                <a:cs typeface="Arial" charset="0"/>
              </a:defRPr>
            </a:lvl2pPr>
            <a:lvl3pPr>
              <a:defRPr>
                <a:solidFill>
                  <a:schemeClr val="tx1"/>
                </a:solidFill>
                <a:latin typeface="Calibri" pitchFamily="34" charset="0"/>
                <a:cs typeface="Arial" charset="0"/>
              </a:defRPr>
            </a:lvl3pPr>
            <a:lvl4pPr>
              <a:defRPr>
                <a:solidFill>
                  <a:schemeClr val="tx1"/>
                </a:solidFill>
                <a:latin typeface="Calibri" pitchFamily="34" charset="0"/>
                <a:cs typeface="Arial" charset="0"/>
              </a:defRPr>
            </a:lvl4pPr>
            <a:lvl5pPr>
              <a:defRPr>
                <a:solidFill>
                  <a:schemeClr val="tx1"/>
                </a:solidFill>
                <a:latin typeface="Calibri" pitchFamily="34" charset="0"/>
                <a:cs typeface="Arial" charset="0"/>
              </a:defRPr>
            </a:lvl5pPr>
            <a:lvl6pPr>
              <a:defRPr>
                <a:solidFill>
                  <a:schemeClr val="tx1"/>
                </a:solidFill>
                <a:latin typeface="Calibri" pitchFamily="34" charset="0"/>
                <a:cs typeface="Arial" charset="0"/>
              </a:defRPr>
            </a:lvl6pPr>
            <a:lvl7pPr>
              <a:defRPr>
                <a:solidFill>
                  <a:schemeClr val="tx1"/>
                </a:solidFill>
                <a:latin typeface="Calibri" pitchFamily="34" charset="0"/>
                <a:cs typeface="Arial" charset="0"/>
              </a:defRPr>
            </a:lvl7pPr>
            <a:lvl8pPr>
              <a:defRPr>
                <a:solidFill>
                  <a:schemeClr val="tx1"/>
                </a:solidFill>
                <a:latin typeface="Calibri" pitchFamily="34" charset="0"/>
                <a:cs typeface="Arial" charset="0"/>
              </a:defRPr>
            </a:lvl8pPr>
            <a:lvl9pPr>
              <a:defRPr>
                <a:solidFill>
                  <a:schemeClr val="tx1"/>
                </a:solidFill>
                <a:latin typeface="Calibri" pitchFamily="34" charset="0"/>
                <a:cs typeface="Arial" charset="0"/>
              </a:defRPr>
            </a:lvl9pPr>
          </a:lstStyle>
          <a:p>
            <a:r>
              <a:rPr lang="fr-FR" b="1" dirty="0">
                <a:solidFill>
                  <a:srgbClr val="FF0000"/>
                </a:solidFill>
              </a:rPr>
              <a:t>IMPORTANT </a:t>
            </a:r>
            <a:r>
              <a:rPr lang="fr-FR" dirty="0"/>
              <a:t>2. Bien attendre le message : </a:t>
            </a:r>
            <a:br>
              <a:rPr lang="fr-FR" dirty="0"/>
            </a:br>
            <a:r>
              <a:rPr lang="fr-FR" dirty="0"/>
              <a:t>« Importation réussie de 1 projet(s) et n tickets »</a:t>
            </a:r>
          </a:p>
        </p:txBody>
      </p:sp>
      <p:sp>
        <p:nvSpPr>
          <p:cNvPr id="9" name="Rectangle 8">
            <a:extLst>
              <a:ext uri="{FF2B5EF4-FFF2-40B4-BE49-F238E27FC236}">
                <a16:creationId xmlns:a16="http://schemas.microsoft.com/office/drawing/2014/main" id="{43396577-9425-46B4-ABFA-72AC80F5B877}"/>
              </a:ext>
            </a:extLst>
          </p:cNvPr>
          <p:cNvSpPr/>
          <p:nvPr/>
        </p:nvSpPr>
        <p:spPr>
          <a:xfrm>
            <a:off x="5535712" y="3049171"/>
            <a:ext cx="2089453" cy="461665"/>
          </a:xfrm>
          <a:prstGeom prst="rect">
            <a:avLst/>
          </a:prstGeom>
        </p:spPr>
        <p:txBody>
          <a:bodyPr wrap="square">
            <a:spAutoFit/>
          </a:bodyPr>
          <a:lstStyle/>
          <a:p>
            <a:pPr>
              <a:buNone/>
            </a:pPr>
            <a:r>
              <a:rPr lang="fr-FR" sz="800" b="1" dirty="0">
                <a:solidFill>
                  <a:srgbClr val="008192"/>
                </a:solidFill>
                <a:cs typeface="Calibri" panose="020F0502020204030204" pitchFamily="34" charset="0"/>
              </a:rPr>
              <a:t>« Enregistrer la configuration » permet de sauvegarder le Mapping manuel et le retrouver la fois suivante.</a:t>
            </a:r>
          </a:p>
        </p:txBody>
      </p:sp>
      <p:cxnSp>
        <p:nvCxnSpPr>
          <p:cNvPr id="16" name="Connecteur droit avec flèche 15">
            <a:extLst>
              <a:ext uri="{FF2B5EF4-FFF2-40B4-BE49-F238E27FC236}">
                <a16:creationId xmlns:a16="http://schemas.microsoft.com/office/drawing/2014/main" id="{6E8B41BA-5CF1-4CF9-924D-7B2A5FE7D59E}"/>
              </a:ext>
            </a:extLst>
          </p:cNvPr>
          <p:cNvCxnSpPr>
            <a:cxnSpLocks/>
          </p:cNvCxnSpPr>
          <p:nvPr/>
        </p:nvCxnSpPr>
        <p:spPr>
          <a:xfrm flipH="1" flipV="1">
            <a:off x="5116830" y="3109272"/>
            <a:ext cx="378408" cy="6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9" name="Groupe 28">
            <a:extLst>
              <a:ext uri="{FF2B5EF4-FFF2-40B4-BE49-F238E27FC236}">
                <a16:creationId xmlns:a16="http://schemas.microsoft.com/office/drawing/2014/main" id="{6390A0DA-95CD-4CD6-A9BA-8C370EAD47BB}"/>
              </a:ext>
            </a:extLst>
          </p:cNvPr>
          <p:cNvGrpSpPr/>
          <p:nvPr/>
        </p:nvGrpSpPr>
        <p:grpSpPr>
          <a:xfrm>
            <a:off x="5422662" y="2855021"/>
            <a:ext cx="2015400" cy="712607"/>
            <a:chOff x="5562600" y="2068286"/>
            <a:chExt cx="2015400" cy="712607"/>
          </a:xfrm>
        </p:grpSpPr>
        <p:pic>
          <p:nvPicPr>
            <p:cNvPr id="26" name="Graphique 25" descr="Lumières allumées avec un remplissage uni">
              <a:extLst>
                <a:ext uri="{FF2B5EF4-FFF2-40B4-BE49-F238E27FC236}">
                  <a16:creationId xmlns:a16="http://schemas.microsoft.com/office/drawing/2014/main" id="{B5A7A5DE-BCA2-4700-A696-4468996B220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2226" y="2113603"/>
              <a:ext cx="215999" cy="215999"/>
            </a:xfrm>
            <a:prstGeom prst="rect">
              <a:avLst/>
            </a:prstGeom>
          </p:spPr>
        </p:pic>
        <p:sp>
          <p:nvSpPr>
            <p:cNvPr id="28" name="Rectangle 27">
              <a:extLst>
                <a:ext uri="{FF2B5EF4-FFF2-40B4-BE49-F238E27FC236}">
                  <a16:creationId xmlns:a16="http://schemas.microsoft.com/office/drawing/2014/main" id="{E95D9A86-F569-43E5-929A-3732BCFC9093}"/>
                </a:ext>
              </a:extLst>
            </p:cNvPr>
            <p:cNvSpPr/>
            <p:nvPr/>
          </p:nvSpPr>
          <p:spPr>
            <a:xfrm>
              <a:off x="5562600" y="2068286"/>
              <a:ext cx="2015400" cy="712607"/>
            </a:xfrm>
            <a:prstGeom prst="rect">
              <a:avLst/>
            </a:prstGeom>
            <a:noFill/>
            <a:ln>
              <a:solidFill>
                <a:srgbClr val="027180"/>
              </a:solidFill>
            </a:ln>
          </p:spPr>
          <p:txBody>
            <a:bodyPr rtlCol="0" anchor="ctr"/>
            <a:lstStyle/>
            <a:p>
              <a:pPr algn="ctr" eaLnBrk="1" hangingPunct="1"/>
              <a:endParaRPr lang="fr-FR" sz="1600">
                <a:solidFill>
                  <a:srgbClr val="027180"/>
                </a:solidFill>
                <a:latin typeface="+mj-lt"/>
                <a:cs typeface="Arial" charset="0"/>
              </a:endParaRPr>
            </a:p>
          </p:txBody>
        </p:sp>
      </p:grpSp>
      <p:sp>
        <p:nvSpPr>
          <p:cNvPr id="24" name="Rectangle : coins arrondis 23">
            <a:extLst>
              <a:ext uri="{FF2B5EF4-FFF2-40B4-BE49-F238E27FC236}">
                <a16:creationId xmlns:a16="http://schemas.microsoft.com/office/drawing/2014/main" id="{D171A03A-6C68-4949-835D-D2A01BB53D5D}"/>
              </a:ext>
            </a:extLst>
          </p:cNvPr>
          <p:cNvSpPr/>
          <p:nvPr/>
        </p:nvSpPr>
        <p:spPr>
          <a:xfrm>
            <a:off x="6036318" y="92667"/>
            <a:ext cx="1698879" cy="248956"/>
          </a:xfrm>
          <a:prstGeom prst="roundRect">
            <a:avLst/>
          </a:prstGeom>
          <a:solidFill>
            <a:srgbClr val="FFC000"/>
          </a:solidFill>
          <a:ln>
            <a:solidFill>
              <a:srgbClr val="027180"/>
            </a:solidFill>
          </a:ln>
        </p:spPr>
        <p:txBody>
          <a:bodyPr rtlCol="0" anchor="ctr"/>
          <a:lstStyle/>
          <a:p>
            <a:pPr algn="ctr" eaLnBrk="1" hangingPunct="1"/>
            <a:r>
              <a:rPr lang="fr-FR" sz="1000" dirty="0">
                <a:solidFill>
                  <a:srgbClr val="027180"/>
                </a:solidFill>
                <a:latin typeface="+mj-lt"/>
              </a:rPr>
              <a:t>Actualisé Xray 6 / avril 2022</a:t>
            </a:r>
          </a:p>
        </p:txBody>
      </p:sp>
      <p:pic>
        <p:nvPicPr>
          <p:cNvPr id="7" name="Image 6">
            <a:extLst>
              <a:ext uri="{FF2B5EF4-FFF2-40B4-BE49-F238E27FC236}">
                <a16:creationId xmlns:a16="http://schemas.microsoft.com/office/drawing/2014/main" id="{62BD739E-EB1E-4B96-B7B0-DE1EC11C9655}"/>
              </a:ext>
            </a:extLst>
          </p:cNvPr>
          <p:cNvPicPr>
            <a:picLocks noChangeAspect="1"/>
          </p:cNvPicPr>
          <p:nvPr/>
        </p:nvPicPr>
        <p:blipFill>
          <a:blip r:embed="rId5"/>
          <a:stretch>
            <a:fillRect/>
          </a:stretch>
        </p:blipFill>
        <p:spPr>
          <a:xfrm>
            <a:off x="1739901" y="2222664"/>
            <a:ext cx="3373438" cy="1429716"/>
          </a:xfrm>
          <a:prstGeom prst="rect">
            <a:avLst/>
          </a:prstGeom>
          <a:ln w="12700">
            <a:solidFill>
              <a:schemeClr val="tx2">
                <a:lumMod val="60000"/>
                <a:lumOff val="40000"/>
              </a:schemeClr>
            </a:solidFill>
            <a:tailEnd type="triangle"/>
          </a:ln>
        </p:spPr>
      </p:pic>
      <p:sp>
        <p:nvSpPr>
          <p:cNvPr id="6" name="Ellipse 5">
            <a:extLst>
              <a:ext uri="{FF2B5EF4-FFF2-40B4-BE49-F238E27FC236}">
                <a16:creationId xmlns:a16="http://schemas.microsoft.com/office/drawing/2014/main" id="{E5F6310A-4B5E-4301-A454-7F0FE5378B1F}"/>
              </a:ext>
            </a:extLst>
          </p:cNvPr>
          <p:cNvSpPr/>
          <p:nvPr/>
        </p:nvSpPr>
        <p:spPr>
          <a:xfrm>
            <a:off x="4132413" y="2916542"/>
            <a:ext cx="974272" cy="398585"/>
          </a:xfrm>
          <a:prstGeom prst="ellipse">
            <a:avLst/>
          </a:prstGeom>
          <a:noFill/>
          <a:ln>
            <a:solidFill>
              <a:srgbClr val="027180"/>
            </a:solidFill>
          </a:ln>
        </p:spPr>
        <p:txBody>
          <a:bodyPr rtlCol="0" anchor="ctr"/>
          <a:lstStyle/>
          <a:p>
            <a:pPr algn="ctr" eaLnBrk="1" hangingPunct="1"/>
            <a:endParaRPr lang="fr-FR" sz="1600" dirty="0">
              <a:solidFill>
                <a:srgbClr val="027180"/>
              </a:solidFill>
              <a:latin typeface="+mj-lt"/>
              <a:cs typeface="Arial" charset="0"/>
            </a:endParaRPr>
          </a:p>
        </p:txBody>
      </p:sp>
      <p:sp>
        <p:nvSpPr>
          <p:cNvPr id="21" name="Rectangle 20">
            <a:extLst>
              <a:ext uri="{FF2B5EF4-FFF2-40B4-BE49-F238E27FC236}">
                <a16:creationId xmlns:a16="http://schemas.microsoft.com/office/drawing/2014/main" id="{057B61AD-3AA7-4718-898D-7B1C22CA9AC9}"/>
              </a:ext>
            </a:extLst>
          </p:cNvPr>
          <p:cNvSpPr/>
          <p:nvPr/>
        </p:nvSpPr>
        <p:spPr>
          <a:xfrm>
            <a:off x="5432288" y="1897054"/>
            <a:ext cx="2015400" cy="547292"/>
          </a:xfrm>
          <a:prstGeom prst="rect">
            <a:avLst/>
          </a:prstGeom>
          <a:noFill/>
          <a:ln>
            <a:solidFill>
              <a:srgbClr val="027180"/>
            </a:solidFill>
          </a:ln>
        </p:spPr>
        <p:txBody>
          <a:bodyPr rtlCol="0" anchor="ctr"/>
          <a:lstStyle/>
          <a:p>
            <a:pPr algn="ctr" eaLnBrk="1" hangingPunct="1"/>
            <a:endParaRPr lang="fr-FR" sz="1600">
              <a:solidFill>
                <a:srgbClr val="027180"/>
              </a:solidFill>
              <a:latin typeface="+mj-lt"/>
              <a:cs typeface="Arial" charset="0"/>
            </a:endParaRPr>
          </a:p>
        </p:txBody>
      </p:sp>
      <p:sp>
        <p:nvSpPr>
          <p:cNvPr id="22" name="Rectangle 21">
            <a:extLst>
              <a:ext uri="{FF2B5EF4-FFF2-40B4-BE49-F238E27FC236}">
                <a16:creationId xmlns:a16="http://schemas.microsoft.com/office/drawing/2014/main" id="{A10CD6F5-CF68-4305-945F-7D4CF5650EB5}"/>
              </a:ext>
            </a:extLst>
          </p:cNvPr>
          <p:cNvSpPr/>
          <p:nvPr/>
        </p:nvSpPr>
        <p:spPr>
          <a:xfrm>
            <a:off x="5503750" y="2017318"/>
            <a:ext cx="2089453" cy="338554"/>
          </a:xfrm>
          <a:prstGeom prst="rect">
            <a:avLst/>
          </a:prstGeom>
        </p:spPr>
        <p:txBody>
          <a:bodyPr wrap="square">
            <a:spAutoFit/>
          </a:bodyPr>
          <a:lstStyle/>
          <a:p>
            <a:pPr>
              <a:buNone/>
            </a:pPr>
            <a:r>
              <a:rPr lang="fr-FR" sz="800" b="1" dirty="0">
                <a:solidFill>
                  <a:srgbClr val="008192"/>
                </a:solidFill>
                <a:cs typeface="Calibri" panose="020F0502020204030204" pitchFamily="34" charset="0"/>
              </a:rPr>
              <a:t>Ne pas tenir </a:t>
            </a:r>
            <a:r>
              <a:rPr lang="fr-FR" sz="800" b="1" dirty="0" err="1">
                <a:solidFill>
                  <a:srgbClr val="008192"/>
                </a:solidFill>
                <a:cs typeface="Calibri" panose="020F0502020204030204" pitchFamily="34" charset="0"/>
              </a:rPr>
              <a:t>ciompte</a:t>
            </a:r>
            <a:r>
              <a:rPr lang="fr-FR" sz="800" b="1" dirty="0">
                <a:solidFill>
                  <a:srgbClr val="008192"/>
                </a:solidFill>
                <a:cs typeface="Calibri" panose="020F0502020204030204" pitchFamily="34" charset="0"/>
              </a:rPr>
              <a:t> de ce warning</a:t>
            </a:r>
            <a:br>
              <a:rPr lang="fr-FR" sz="800" b="1" dirty="0">
                <a:solidFill>
                  <a:srgbClr val="008192"/>
                </a:solidFill>
                <a:cs typeface="Calibri" panose="020F0502020204030204" pitchFamily="34" charset="0"/>
              </a:rPr>
            </a:br>
            <a:r>
              <a:rPr lang="fr-FR" sz="800" b="1" dirty="0">
                <a:solidFill>
                  <a:srgbClr val="008192"/>
                </a:solidFill>
                <a:cs typeface="Calibri" panose="020F0502020204030204" pitchFamily="34" charset="0"/>
              </a:rPr>
              <a:t>Il apparait systématiquement</a:t>
            </a:r>
          </a:p>
        </p:txBody>
      </p:sp>
      <p:sp>
        <p:nvSpPr>
          <p:cNvPr id="25" name="Ellipse 24">
            <a:extLst>
              <a:ext uri="{FF2B5EF4-FFF2-40B4-BE49-F238E27FC236}">
                <a16:creationId xmlns:a16="http://schemas.microsoft.com/office/drawing/2014/main" id="{DC8BF05F-1862-4E9C-9213-3A4E39E693DF}"/>
              </a:ext>
            </a:extLst>
          </p:cNvPr>
          <p:cNvSpPr/>
          <p:nvPr/>
        </p:nvSpPr>
        <p:spPr>
          <a:xfrm>
            <a:off x="1719898" y="2564610"/>
            <a:ext cx="2582743" cy="298670"/>
          </a:xfrm>
          <a:prstGeom prst="ellipse">
            <a:avLst/>
          </a:prstGeom>
          <a:noFill/>
          <a:ln>
            <a:solidFill>
              <a:srgbClr val="027180"/>
            </a:solidFill>
          </a:ln>
        </p:spPr>
        <p:txBody>
          <a:bodyPr rtlCol="0" anchor="ctr"/>
          <a:lstStyle/>
          <a:p>
            <a:pPr algn="ctr" eaLnBrk="1" hangingPunct="1"/>
            <a:endParaRPr lang="fr-FR" sz="1600" dirty="0">
              <a:solidFill>
                <a:srgbClr val="027180"/>
              </a:solidFill>
              <a:latin typeface="+mj-lt"/>
              <a:cs typeface="Arial" charset="0"/>
            </a:endParaRPr>
          </a:p>
        </p:txBody>
      </p:sp>
      <p:cxnSp>
        <p:nvCxnSpPr>
          <p:cNvPr id="30" name="Connecteur droit avec flèche 29">
            <a:extLst>
              <a:ext uri="{FF2B5EF4-FFF2-40B4-BE49-F238E27FC236}">
                <a16:creationId xmlns:a16="http://schemas.microsoft.com/office/drawing/2014/main" id="{FB37D991-9F83-4C19-84D9-AF1382E620AF}"/>
              </a:ext>
            </a:extLst>
          </p:cNvPr>
          <p:cNvCxnSpPr>
            <a:cxnSpLocks/>
            <a:stCxn id="21" idx="1"/>
          </p:cNvCxnSpPr>
          <p:nvPr/>
        </p:nvCxnSpPr>
        <p:spPr>
          <a:xfrm flipH="1">
            <a:off x="4329582" y="2170700"/>
            <a:ext cx="1102706" cy="453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62764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81954" y="1397215"/>
            <a:ext cx="7554165" cy="1939528"/>
          </a:xfrm>
        </p:spPr>
        <p:txBody>
          <a:bodyPr/>
          <a:lstStyle/>
          <a:p>
            <a:pPr indent="0" algn="ctr"/>
            <a:r>
              <a:rPr lang="fr-FR" sz="3200" dirty="0"/>
              <a:t>Conception et organisation des cas de tests</a:t>
            </a:r>
            <a:br>
              <a:rPr lang="fr-FR" sz="3200" dirty="0"/>
            </a:br>
            <a:br>
              <a:rPr lang="fr-FR" sz="2800" dirty="0"/>
            </a:br>
            <a:r>
              <a:rPr lang="fr-FR" sz="2800" dirty="0" err="1"/>
              <a:t>Tests</a:t>
            </a:r>
            <a:r>
              <a:rPr lang="fr-FR" sz="2800" dirty="0"/>
              <a:t> modulaires</a:t>
            </a:r>
            <a:br>
              <a:rPr lang="fr-FR" dirty="0"/>
            </a:br>
            <a:br>
              <a:rPr lang="fr-FR" dirty="0"/>
            </a:br>
            <a:endParaRPr lang="fr-FR" dirty="0"/>
          </a:p>
        </p:txBody>
      </p:sp>
      <p:sp>
        <p:nvSpPr>
          <p:cNvPr id="5" name="ZoneTexte 4">
            <a:hlinkClick r:id="rId3" action="ppaction://hlinksldjump"/>
            <a:extLst>
              <a:ext uri="{FF2B5EF4-FFF2-40B4-BE49-F238E27FC236}">
                <a16:creationId xmlns:a16="http://schemas.microsoft.com/office/drawing/2014/main" id="{F62C8996-C56E-40B4-95ED-E37C0188A228}"/>
              </a:ext>
            </a:extLst>
          </p:cNvPr>
          <p:cNvSpPr txBox="1"/>
          <p:nvPr/>
        </p:nvSpPr>
        <p:spPr bwMode="auto">
          <a:xfrm>
            <a:off x="7102718" y="4022060"/>
            <a:ext cx="627186" cy="283906"/>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a:scene3d>
            <a:camera prst="perspectiveFront"/>
            <a:lightRig rig="balanced" dir="t">
              <a:rot lat="0" lon="0" rev="8700000"/>
            </a:lightRig>
          </a:scene3d>
          <a:sp3d>
            <a:bevelT/>
            <a:bevelB/>
          </a:sp3d>
        </p:spPr>
        <p:txBody>
          <a:bodyPr wrap="square" lIns="36000" tIns="72000" rIns="36000" bIns="72000" rtlCol="0" anchor="b">
            <a:spAutoFit/>
          </a:bodyPr>
          <a:lstStyle/>
          <a:p>
            <a:pPr eaLnBrk="1" hangingPunct="1"/>
            <a:r>
              <a:rPr lang="fr-FR" sz="900">
                <a:solidFill>
                  <a:srgbClr val="000000"/>
                </a:solidFill>
                <a:latin typeface="Source Sans Pro" pitchFamily="34" charset="0"/>
              </a:rPr>
              <a:t>  </a:t>
            </a:r>
            <a:r>
              <a:rPr lang="fr-FR" sz="900" b="1">
                <a:solidFill>
                  <a:srgbClr val="00008F"/>
                </a:solidFill>
                <a:latin typeface="Source Sans Pro" pitchFamily="34" charset="0"/>
                <a:hlinkClick r:id="rId3" action="ppaction://hlinksldjump">
                  <a:extLst>
                    <a:ext uri="{A12FA001-AC4F-418D-AE19-62706E023703}">
                      <ahyp:hlinkClr xmlns:ahyp="http://schemas.microsoft.com/office/drawing/2018/hyperlinkcolor" val="tx"/>
                    </a:ext>
                  </a:extLst>
                </a:hlinkClick>
              </a:rPr>
              <a:t>RETOUR</a:t>
            </a:r>
            <a:endParaRPr lang="fr-FR" sz="900" b="1">
              <a:solidFill>
                <a:srgbClr val="00008F"/>
              </a:solidFill>
              <a:latin typeface="Source Sans Pro" pitchFamily="34" charset="0"/>
            </a:endParaRPr>
          </a:p>
        </p:txBody>
      </p:sp>
      <p:sp>
        <p:nvSpPr>
          <p:cNvPr id="6" name="Rectangle : coins arrondis 5">
            <a:extLst>
              <a:ext uri="{FF2B5EF4-FFF2-40B4-BE49-F238E27FC236}">
                <a16:creationId xmlns:a16="http://schemas.microsoft.com/office/drawing/2014/main" id="{62DAB3A9-6CE3-4CB6-B8E8-F31025F32098}"/>
              </a:ext>
            </a:extLst>
          </p:cNvPr>
          <p:cNvSpPr/>
          <p:nvPr/>
        </p:nvSpPr>
        <p:spPr>
          <a:xfrm>
            <a:off x="6036318" y="92667"/>
            <a:ext cx="1698879" cy="248956"/>
          </a:xfrm>
          <a:prstGeom prst="roundRect">
            <a:avLst/>
          </a:prstGeom>
          <a:solidFill>
            <a:srgbClr val="FFC000"/>
          </a:solidFill>
          <a:ln>
            <a:solidFill>
              <a:srgbClr val="027180"/>
            </a:solidFill>
          </a:ln>
        </p:spPr>
        <p:txBody>
          <a:bodyPr rtlCol="0" anchor="ctr"/>
          <a:lstStyle/>
          <a:p>
            <a:pPr algn="ctr" eaLnBrk="1" hangingPunct="1"/>
            <a:r>
              <a:rPr lang="fr-FR" sz="1000" dirty="0">
                <a:solidFill>
                  <a:srgbClr val="027180"/>
                </a:solidFill>
                <a:latin typeface="+mj-lt"/>
              </a:rPr>
              <a:t>Actualisé Xray 6 / avril 2022</a:t>
            </a:r>
          </a:p>
        </p:txBody>
      </p:sp>
    </p:spTree>
    <p:extLst>
      <p:ext uri="{BB962C8B-B14F-4D97-AF65-F5344CB8AC3E}">
        <p14:creationId xmlns:p14="http://schemas.microsoft.com/office/powerpoint/2010/main" val="17173861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502D3AD5-F9A3-4DBE-BA8B-B56B24F094FF}"/>
              </a:ext>
            </a:extLst>
          </p:cNvPr>
          <p:cNvSpPr>
            <a:spLocks noGrp="1"/>
          </p:cNvSpPr>
          <p:nvPr>
            <p:ph type="body" sz="quarter" idx="11"/>
          </p:nvPr>
        </p:nvSpPr>
        <p:spPr/>
        <p:txBody>
          <a:bodyPr/>
          <a:lstStyle/>
          <a:p>
            <a:r>
              <a:rPr lang="fr-FR"/>
              <a:t>Principes de fonctionnement</a:t>
            </a:r>
          </a:p>
        </p:txBody>
      </p:sp>
      <p:sp>
        <p:nvSpPr>
          <p:cNvPr id="4" name="Espace réservé du contenu 3">
            <a:extLst>
              <a:ext uri="{FF2B5EF4-FFF2-40B4-BE49-F238E27FC236}">
                <a16:creationId xmlns:a16="http://schemas.microsoft.com/office/drawing/2014/main" id="{E951DCAD-A0F4-40B2-8D1C-612FAB71B768}"/>
              </a:ext>
            </a:extLst>
          </p:cNvPr>
          <p:cNvSpPr>
            <a:spLocks noGrp="1"/>
          </p:cNvSpPr>
          <p:nvPr>
            <p:ph sz="quarter" idx="13"/>
          </p:nvPr>
        </p:nvSpPr>
        <p:spPr>
          <a:xfrm>
            <a:off x="196809" y="817742"/>
            <a:ext cx="7307012" cy="3526538"/>
          </a:xfrm>
        </p:spPr>
        <p:txBody>
          <a:bodyPr/>
          <a:lstStyle/>
          <a:p>
            <a:pPr>
              <a:buFont typeface="Arial" panose="020B0604020202020204" pitchFamily="34" charset="0"/>
              <a:buChar char="•"/>
            </a:pPr>
            <a:r>
              <a:rPr lang="fr-FR"/>
              <a:t>Possibilité d’appeler un test à partir d’un autre</a:t>
            </a:r>
            <a:br>
              <a:rPr lang="fr-FR"/>
            </a:br>
            <a:r>
              <a:rPr lang="fr-FR" sz="897"/>
              <a:t>Equivalent du « Call to Test » dans QC/ALM</a:t>
            </a:r>
          </a:p>
          <a:p>
            <a:pPr>
              <a:buFont typeface="Arial" panose="020B0604020202020204" pitchFamily="34" charset="0"/>
              <a:buChar char="•"/>
            </a:pPr>
            <a:r>
              <a:rPr lang="fr-FR"/>
              <a:t>Les étapes des tests appelés sont « récupérées » lors de l’exécution du test Appelant</a:t>
            </a:r>
          </a:p>
          <a:p>
            <a:pPr>
              <a:buFont typeface="Arial" panose="020B0604020202020204" pitchFamily="34" charset="0"/>
              <a:buChar char="•"/>
            </a:pPr>
            <a:endParaRPr lang="fr-FR"/>
          </a:p>
        </p:txBody>
      </p:sp>
      <p:sp>
        <p:nvSpPr>
          <p:cNvPr id="5" name="Rectangle : coins arrondis 4">
            <a:extLst>
              <a:ext uri="{FF2B5EF4-FFF2-40B4-BE49-F238E27FC236}">
                <a16:creationId xmlns:a16="http://schemas.microsoft.com/office/drawing/2014/main" id="{72B0C2CD-3A17-47A7-BC6B-43377F473692}"/>
              </a:ext>
            </a:extLst>
          </p:cNvPr>
          <p:cNvSpPr/>
          <p:nvPr/>
        </p:nvSpPr>
        <p:spPr>
          <a:xfrm>
            <a:off x="308268" y="1640270"/>
            <a:ext cx="3474645" cy="2477704"/>
          </a:xfrm>
          <a:prstGeom prst="roundRect">
            <a:avLst/>
          </a:prstGeom>
          <a:solidFill>
            <a:schemeClr val="accent6">
              <a:lumMod val="9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97" b="1">
                <a:solidFill>
                  <a:schemeClr val="tx1"/>
                </a:solidFill>
              </a:rPr>
              <a:t>Test Appelant : souscription </a:t>
            </a:r>
            <a:br>
              <a:rPr lang="fr-FR" sz="897" b="1">
                <a:solidFill>
                  <a:schemeClr val="tx1"/>
                </a:solidFill>
              </a:rPr>
            </a:br>
            <a:r>
              <a:rPr lang="fr-FR" sz="897" b="1">
                <a:solidFill>
                  <a:schemeClr val="tx1"/>
                </a:solidFill>
              </a:rPr>
              <a:t>Affaire Nouvelle</a:t>
            </a:r>
          </a:p>
          <a:p>
            <a:pPr algn="ctr"/>
            <a:endParaRPr lang="fr-FR" sz="897" b="1">
              <a:solidFill>
                <a:schemeClr val="tx1"/>
              </a:solidFill>
            </a:endParaRPr>
          </a:p>
          <a:p>
            <a:r>
              <a:rPr lang="fr-FR" sz="1025">
                <a:solidFill>
                  <a:schemeClr val="tx1"/>
                </a:solidFill>
              </a:rPr>
              <a:t>. Étape 1 : appel test </a:t>
            </a:r>
            <a:r>
              <a:rPr lang="fr-FR" sz="1025" b="1">
                <a:solidFill>
                  <a:schemeClr val="tx1"/>
                </a:solidFill>
              </a:rPr>
              <a:t>Login</a:t>
            </a:r>
          </a:p>
          <a:p>
            <a:r>
              <a:rPr lang="fr-FR" sz="1025">
                <a:solidFill>
                  <a:schemeClr val="tx1"/>
                </a:solidFill>
              </a:rPr>
              <a:t>. Etape 2 : appel test </a:t>
            </a:r>
            <a:r>
              <a:rPr lang="fr-FR" sz="1025" b="1">
                <a:solidFill>
                  <a:schemeClr val="tx1"/>
                </a:solidFill>
              </a:rPr>
              <a:t>Saisie informations client </a:t>
            </a:r>
            <a:endParaRPr lang="fr-FR" sz="1025">
              <a:solidFill>
                <a:schemeClr val="tx1"/>
              </a:solidFill>
            </a:endParaRPr>
          </a:p>
          <a:p>
            <a:r>
              <a:rPr lang="fr-FR" sz="1025">
                <a:solidFill>
                  <a:schemeClr val="tx1"/>
                </a:solidFill>
              </a:rPr>
              <a:t>. Etape 3 : appel test </a:t>
            </a:r>
            <a:r>
              <a:rPr lang="fr-FR" sz="1025" b="1">
                <a:solidFill>
                  <a:schemeClr val="tx1"/>
                </a:solidFill>
              </a:rPr>
              <a:t>Saisie données souscription</a:t>
            </a:r>
          </a:p>
          <a:p>
            <a:r>
              <a:rPr lang="fr-FR" sz="1025">
                <a:solidFill>
                  <a:schemeClr val="tx1"/>
                </a:solidFill>
              </a:rPr>
              <a:t>. Etape 4 : appel test </a:t>
            </a:r>
            <a:r>
              <a:rPr lang="fr-FR" sz="1025" b="1">
                <a:solidFill>
                  <a:schemeClr val="tx1"/>
                </a:solidFill>
              </a:rPr>
              <a:t>Envoi données vers Transversaux</a:t>
            </a:r>
          </a:p>
        </p:txBody>
      </p:sp>
      <p:sp>
        <p:nvSpPr>
          <p:cNvPr id="6" name="Rectangle : coins arrondis 5">
            <a:extLst>
              <a:ext uri="{FF2B5EF4-FFF2-40B4-BE49-F238E27FC236}">
                <a16:creationId xmlns:a16="http://schemas.microsoft.com/office/drawing/2014/main" id="{9A67987C-5BF2-4428-A683-3C46489699C0}"/>
              </a:ext>
            </a:extLst>
          </p:cNvPr>
          <p:cNvSpPr/>
          <p:nvPr/>
        </p:nvSpPr>
        <p:spPr>
          <a:xfrm>
            <a:off x="4339166" y="1640270"/>
            <a:ext cx="2577202" cy="383534"/>
          </a:xfrm>
          <a:prstGeom prst="roundRect">
            <a:avLst/>
          </a:prstGeom>
          <a:solidFill>
            <a:schemeClr val="accent6">
              <a:lumMod val="9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97" b="1">
                <a:solidFill>
                  <a:schemeClr val="tx1"/>
                </a:solidFill>
              </a:rPr>
              <a:t>Test  « Login »</a:t>
            </a:r>
          </a:p>
        </p:txBody>
      </p:sp>
      <p:sp>
        <p:nvSpPr>
          <p:cNvPr id="7" name="Rectangle : coins arrondis 6">
            <a:extLst>
              <a:ext uri="{FF2B5EF4-FFF2-40B4-BE49-F238E27FC236}">
                <a16:creationId xmlns:a16="http://schemas.microsoft.com/office/drawing/2014/main" id="{DFFC5F00-07BB-46B3-BDCE-7F629C7172E9}"/>
              </a:ext>
            </a:extLst>
          </p:cNvPr>
          <p:cNvSpPr/>
          <p:nvPr/>
        </p:nvSpPr>
        <p:spPr>
          <a:xfrm>
            <a:off x="4339168" y="2812077"/>
            <a:ext cx="2608400" cy="503640"/>
          </a:xfrm>
          <a:prstGeom prst="roundRect">
            <a:avLst/>
          </a:prstGeom>
          <a:solidFill>
            <a:schemeClr val="accent6">
              <a:lumMod val="9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97" b="1">
                <a:solidFill>
                  <a:schemeClr val="tx1"/>
                </a:solidFill>
              </a:rPr>
              <a:t>Test  « Saisies données souscription »</a:t>
            </a:r>
          </a:p>
        </p:txBody>
      </p:sp>
      <p:sp>
        <p:nvSpPr>
          <p:cNvPr id="9" name="Rectangle : coins arrondis 8">
            <a:extLst>
              <a:ext uri="{FF2B5EF4-FFF2-40B4-BE49-F238E27FC236}">
                <a16:creationId xmlns:a16="http://schemas.microsoft.com/office/drawing/2014/main" id="{61ECB1D9-5145-46F9-96A7-4340E4A4A599}"/>
              </a:ext>
            </a:extLst>
          </p:cNvPr>
          <p:cNvSpPr/>
          <p:nvPr/>
        </p:nvSpPr>
        <p:spPr>
          <a:xfrm>
            <a:off x="4339168" y="3392077"/>
            <a:ext cx="2608400" cy="720470"/>
          </a:xfrm>
          <a:prstGeom prst="roundRect">
            <a:avLst/>
          </a:prstGeom>
          <a:solidFill>
            <a:schemeClr val="accent6">
              <a:lumMod val="9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97" b="1">
                <a:solidFill>
                  <a:schemeClr val="tx1"/>
                </a:solidFill>
              </a:rPr>
              <a:t>Test  « Envoi données vers Transversaux »</a:t>
            </a:r>
          </a:p>
        </p:txBody>
      </p:sp>
      <p:cxnSp>
        <p:nvCxnSpPr>
          <p:cNvPr id="11" name="Connecteur droit avec flèche 10">
            <a:extLst>
              <a:ext uri="{FF2B5EF4-FFF2-40B4-BE49-F238E27FC236}">
                <a16:creationId xmlns:a16="http://schemas.microsoft.com/office/drawing/2014/main" id="{0375067B-B840-4477-BE31-A4D61ACED308}"/>
              </a:ext>
            </a:extLst>
          </p:cNvPr>
          <p:cNvCxnSpPr>
            <a:cxnSpLocks/>
            <a:stCxn id="5" idx="3"/>
            <a:endCxn id="6" idx="1"/>
          </p:cNvCxnSpPr>
          <p:nvPr/>
        </p:nvCxnSpPr>
        <p:spPr>
          <a:xfrm flipV="1">
            <a:off x="3782913" y="1832037"/>
            <a:ext cx="556253" cy="1047085"/>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D57DED73-A2BE-4C22-A2C8-62893AFDB842}"/>
              </a:ext>
            </a:extLst>
          </p:cNvPr>
          <p:cNvCxnSpPr>
            <a:cxnSpLocks/>
            <a:stCxn id="5" idx="3"/>
            <a:endCxn id="7" idx="1"/>
          </p:cNvCxnSpPr>
          <p:nvPr/>
        </p:nvCxnSpPr>
        <p:spPr>
          <a:xfrm>
            <a:off x="3782913" y="2879122"/>
            <a:ext cx="556255" cy="184775"/>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91A79EFF-CE19-4DEA-993B-AD19C3DD150D}"/>
              </a:ext>
            </a:extLst>
          </p:cNvPr>
          <p:cNvCxnSpPr>
            <a:cxnSpLocks/>
            <a:stCxn id="5" idx="3"/>
            <a:endCxn id="9" idx="1"/>
          </p:cNvCxnSpPr>
          <p:nvPr/>
        </p:nvCxnSpPr>
        <p:spPr>
          <a:xfrm>
            <a:off x="3782913" y="2879122"/>
            <a:ext cx="556255" cy="87319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30" name="ZoneTexte 29">
            <a:extLst>
              <a:ext uri="{FF2B5EF4-FFF2-40B4-BE49-F238E27FC236}">
                <a16:creationId xmlns:a16="http://schemas.microsoft.com/office/drawing/2014/main" id="{EF08EC89-0591-45DC-8A49-C6C67B297FDE}"/>
              </a:ext>
            </a:extLst>
          </p:cNvPr>
          <p:cNvSpPr txBox="1"/>
          <p:nvPr/>
        </p:nvSpPr>
        <p:spPr>
          <a:xfrm>
            <a:off x="4895421" y="274638"/>
            <a:ext cx="2608400" cy="782587"/>
          </a:xfrm>
          <a:prstGeom prst="rect">
            <a:avLst/>
          </a:prstGeom>
          <a:noFill/>
          <a:ln>
            <a:solidFill>
              <a:srgbClr val="FF0000"/>
            </a:solidFill>
          </a:ln>
        </p:spPr>
        <p:txBody>
          <a:bodyPr wrap="square">
            <a:spAutoFit/>
          </a:bodyPr>
          <a:lstStyle/>
          <a:p>
            <a:r>
              <a:rPr lang="fr-FR" sz="897" b="1" dirty="0"/>
              <a:t>Limites</a:t>
            </a:r>
            <a:r>
              <a:rPr lang="fr-FR" sz="897" dirty="0"/>
              <a:t> </a:t>
            </a:r>
            <a:br>
              <a:rPr lang="fr-FR" sz="897" dirty="0"/>
            </a:br>
            <a:r>
              <a:rPr lang="fr-FR" sz="897" dirty="0"/>
              <a:t>. Fonctionne avec les tests « manuels » uniquement</a:t>
            </a:r>
            <a:br>
              <a:rPr lang="fr-FR" sz="897" dirty="0"/>
            </a:br>
            <a:r>
              <a:rPr lang="fr-FR" sz="897" dirty="0"/>
              <a:t>. Profondeur max : 5</a:t>
            </a:r>
            <a:br>
              <a:rPr lang="fr-FR" sz="897" dirty="0"/>
            </a:br>
            <a:r>
              <a:rPr lang="fr-FR" sz="897" dirty="0"/>
              <a:t>. Pas plus de 200 tests appelés</a:t>
            </a:r>
          </a:p>
          <a:p>
            <a:r>
              <a:rPr lang="fr-FR" sz="897" dirty="0"/>
              <a:t>. Passage de paramètre limité (1 ligne)</a:t>
            </a:r>
          </a:p>
        </p:txBody>
      </p:sp>
      <p:sp>
        <p:nvSpPr>
          <p:cNvPr id="17" name="Rectangle : coins arrondis 16">
            <a:extLst>
              <a:ext uri="{FF2B5EF4-FFF2-40B4-BE49-F238E27FC236}">
                <a16:creationId xmlns:a16="http://schemas.microsoft.com/office/drawing/2014/main" id="{40279426-7EF6-49A7-A9C4-13A1C3DD6541}"/>
              </a:ext>
            </a:extLst>
          </p:cNvPr>
          <p:cNvSpPr/>
          <p:nvPr/>
        </p:nvSpPr>
        <p:spPr>
          <a:xfrm>
            <a:off x="4339167" y="2104698"/>
            <a:ext cx="2577201" cy="510207"/>
          </a:xfrm>
          <a:prstGeom prst="roundRect">
            <a:avLst/>
          </a:prstGeom>
          <a:solidFill>
            <a:schemeClr val="accent6">
              <a:lumMod val="9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97" b="1">
                <a:solidFill>
                  <a:schemeClr val="tx1"/>
                </a:solidFill>
              </a:rPr>
              <a:t>Test  « Saisie informations client »</a:t>
            </a:r>
          </a:p>
        </p:txBody>
      </p:sp>
      <p:cxnSp>
        <p:nvCxnSpPr>
          <p:cNvPr id="19" name="Connecteur droit avec flèche 18">
            <a:extLst>
              <a:ext uri="{FF2B5EF4-FFF2-40B4-BE49-F238E27FC236}">
                <a16:creationId xmlns:a16="http://schemas.microsoft.com/office/drawing/2014/main" id="{9C906F96-8EE6-4B2C-8408-1D7CADCB8002}"/>
              </a:ext>
            </a:extLst>
          </p:cNvPr>
          <p:cNvCxnSpPr>
            <a:cxnSpLocks/>
            <a:stCxn id="5" idx="3"/>
            <a:endCxn id="17" idx="1"/>
          </p:cNvCxnSpPr>
          <p:nvPr/>
        </p:nvCxnSpPr>
        <p:spPr>
          <a:xfrm flipV="1">
            <a:off x="3782913" y="2359802"/>
            <a:ext cx="556254" cy="51932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8" name="Titre 1">
            <a:extLst>
              <a:ext uri="{FF2B5EF4-FFF2-40B4-BE49-F238E27FC236}">
                <a16:creationId xmlns:a16="http://schemas.microsoft.com/office/drawing/2014/main" id="{66093C00-9307-42C2-8B32-B6160926C6F8}"/>
              </a:ext>
            </a:extLst>
          </p:cNvPr>
          <p:cNvSpPr txBox="1">
            <a:spLocks/>
          </p:cNvSpPr>
          <p:nvPr/>
        </p:nvSpPr>
        <p:spPr>
          <a:xfrm>
            <a:off x="199914" y="175910"/>
            <a:ext cx="6172487" cy="301314"/>
          </a:xfrm>
          <a:prstGeom prst="rect">
            <a:avLst/>
          </a:prstGeom>
        </p:spPr>
        <p:txBody>
          <a:bodyPr lIns="0" tIns="0" rIns="0" bIns="0" anchor="t"/>
          <a:lstStyle>
            <a:lvl1pPr algn="l" defTabSz="696913" rtl="0" eaLnBrk="0" fontAlgn="base" hangingPunct="0">
              <a:spcBef>
                <a:spcPct val="0"/>
              </a:spcBef>
              <a:spcAft>
                <a:spcPct val="0"/>
              </a:spcAft>
              <a:defRPr sz="1900" kern="1200">
                <a:solidFill>
                  <a:srgbClr val="00008F"/>
                </a:solidFill>
                <a:latin typeface="+mj-lt"/>
                <a:ea typeface="+mj-ea"/>
                <a:cs typeface="+mj-cs"/>
              </a:defRPr>
            </a:lvl1pPr>
            <a:lvl2pPr algn="ctr" defTabSz="696913" rtl="0" eaLnBrk="0" fontAlgn="base" hangingPunct="0">
              <a:spcBef>
                <a:spcPct val="0"/>
              </a:spcBef>
              <a:spcAft>
                <a:spcPct val="0"/>
              </a:spcAft>
              <a:defRPr sz="3400">
                <a:solidFill>
                  <a:schemeClr val="tx1"/>
                </a:solidFill>
                <a:latin typeface="Source Sans Pro" pitchFamily="34" charset="0"/>
              </a:defRPr>
            </a:lvl2pPr>
            <a:lvl3pPr algn="ctr" defTabSz="696913" rtl="0" eaLnBrk="0" fontAlgn="base" hangingPunct="0">
              <a:spcBef>
                <a:spcPct val="0"/>
              </a:spcBef>
              <a:spcAft>
                <a:spcPct val="0"/>
              </a:spcAft>
              <a:defRPr sz="3400">
                <a:solidFill>
                  <a:schemeClr val="tx1"/>
                </a:solidFill>
                <a:latin typeface="Source Sans Pro" pitchFamily="34" charset="0"/>
              </a:defRPr>
            </a:lvl3pPr>
            <a:lvl4pPr algn="ctr" defTabSz="696913" rtl="0" eaLnBrk="0" fontAlgn="base" hangingPunct="0">
              <a:spcBef>
                <a:spcPct val="0"/>
              </a:spcBef>
              <a:spcAft>
                <a:spcPct val="0"/>
              </a:spcAft>
              <a:defRPr sz="3400">
                <a:solidFill>
                  <a:schemeClr val="tx1"/>
                </a:solidFill>
                <a:latin typeface="Source Sans Pro" pitchFamily="34" charset="0"/>
              </a:defRPr>
            </a:lvl4pPr>
            <a:lvl5pPr algn="ctr" defTabSz="696913" rtl="0" eaLnBrk="0" fontAlgn="base" hangingPunct="0">
              <a:spcBef>
                <a:spcPct val="0"/>
              </a:spcBef>
              <a:spcAft>
                <a:spcPct val="0"/>
              </a:spcAft>
              <a:defRPr sz="3400">
                <a:solidFill>
                  <a:schemeClr val="tx1"/>
                </a:solidFill>
                <a:latin typeface="Source Sans Pro" pitchFamily="34" charset="0"/>
              </a:defRPr>
            </a:lvl5pPr>
            <a:lvl6pPr marL="457200" algn="ctr" defTabSz="696913" rtl="0" fontAlgn="base">
              <a:spcBef>
                <a:spcPct val="0"/>
              </a:spcBef>
              <a:spcAft>
                <a:spcPct val="0"/>
              </a:spcAft>
              <a:defRPr sz="3400">
                <a:solidFill>
                  <a:schemeClr val="tx1"/>
                </a:solidFill>
                <a:latin typeface="Calibri" pitchFamily="34" charset="0"/>
              </a:defRPr>
            </a:lvl6pPr>
            <a:lvl7pPr marL="914400" algn="ctr" defTabSz="696913" rtl="0" fontAlgn="base">
              <a:spcBef>
                <a:spcPct val="0"/>
              </a:spcBef>
              <a:spcAft>
                <a:spcPct val="0"/>
              </a:spcAft>
              <a:defRPr sz="3400">
                <a:solidFill>
                  <a:schemeClr val="tx1"/>
                </a:solidFill>
                <a:latin typeface="Calibri" pitchFamily="34" charset="0"/>
              </a:defRPr>
            </a:lvl7pPr>
            <a:lvl8pPr marL="1371600" algn="ctr" defTabSz="696913" rtl="0" fontAlgn="base">
              <a:spcBef>
                <a:spcPct val="0"/>
              </a:spcBef>
              <a:spcAft>
                <a:spcPct val="0"/>
              </a:spcAft>
              <a:defRPr sz="3400">
                <a:solidFill>
                  <a:schemeClr val="tx1"/>
                </a:solidFill>
                <a:latin typeface="Calibri" pitchFamily="34" charset="0"/>
              </a:defRPr>
            </a:lvl8pPr>
            <a:lvl9pPr marL="1828800" algn="ctr" defTabSz="696913" rtl="0" fontAlgn="base">
              <a:spcBef>
                <a:spcPct val="0"/>
              </a:spcBef>
              <a:spcAft>
                <a:spcPct val="0"/>
              </a:spcAft>
              <a:defRPr sz="3400">
                <a:solidFill>
                  <a:schemeClr val="tx1"/>
                </a:solidFill>
                <a:latin typeface="Calibri" pitchFamily="34" charset="0"/>
              </a:defRPr>
            </a:lvl9pPr>
          </a:lstStyle>
          <a:p>
            <a:r>
              <a:rPr lang="fr-FR"/>
              <a:t>Conception de test – Les tests modulaires </a:t>
            </a:r>
          </a:p>
        </p:txBody>
      </p:sp>
      <p:sp>
        <p:nvSpPr>
          <p:cNvPr id="20" name="Espace réservé du texte 2">
            <a:extLst>
              <a:ext uri="{FF2B5EF4-FFF2-40B4-BE49-F238E27FC236}">
                <a16:creationId xmlns:a16="http://schemas.microsoft.com/office/drawing/2014/main" id="{A1581477-8E80-449B-981C-201ADDC8F029}"/>
              </a:ext>
            </a:extLst>
          </p:cNvPr>
          <p:cNvSpPr txBox="1">
            <a:spLocks/>
          </p:cNvSpPr>
          <p:nvPr/>
        </p:nvSpPr>
        <p:spPr>
          <a:xfrm>
            <a:off x="234044" y="573092"/>
            <a:ext cx="7344000" cy="216000"/>
          </a:xfrm>
          <a:prstGeom prst="rect">
            <a:avLst/>
          </a:prstGeom>
        </p:spPr>
        <p:txBody>
          <a:bodyPr lIns="0" tIns="0" rIns="0" bIns="0" anchor="t"/>
          <a:lstStyle>
            <a:lvl1pPr marL="0" indent="0" algn="l" defTabSz="696913" rtl="0" eaLnBrk="0" fontAlgn="base" hangingPunct="0">
              <a:spcBef>
                <a:spcPct val="20000"/>
              </a:spcBef>
              <a:spcAft>
                <a:spcPct val="0"/>
              </a:spcAft>
              <a:buFont typeface="Arial" charset="0"/>
              <a:buNone/>
              <a:defRPr sz="1500" kern="1200">
                <a:solidFill>
                  <a:srgbClr val="027180"/>
                </a:solidFill>
                <a:latin typeface="+mj-lt"/>
                <a:ea typeface="+mn-ea"/>
                <a:cs typeface="+mn-cs"/>
              </a:defRPr>
            </a:lvl1pPr>
            <a:lvl2pPr marL="565150" indent="-217488" algn="l" defTabSz="696913" rtl="0" eaLnBrk="0" fontAlgn="base" hangingPunct="0">
              <a:spcBef>
                <a:spcPct val="20000"/>
              </a:spcBef>
              <a:spcAft>
                <a:spcPct val="0"/>
              </a:spcAft>
              <a:buFont typeface="Arial" charset="0"/>
              <a:buChar char="–"/>
              <a:defRPr sz="2100" kern="1200">
                <a:solidFill>
                  <a:schemeClr val="tx1"/>
                </a:solidFill>
                <a:latin typeface="+mn-lt"/>
                <a:ea typeface="+mn-ea"/>
                <a:cs typeface="+mn-cs"/>
              </a:defRPr>
            </a:lvl2pPr>
            <a:lvl3pPr marL="871538" indent="-173038" algn="l" defTabSz="696913" rtl="0" eaLnBrk="0" fontAlgn="base" hangingPunct="0">
              <a:spcBef>
                <a:spcPct val="20000"/>
              </a:spcBef>
              <a:spcAft>
                <a:spcPct val="0"/>
              </a:spcAft>
              <a:buFont typeface="Arial" charset="0"/>
              <a:buChar char="•"/>
              <a:defRPr kern="1200">
                <a:solidFill>
                  <a:schemeClr val="tx1"/>
                </a:solidFill>
                <a:latin typeface="+mn-lt"/>
                <a:ea typeface="+mn-ea"/>
                <a:cs typeface="+mn-cs"/>
              </a:defRPr>
            </a:lvl3pPr>
            <a:lvl4pPr marL="1219200" indent="-173038" algn="l" defTabSz="696913" rtl="0" eaLnBrk="0" fontAlgn="base" hangingPunct="0">
              <a:spcBef>
                <a:spcPct val="20000"/>
              </a:spcBef>
              <a:spcAft>
                <a:spcPct val="0"/>
              </a:spcAft>
              <a:buFont typeface="Arial" charset="0"/>
              <a:buChar char="–"/>
              <a:defRPr sz="1500" kern="1200">
                <a:solidFill>
                  <a:schemeClr val="tx1"/>
                </a:solidFill>
                <a:latin typeface="+mn-lt"/>
                <a:ea typeface="+mn-ea"/>
                <a:cs typeface="+mn-cs"/>
              </a:defRPr>
            </a:lvl4pPr>
            <a:lvl5pPr marL="1568450" indent="-173038" algn="l" defTabSz="696913" rtl="0" eaLnBrk="0" fontAlgn="base" hangingPunct="0">
              <a:spcBef>
                <a:spcPct val="20000"/>
              </a:spcBef>
              <a:spcAft>
                <a:spcPct val="0"/>
              </a:spcAft>
              <a:buFont typeface="Arial" charset="0"/>
              <a:buChar char="»"/>
              <a:defRPr sz="1500" kern="1200">
                <a:solidFill>
                  <a:schemeClr val="tx1"/>
                </a:solidFill>
                <a:latin typeface="+mn-lt"/>
                <a:ea typeface="+mn-ea"/>
                <a:cs typeface="+mn-cs"/>
              </a:defRPr>
            </a:lvl5pPr>
            <a:lvl6pPr marL="1917634"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66295"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14955"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63616"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fr-FR"/>
              <a:t>Principes de fonctionnement</a:t>
            </a:r>
          </a:p>
        </p:txBody>
      </p:sp>
      <p:sp>
        <p:nvSpPr>
          <p:cNvPr id="16" name="Rectangle : coins arrondis 15">
            <a:extLst>
              <a:ext uri="{FF2B5EF4-FFF2-40B4-BE49-F238E27FC236}">
                <a16:creationId xmlns:a16="http://schemas.microsoft.com/office/drawing/2014/main" id="{B912ADDA-3B7E-4484-8509-C906F73D553B}"/>
              </a:ext>
            </a:extLst>
          </p:cNvPr>
          <p:cNvSpPr/>
          <p:nvPr/>
        </p:nvSpPr>
        <p:spPr>
          <a:xfrm>
            <a:off x="6036318" y="92667"/>
            <a:ext cx="1698879" cy="248956"/>
          </a:xfrm>
          <a:prstGeom prst="roundRect">
            <a:avLst/>
          </a:prstGeom>
          <a:solidFill>
            <a:srgbClr val="FFC000"/>
          </a:solidFill>
          <a:ln>
            <a:solidFill>
              <a:srgbClr val="027180"/>
            </a:solidFill>
          </a:ln>
        </p:spPr>
        <p:txBody>
          <a:bodyPr rtlCol="0" anchor="ctr"/>
          <a:lstStyle/>
          <a:p>
            <a:pPr algn="ctr" eaLnBrk="1" hangingPunct="1"/>
            <a:r>
              <a:rPr lang="fr-FR" sz="1000" dirty="0">
                <a:solidFill>
                  <a:srgbClr val="027180"/>
                </a:solidFill>
                <a:latin typeface="+mj-lt"/>
              </a:rPr>
              <a:t>Actualisé Xray 6 / avril 2022</a:t>
            </a:r>
          </a:p>
        </p:txBody>
      </p:sp>
    </p:spTree>
    <p:extLst>
      <p:ext uri="{BB962C8B-B14F-4D97-AF65-F5344CB8AC3E}">
        <p14:creationId xmlns:p14="http://schemas.microsoft.com/office/powerpoint/2010/main" val="39920929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70E2E0-827F-4CE1-B831-8CA2AD6CD95F}"/>
              </a:ext>
            </a:extLst>
          </p:cNvPr>
          <p:cNvSpPr>
            <a:spLocks noGrp="1"/>
          </p:cNvSpPr>
          <p:nvPr>
            <p:ph type="title"/>
          </p:nvPr>
        </p:nvSpPr>
        <p:spPr/>
        <p:txBody>
          <a:bodyPr/>
          <a:lstStyle/>
          <a:p>
            <a:r>
              <a:rPr lang="fr-FR"/>
              <a:t>Tests modulaires</a:t>
            </a:r>
          </a:p>
        </p:txBody>
      </p:sp>
      <p:sp>
        <p:nvSpPr>
          <p:cNvPr id="3" name="Espace réservé du texte 2">
            <a:extLst>
              <a:ext uri="{FF2B5EF4-FFF2-40B4-BE49-F238E27FC236}">
                <a16:creationId xmlns:a16="http://schemas.microsoft.com/office/drawing/2014/main" id="{657F5E38-FF7B-4A69-99FF-CA9F9C71E6B0}"/>
              </a:ext>
            </a:extLst>
          </p:cNvPr>
          <p:cNvSpPr>
            <a:spLocks noGrp="1"/>
          </p:cNvSpPr>
          <p:nvPr>
            <p:ph type="body" sz="quarter" idx="11"/>
          </p:nvPr>
        </p:nvSpPr>
        <p:spPr/>
        <p:txBody>
          <a:bodyPr/>
          <a:lstStyle/>
          <a:p>
            <a:r>
              <a:rPr lang="fr-FR"/>
              <a:t>Avantages et Préconisations</a:t>
            </a:r>
          </a:p>
        </p:txBody>
      </p:sp>
      <p:sp>
        <p:nvSpPr>
          <p:cNvPr id="4" name="Espace réservé du contenu 3">
            <a:extLst>
              <a:ext uri="{FF2B5EF4-FFF2-40B4-BE49-F238E27FC236}">
                <a16:creationId xmlns:a16="http://schemas.microsoft.com/office/drawing/2014/main" id="{DBD7BF55-817E-4F25-884C-697E692512ED}"/>
              </a:ext>
            </a:extLst>
          </p:cNvPr>
          <p:cNvSpPr>
            <a:spLocks noGrp="1"/>
          </p:cNvSpPr>
          <p:nvPr>
            <p:ph sz="quarter" idx="13"/>
          </p:nvPr>
        </p:nvSpPr>
        <p:spPr>
          <a:xfrm>
            <a:off x="196809" y="968375"/>
            <a:ext cx="7287769" cy="2914650"/>
          </a:xfrm>
        </p:spPr>
        <p:txBody>
          <a:bodyPr>
            <a:normAutofit/>
          </a:bodyPr>
          <a:lstStyle/>
          <a:p>
            <a:pPr marL="0" indent="0">
              <a:buNone/>
            </a:pPr>
            <a:r>
              <a:rPr lang="fr-FR"/>
              <a:t>Avantages</a:t>
            </a:r>
          </a:p>
          <a:p>
            <a:pPr>
              <a:buFont typeface="Arial" panose="020B0604020202020204" pitchFamily="34" charset="0"/>
              <a:buChar char="•"/>
            </a:pPr>
            <a:r>
              <a:rPr lang="fr-FR">
                <a:latin typeface="+mn-lt"/>
              </a:rPr>
              <a:t>Réutilisabilité des tests</a:t>
            </a:r>
          </a:p>
          <a:p>
            <a:pPr>
              <a:buFont typeface="Arial" panose="020B0604020202020204" pitchFamily="34" charset="0"/>
              <a:buChar char="•"/>
            </a:pPr>
            <a:r>
              <a:rPr lang="fr-FR">
                <a:latin typeface="+mn-lt"/>
              </a:rPr>
              <a:t>Modularité : </a:t>
            </a:r>
            <a:r>
              <a:rPr lang="fr-FR">
                <a:latin typeface="+mn-lt"/>
                <a:ea typeface="Source Sans Pro"/>
              </a:rPr>
              <a:t>Construction de scénarios à partir de « briques »</a:t>
            </a:r>
          </a:p>
          <a:p>
            <a:pPr>
              <a:buFont typeface="Arial" panose="020B0604020202020204" pitchFamily="34" charset="0"/>
              <a:buChar char="•"/>
            </a:pPr>
            <a:r>
              <a:rPr lang="fr-FR">
                <a:latin typeface="+mn-lt"/>
                <a:ea typeface="Source Sans Pro"/>
              </a:rPr>
              <a:t>Maintenance réduite : on peut ne modifier que les tests appelés</a:t>
            </a:r>
          </a:p>
          <a:p>
            <a:pPr>
              <a:buFont typeface="Arial" panose="020B0604020202020204" pitchFamily="34" charset="0"/>
              <a:buChar char="•"/>
            </a:pPr>
            <a:r>
              <a:rPr lang="fr-FR">
                <a:latin typeface="+mn-lt"/>
                <a:ea typeface="Source Sans Pro"/>
              </a:rPr>
              <a:t>Réduction de l’effort de conception (factorisation)</a:t>
            </a:r>
          </a:p>
          <a:p>
            <a:pPr>
              <a:buFont typeface="Arial" panose="020B0604020202020204" pitchFamily="34" charset="0"/>
              <a:buChar char="•"/>
            </a:pPr>
            <a:r>
              <a:rPr lang="fr-FR">
                <a:latin typeface="+mn-lt"/>
              </a:rPr>
              <a:t>Meilleure qualité du référentiel (moins de clonage de tests)</a:t>
            </a:r>
          </a:p>
          <a:p>
            <a:pPr marL="0" indent="0">
              <a:buNone/>
            </a:pPr>
            <a:br>
              <a:rPr lang="fr-FR" b="1"/>
            </a:br>
            <a:r>
              <a:rPr lang="fr-FR" b="1"/>
              <a:t>Préconisations</a:t>
            </a:r>
          </a:p>
          <a:p>
            <a:pPr>
              <a:buFont typeface="Arial" panose="020B0604020202020204" pitchFamily="34" charset="0"/>
              <a:buChar char="•"/>
            </a:pPr>
            <a:r>
              <a:rPr lang="fr-FR">
                <a:latin typeface="+mn-lt"/>
                <a:ea typeface="Source Sans Pro"/>
              </a:rPr>
              <a:t>A utiliser pour les tests de </a:t>
            </a:r>
            <a:r>
              <a:rPr lang="fr-FR" err="1">
                <a:latin typeface="+mn-lt"/>
                <a:ea typeface="Source Sans Pro"/>
              </a:rPr>
              <a:t>BeB</a:t>
            </a:r>
            <a:r>
              <a:rPr lang="fr-FR">
                <a:latin typeface="+mn-lt"/>
                <a:ea typeface="Source Sans Pro"/>
              </a:rPr>
              <a:t>, les tests de MMF, les TNR, les parcours clé, les tests/étapes de type prérequis/précondition (ex : login)</a:t>
            </a:r>
          </a:p>
          <a:p>
            <a:pPr>
              <a:buFont typeface="Arial" panose="020B0604020202020204" pitchFamily="34" charset="0"/>
              <a:buChar char="•"/>
            </a:pPr>
            <a:r>
              <a:rPr lang="fr-FR">
                <a:latin typeface="+mn-lt"/>
                <a:ea typeface="Source Sans Pro"/>
              </a:rPr>
              <a:t>A priori pas pour tests d’US</a:t>
            </a:r>
          </a:p>
          <a:p>
            <a:pPr>
              <a:buFont typeface="Arial" panose="020B0604020202020204" pitchFamily="34" charset="0"/>
              <a:buChar char="•"/>
            </a:pPr>
            <a:endParaRPr lang="fr-FR" b="1"/>
          </a:p>
        </p:txBody>
      </p:sp>
      <p:sp>
        <p:nvSpPr>
          <p:cNvPr id="5" name="Rectangle : coins arrondis 4">
            <a:extLst>
              <a:ext uri="{FF2B5EF4-FFF2-40B4-BE49-F238E27FC236}">
                <a16:creationId xmlns:a16="http://schemas.microsoft.com/office/drawing/2014/main" id="{C3FDF9D2-27E0-4237-A328-9FFD35EF15CA}"/>
              </a:ext>
            </a:extLst>
          </p:cNvPr>
          <p:cNvSpPr/>
          <p:nvPr/>
        </p:nvSpPr>
        <p:spPr>
          <a:xfrm>
            <a:off x="6036318" y="92667"/>
            <a:ext cx="1698879" cy="248956"/>
          </a:xfrm>
          <a:prstGeom prst="roundRect">
            <a:avLst/>
          </a:prstGeom>
          <a:solidFill>
            <a:srgbClr val="FFC000"/>
          </a:solidFill>
          <a:ln>
            <a:solidFill>
              <a:srgbClr val="027180"/>
            </a:solidFill>
          </a:ln>
        </p:spPr>
        <p:txBody>
          <a:bodyPr rtlCol="0" anchor="ctr"/>
          <a:lstStyle/>
          <a:p>
            <a:pPr algn="ctr" eaLnBrk="1" hangingPunct="1"/>
            <a:r>
              <a:rPr lang="fr-FR" sz="1000" dirty="0">
                <a:solidFill>
                  <a:srgbClr val="027180"/>
                </a:solidFill>
                <a:latin typeface="+mj-lt"/>
              </a:rPr>
              <a:t>Actualisé Xray 6 / avril 2022</a:t>
            </a:r>
          </a:p>
        </p:txBody>
      </p:sp>
    </p:spTree>
    <p:extLst>
      <p:ext uri="{BB962C8B-B14F-4D97-AF65-F5344CB8AC3E}">
        <p14:creationId xmlns:p14="http://schemas.microsoft.com/office/powerpoint/2010/main" val="33994427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70E2E0-827F-4CE1-B831-8CA2AD6CD95F}"/>
              </a:ext>
            </a:extLst>
          </p:cNvPr>
          <p:cNvSpPr>
            <a:spLocks noGrp="1"/>
          </p:cNvSpPr>
          <p:nvPr>
            <p:ph type="title"/>
          </p:nvPr>
        </p:nvSpPr>
        <p:spPr/>
        <p:txBody>
          <a:bodyPr/>
          <a:lstStyle/>
          <a:p>
            <a:r>
              <a:rPr lang="fr-FR"/>
              <a:t>Tests modulaires</a:t>
            </a:r>
          </a:p>
        </p:txBody>
      </p:sp>
      <p:sp>
        <p:nvSpPr>
          <p:cNvPr id="3" name="Espace réservé du texte 2">
            <a:extLst>
              <a:ext uri="{FF2B5EF4-FFF2-40B4-BE49-F238E27FC236}">
                <a16:creationId xmlns:a16="http://schemas.microsoft.com/office/drawing/2014/main" id="{657F5E38-FF7B-4A69-99FF-CA9F9C71E6B0}"/>
              </a:ext>
            </a:extLst>
          </p:cNvPr>
          <p:cNvSpPr>
            <a:spLocks noGrp="1"/>
          </p:cNvSpPr>
          <p:nvPr>
            <p:ph type="body" sz="quarter" idx="11"/>
          </p:nvPr>
        </p:nvSpPr>
        <p:spPr/>
        <p:txBody>
          <a:bodyPr/>
          <a:lstStyle/>
          <a:p>
            <a:r>
              <a:rPr lang="fr-FR"/>
              <a:t>Impacts et points d’attention</a:t>
            </a:r>
          </a:p>
        </p:txBody>
      </p:sp>
      <p:sp>
        <p:nvSpPr>
          <p:cNvPr id="5" name="Espace réservé du contenu 3">
            <a:extLst>
              <a:ext uri="{FF2B5EF4-FFF2-40B4-BE49-F238E27FC236}">
                <a16:creationId xmlns:a16="http://schemas.microsoft.com/office/drawing/2014/main" id="{6F1201C9-2D80-439E-9947-FBC59CCAB71B}"/>
              </a:ext>
            </a:extLst>
          </p:cNvPr>
          <p:cNvSpPr txBox="1">
            <a:spLocks/>
          </p:cNvSpPr>
          <p:nvPr/>
        </p:nvSpPr>
        <p:spPr>
          <a:xfrm>
            <a:off x="377711" y="877908"/>
            <a:ext cx="6708831" cy="2184137"/>
          </a:xfrm>
          <a:prstGeom prst="rect">
            <a:avLst/>
          </a:prstGeom>
        </p:spPr>
        <p:txBody>
          <a:bodyPr vert="horz" lIns="58568" tIns="29284" rIns="58568" bIns="29284" rtlCol="0">
            <a:normAutofit fontScale="92500" lnSpcReduction="10000"/>
          </a:bodyPr>
          <a:lstStyle>
            <a:lvl1pPr marL="228600" indent="-228600" algn="l" defTabSz="914400" rtl="0" eaLnBrk="1" latinLnBrk="0" hangingPunct="1">
              <a:lnSpc>
                <a:spcPct val="100000"/>
              </a:lnSpc>
              <a:spcBef>
                <a:spcPts val="1000"/>
              </a:spcBef>
              <a:buClr>
                <a:srgbClr val="027180"/>
              </a:buClr>
              <a:buSzPct val="85000"/>
              <a:buFont typeface="fleche_rond" pitchFamily="2" charset="0"/>
              <a:buChar char=""/>
              <a:defRPr sz="2185" kern="1200">
                <a:solidFill>
                  <a:schemeClr val="tx1"/>
                </a:solidFill>
                <a:latin typeface="+mj-lt"/>
                <a:ea typeface="+mn-ea"/>
                <a:cs typeface="+mn-cs"/>
              </a:defRPr>
            </a:lvl1pPr>
            <a:lvl2pPr marL="685800" indent="-228600" algn="l" defTabSz="914400" rtl="0" eaLnBrk="1" latinLnBrk="0" hangingPunct="1">
              <a:lnSpc>
                <a:spcPct val="100000"/>
              </a:lnSpc>
              <a:spcBef>
                <a:spcPts val="500"/>
              </a:spcBef>
              <a:buClr>
                <a:srgbClr val="027180"/>
              </a:buClr>
              <a:buSzPct val="85000"/>
              <a:buFont typeface="fleche_rond" pitchFamily="2" charset="0"/>
              <a:buChar char=""/>
              <a:defRPr sz="1873" kern="1200">
                <a:solidFill>
                  <a:schemeClr val="tx1"/>
                </a:solidFill>
                <a:latin typeface="+mj-lt"/>
                <a:ea typeface="+mn-ea"/>
                <a:cs typeface="+mn-cs"/>
              </a:defRPr>
            </a:lvl2pPr>
            <a:lvl3pPr marL="1261105" indent="-279971" algn="l" defTabSz="914400" rtl="0" eaLnBrk="1" latinLnBrk="0" hangingPunct="1">
              <a:lnSpc>
                <a:spcPct val="100000"/>
              </a:lnSpc>
              <a:spcBef>
                <a:spcPts val="500"/>
              </a:spcBef>
              <a:buFont typeface="Source Sans Pro" pitchFamily="34" charset="0"/>
              <a:buChar char="–"/>
              <a:defRPr sz="1561" kern="1200">
                <a:solidFill>
                  <a:schemeClr val="tx1"/>
                </a:solidFill>
                <a:latin typeface="+mj-lt"/>
                <a:ea typeface="+mn-ea"/>
                <a:cs typeface="+mn-cs"/>
              </a:defRPr>
            </a:lvl3pPr>
            <a:lvl4pPr marL="1399851" indent="-138746" algn="l" defTabSz="914400" rtl="0" eaLnBrk="1" latinLnBrk="0" hangingPunct="1">
              <a:lnSpc>
                <a:spcPct val="100000"/>
              </a:lnSpc>
              <a:spcBef>
                <a:spcPts val="500"/>
              </a:spcBef>
              <a:buFont typeface="Source Sans Pro" pitchFamily="34" charset="0"/>
              <a:buChar char="•"/>
              <a:defRPr sz="1249" kern="1200">
                <a:solidFill>
                  <a:schemeClr val="tx1"/>
                </a:solidFill>
                <a:latin typeface="+mj-lt"/>
                <a:ea typeface="+mn-ea"/>
                <a:cs typeface="+mn-cs"/>
              </a:defRPr>
            </a:lvl4pPr>
            <a:lvl5pPr marL="1677344" indent="-138746" algn="l" defTabSz="914400" rtl="0" eaLnBrk="1" latinLnBrk="0" hangingPunct="1">
              <a:lnSpc>
                <a:spcPct val="100000"/>
              </a:lnSpc>
              <a:spcBef>
                <a:spcPts val="500"/>
              </a:spcBef>
              <a:buFont typeface="Source Sans Pro" pitchFamily="34" charset="0"/>
              <a:buChar char="&gt;"/>
              <a:defRPr sz="936"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399">
                <a:solidFill>
                  <a:srgbClr val="008192"/>
                </a:solidFill>
              </a:rPr>
              <a:t>Impacts</a:t>
            </a:r>
          </a:p>
          <a:p>
            <a:pPr>
              <a:buFont typeface="Arial" panose="020B0604020202020204" pitchFamily="34" charset="0"/>
              <a:buChar char="•"/>
            </a:pPr>
            <a:r>
              <a:rPr lang="fr-FR" sz="1399">
                <a:latin typeface="+mn-lt"/>
              </a:rPr>
              <a:t>Concevoir en « modulaire »</a:t>
            </a:r>
          </a:p>
          <a:p>
            <a:pPr>
              <a:buFont typeface="Arial" panose="020B0604020202020204" pitchFamily="34" charset="0"/>
              <a:buChar char="•"/>
            </a:pPr>
            <a:r>
              <a:rPr lang="fr-FR" sz="1399">
                <a:latin typeface="+mn-lt"/>
              </a:rPr>
              <a:t>Identifier les tests réutilisables</a:t>
            </a:r>
          </a:p>
          <a:p>
            <a:pPr>
              <a:buFont typeface="Arial" panose="020B0604020202020204" pitchFamily="34" charset="0"/>
              <a:buChar char="•"/>
            </a:pPr>
            <a:r>
              <a:rPr lang="fr-FR" sz="1399">
                <a:latin typeface="+mn-lt"/>
              </a:rPr>
              <a:t>Organiser la bibliothèque de test par fonctions (tests appelés) et scénarios (tests appelants).</a:t>
            </a:r>
          </a:p>
          <a:p>
            <a:pPr>
              <a:buFont typeface="Arial" panose="020B0604020202020204" pitchFamily="34" charset="0"/>
              <a:buChar char="•"/>
            </a:pPr>
            <a:r>
              <a:rPr lang="fr-FR" sz="1399">
                <a:latin typeface="+mn-lt"/>
              </a:rPr>
              <a:t>Le passage de paramètre étant aujourd’hui limité à une ligne de valeurs, pour itérer :</a:t>
            </a:r>
          </a:p>
          <a:p>
            <a:pPr lvl="1">
              <a:buFontTx/>
              <a:buChar char="-"/>
            </a:pPr>
            <a:r>
              <a:rPr lang="fr-FR" sz="1200">
                <a:latin typeface="+mn-lt"/>
              </a:rPr>
              <a:t>Utiliser le jeu de données de l’appelant (sans passage de paramètre) </a:t>
            </a:r>
          </a:p>
          <a:p>
            <a:pPr marL="292837" lvl="1" indent="0">
              <a:buNone/>
            </a:pPr>
            <a:r>
              <a:rPr lang="fr-FR" sz="1200">
                <a:latin typeface="+mn-lt"/>
              </a:rPr>
              <a:t>Ou </a:t>
            </a:r>
          </a:p>
          <a:p>
            <a:pPr lvl="1">
              <a:buFontTx/>
              <a:buChar char="-"/>
            </a:pPr>
            <a:r>
              <a:rPr lang="fr-FR" sz="1200">
                <a:latin typeface="+mn-lt"/>
              </a:rPr>
              <a:t>Dupliquer le test appelant (</a:t>
            </a:r>
            <a:r>
              <a:rPr lang="fr-FR" sz="1200">
                <a:solidFill>
                  <a:srgbClr val="FF0000"/>
                </a:solidFill>
                <a:latin typeface="+mn-lt"/>
              </a:rPr>
              <a:t>non préconisé</a:t>
            </a:r>
            <a:r>
              <a:rPr lang="fr-FR" sz="1200">
                <a:latin typeface="+mn-lt"/>
              </a:rPr>
              <a:t>).</a:t>
            </a:r>
          </a:p>
        </p:txBody>
      </p:sp>
      <p:sp>
        <p:nvSpPr>
          <p:cNvPr id="6" name="Espace réservé du contenu 3">
            <a:extLst>
              <a:ext uri="{FF2B5EF4-FFF2-40B4-BE49-F238E27FC236}">
                <a16:creationId xmlns:a16="http://schemas.microsoft.com/office/drawing/2014/main" id="{628555EC-61A8-4722-A028-356FF7D84DE0}"/>
              </a:ext>
            </a:extLst>
          </p:cNvPr>
          <p:cNvSpPr txBox="1">
            <a:spLocks/>
          </p:cNvSpPr>
          <p:nvPr/>
        </p:nvSpPr>
        <p:spPr>
          <a:xfrm>
            <a:off x="377711" y="3147954"/>
            <a:ext cx="5306483" cy="1137682"/>
          </a:xfrm>
          <a:prstGeom prst="rect">
            <a:avLst/>
          </a:prstGeom>
        </p:spPr>
        <p:txBody>
          <a:bodyPr vert="horz" lIns="58568" tIns="29284" rIns="58568" bIns="29284" rtlCol="0">
            <a:normAutofit/>
          </a:bodyPr>
          <a:lstStyle>
            <a:lvl1pPr marL="228600" indent="-228600" algn="l" defTabSz="914400" rtl="0" eaLnBrk="1" latinLnBrk="0" hangingPunct="1">
              <a:lnSpc>
                <a:spcPct val="100000"/>
              </a:lnSpc>
              <a:spcBef>
                <a:spcPts val="1000"/>
              </a:spcBef>
              <a:buClr>
                <a:srgbClr val="027180"/>
              </a:buClr>
              <a:buSzPct val="85000"/>
              <a:buFont typeface="fleche_rond" pitchFamily="2" charset="0"/>
              <a:buChar char=""/>
              <a:defRPr sz="2185" kern="1200">
                <a:solidFill>
                  <a:schemeClr val="tx1"/>
                </a:solidFill>
                <a:latin typeface="+mj-lt"/>
                <a:ea typeface="+mn-ea"/>
                <a:cs typeface="+mn-cs"/>
              </a:defRPr>
            </a:lvl1pPr>
            <a:lvl2pPr marL="685800" indent="-228600" algn="l" defTabSz="914400" rtl="0" eaLnBrk="1" latinLnBrk="0" hangingPunct="1">
              <a:lnSpc>
                <a:spcPct val="100000"/>
              </a:lnSpc>
              <a:spcBef>
                <a:spcPts val="500"/>
              </a:spcBef>
              <a:buClr>
                <a:srgbClr val="027180"/>
              </a:buClr>
              <a:buSzPct val="85000"/>
              <a:buFont typeface="fleche_rond" pitchFamily="2" charset="0"/>
              <a:buChar char=""/>
              <a:defRPr sz="1873" kern="1200">
                <a:solidFill>
                  <a:schemeClr val="tx1"/>
                </a:solidFill>
                <a:latin typeface="+mj-lt"/>
                <a:ea typeface="+mn-ea"/>
                <a:cs typeface="+mn-cs"/>
              </a:defRPr>
            </a:lvl2pPr>
            <a:lvl3pPr marL="1261105" indent="-279971" algn="l" defTabSz="914400" rtl="0" eaLnBrk="1" latinLnBrk="0" hangingPunct="1">
              <a:lnSpc>
                <a:spcPct val="100000"/>
              </a:lnSpc>
              <a:spcBef>
                <a:spcPts val="500"/>
              </a:spcBef>
              <a:buFont typeface="Source Sans Pro" pitchFamily="34" charset="0"/>
              <a:buChar char="–"/>
              <a:defRPr sz="1561" kern="1200">
                <a:solidFill>
                  <a:schemeClr val="tx1"/>
                </a:solidFill>
                <a:latin typeface="+mj-lt"/>
                <a:ea typeface="+mn-ea"/>
                <a:cs typeface="+mn-cs"/>
              </a:defRPr>
            </a:lvl3pPr>
            <a:lvl4pPr marL="1399851" indent="-138746" algn="l" defTabSz="914400" rtl="0" eaLnBrk="1" latinLnBrk="0" hangingPunct="1">
              <a:lnSpc>
                <a:spcPct val="100000"/>
              </a:lnSpc>
              <a:spcBef>
                <a:spcPts val="500"/>
              </a:spcBef>
              <a:buFont typeface="Source Sans Pro" pitchFamily="34" charset="0"/>
              <a:buChar char="•"/>
              <a:defRPr sz="1249" kern="1200">
                <a:solidFill>
                  <a:schemeClr val="tx1"/>
                </a:solidFill>
                <a:latin typeface="+mj-lt"/>
                <a:ea typeface="+mn-ea"/>
                <a:cs typeface="+mn-cs"/>
              </a:defRPr>
            </a:lvl4pPr>
            <a:lvl5pPr marL="1677344" indent="-138746" algn="l" defTabSz="914400" rtl="0" eaLnBrk="1" latinLnBrk="0" hangingPunct="1">
              <a:lnSpc>
                <a:spcPct val="100000"/>
              </a:lnSpc>
              <a:spcBef>
                <a:spcPts val="500"/>
              </a:spcBef>
              <a:buFont typeface="Source Sans Pro" pitchFamily="34" charset="0"/>
              <a:buChar char="&gt;"/>
              <a:defRPr sz="936"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399">
                <a:solidFill>
                  <a:srgbClr val="008192"/>
                </a:solidFill>
              </a:rPr>
              <a:t>Points d’attention</a:t>
            </a:r>
            <a:endParaRPr lang="fr-FR" sz="1399" b="1">
              <a:solidFill>
                <a:srgbClr val="008192"/>
              </a:solidFill>
              <a:latin typeface="+mn-lt"/>
            </a:endParaRPr>
          </a:p>
          <a:p>
            <a:pPr>
              <a:buFont typeface="Arial" panose="020B0604020202020204" pitchFamily="34" charset="0"/>
              <a:buChar char="•"/>
            </a:pPr>
            <a:r>
              <a:rPr lang="fr-FR" sz="1399">
                <a:latin typeface="+mn-lt"/>
              </a:rPr>
              <a:t>Le statut de l’exigence du test appelant est mis à jour.</a:t>
            </a:r>
          </a:p>
          <a:p>
            <a:pPr>
              <a:buFont typeface="Arial" panose="020B0604020202020204" pitchFamily="34" charset="0"/>
              <a:buChar char="•"/>
            </a:pPr>
            <a:r>
              <a:rPr lang="fr-FR" sz="1399">
                <a:latin typeface="+mn-lt"/>
              </a:rPr>
              <a:t>Les statuts des exigences des tests appelés ne sont PAS mis à jour.</a:t>
            </a:r>
          </a:p>
        </p:txBody>
      </p:sp>
      <p:sp>
        <p:nvSpPr>
          <p:cNvPr id="7" name="Rectangle : coins arrondis 6">
            <a:extLst>
              <a:ext uri="{FF2B5EF4-FFF2-40B4-BE49-F238E27FC236}">
                <a16:creationId xmlns:a16="http://schemas.microsoft.com/office/drawing/2014/main" id="{4F9593D1-B775-46CB-A157-E245797CEE94}"/>
              </a:ext>
            </a:extLst>
          </p:cNvPr>
          <p:cNvSpPr/>
          <p:nvPr/>
        </p:nvSpPr>
        <p:spPr>
          <a:xfrm>
            <a:off x="6036318" y="92667"/>
            <a:ext cx="1698879" cy="248956"/>
          </a:xfrm>
          <a:prstGeom prst="roundRect">
            <a:avLst/>
          </a:prstGeom>
          <a:solidFill>
            <a:srgbClr val="FFC000"/>
          </a:solidFill>
          <a:ln>
            <a:solidFill>
              <a:srgbClr val="027180"/>
            </a:solidFill>
          </a:ln>
        </p:spPr>
        <p:txBody>
          <a:bodyPr rtlCol="0" anchor="ctr"/>
          <a:lstStyle/>
          <a:p>
            <a:pPr algn="ctr" eaLnBrk="1" hangingPunct="1"/>
            <a:r>
              <a:rPr lang="fr-FR" sz="1000" dirty="0">
                <a:solidFill>
                  <a:srgbClr val="027180"/>
                </a:solidFill>
                <a:latin typeface="+mj-lt"/>
              </a:rPr>
              <a:t>Actualisé Xray 6 / avril 2022</a:t>
            </a:r>
          </a:p>
        </p:txBody>
      </p:sp>
    </p:spTree>
    <p:extLst>
      <p:ext uri="{BB962C8B-B14F-4D97-AF65-F5344CB8AC3E}">
        <p14:creationId xmlns:p14="http://schemas.microsoft.com/office/powerpoint/2010/main" val="22120020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7830F38A-7FC5-4AB6-A2D1-00C4098A6D73}"/>
              </a:ext>
            </a:extLst>
          </p:cNvPr>
          <p:cNvSpPr>
            <a:spLocks noGrp="1"/>
          </p:cNvSpPr>
          <p:nvPr>
            <p:ph type="sldNum" sz="quarter" idx="4"/>
          </p:nvPr>
        </p:nvSpPr>
        <p:spPr/>
        <p:txBody>
          <a:bodyPr/>
          <a:lstStyle/>
          <a:p>
            <a:fld id="{AB4D0077-BF62-4615-B421-B126B085B149}" type="slidenum">
              <a:rPr lang="en-GB" smtClean="0"/>
              <a:pPr/>
              <a:t>45</a:t>
            </a:fld>
            <a:endParaRPr lang="en-GB"/>
          </a:p>
        </p:txBody>
      </p:sp>
      <p:sp>
        <p:nvSpPr>
          <p:cNvPr id="14" name="Titre 1">
            <a:extLst>
              <a:ext uri="{FF2B5EF4-FFF2-40B4-BE49-F238E27FC236}">
                <a16:creationId xmlns:a16="http://schemas.microsoft.com/office/drawing/2014/main" id="{9314FA5B-3705-4137-BF86-3E90DB495CB7}"/>
              </a:ext>
            </a:extLst>
          </p:cNvPr>
          <p:cNvSpPr txBox="1">
            <a:spLocks/>
          </p:cNvSpPr>
          <p:nvPr/>
        </p:nvSpPr>
        <p:spPr>
          <a:xfrm>
            <a:off x="199914" y="175910"/>
            <a:ext cx="6172487" cy="301314"/>
          </a:xfrm>
          <a:prstGeom prst="rect">
            <a:avLst/>
          </a:prstGeom>
        </p:spPr>
        <p:txBody>
          <a:bodyPr lIns="0" tIns="0" rIns="0" bIns="0" anchor="t"/>
          <a:lstStyle>
            <a:lvl1pPr algn="l" defTabSz="696913" rtl="0" eaLnBrk="0" fontAlgn="base" hangingPunct="0">
              <a:spcBef>
                <a:spcPct val="0"/>
              </a:spcBef>
              <a:spcAft>
                <a:spcPct val="0"/>
              </a:spcAft>
              <a:defRPr sz="1900" kern="1200">
                <a:solidFill>
                  <a:srgbClr val="00008F"/>
                </a:solidFill>
                <a:latin typeface="+mj-lt"/>
                <a:ea typeface="+mj-ea"/>
                <a:cs typeface="+mj-cs"/>
              </a:defRPr>
            </a:lvl1pPr>
            <a:lvl2pPr algn="ctr" defTabSz="696913" rtl="0" eaLnBrk="0" fontAlgn="base" hangingPunct="0">
              <a:spcBef>
                <a:spcPct val="0"/>
              </a:spcBef>
              <a:spcAft>
                <a:spcPct val="0"/>
              </a:spcAft>
              <a:defRPr sz="3400">
                <a:solidFill>
                  <a:schemeClr val="tx1"/>
                </a:solidFill>
                <a:latin typeface="Source Sans Pro" pitchFamily="34" charset="0"/>
              </a:defRPr>
            </a:lvl2pPr>
            <a:lvl3pPr algn="ctr" defTabSz="696913" rtl="0" eaLnBrk="0" fontAlgn="base" hangingPunct="0">
              <a:spcBef>
                <a:spcPct val="0"/>
              </a:spcBef>
              <a:spcAft>
                <a:spcPct val="0"/>
              </a:spcAft>
              <a:defRPr sz="3400">
                <a:solidFill>
                  <a:schemeClr val="tx1"/>
                </a:solidFill>
                <a:latin typeface="Source Sans Pro" pitchFamily="34" charset="0"/>
              </a:defRPr>
            </a:lvl3pPr>
            <a:lvl4pPr algn="ctr" defTabSz="696913" rtl="0" eaLnBrk="0" fontAlgn="base" hangingPunct="0">
              <a:spcBef>
                <a:spcPct val="0"/>
              </a:spcBef>
              <a:spcAft>
                <a:spcPct val="0"/>
              </a:spcAft>
              <a:defRPr sz="3400">
                <a:solidFill>
                  <a:schemeClr val="tx1"/>
                </a:solidFill>
                <a:latin typeface="Source Sans Pro" pitchFamily="34" charset="0"/>
              </a:defRPr>
            </a:lvl4pPr>
            <a:lvl5pPr algn="ctr" defTabSz="696913" rtl="0" eaLnBrk="0" fontAlgn="base" hangingPunct="0">
              <a:spcBef>
                <a:spcPct val="0"/>
              </a:spcBef>
              <a:spcAft>
                <a:spcPct val="0"/>
              </a:spcAft>
              <a:defRPr sz="3400">
                <a:solidFill>
                  <a:schemeClr val="tx1"/>
                </a:solidFill>
                <a:latin typeface="Source Sans Pro" pitchFamily="34" charset="0"/>
              </a:defRPr>
            </a:lvl5pPr>
            <a:lvl6pPr marL="457200" algn="ctr" defTabSz="696913" rtl="0" fontAlgn="base">
              <a:spcBef>
                <a:spcPct val="0"/>
              </a:spcBef>
              <a:spcAft>
                <a:spcPct val="0"/>
              </a:spcAft>
              <a:defRPr sz="3400">
                <a:solidFill>
                  <a:schemeClr val="tx1"/>
                </a:solidFill>
                <a:latin typeface="Calibri" pitchFamily="34" charset="0"/>
              </a:defRPr>
            </a:lvl6pPr>
            <a:lvl7pPr marL="914400" algn="ctr" defTabSz="696913" rtl="0" fontAlgn="base">
              <a:spcBef>
                <a:spcPct val="0"/>
              </a:spcBef>
              <a:spcAft>
                <a:spcPct val="0"/>
              </a:spcAft>
              <a:defRPr sz="3400">
                <a:solidFill>
                  <a:schemeClr val="tx1"/>
                </a:solidFill>
                <a:latin typeface="Calibri" pitchFamily="34" charset="0"/>
              </a:defRPr>
            </a:lvl7pPr>
            <a:lvl8pPr marL="1371600" algn="ctr" defTabSz="696913" rtl="0" fontAlgn="base">
              <a:spcBef>
                <a:spcPct val="0"/>
              </a:spcBef>
              <a:spcAft>
                <a:spcPct val="0"/>
              </a:spcAft>
              <a:defRPr sz="3400">
                <a:solidFill>
                  <a:schemeClr val="tx1"/>
                </a:solidFill>
                <a:latin typeface="Calibri" pitchFamily="34" charset="0"/>
              </a:defRPr>
            </a:lvl8pPr>
            <a:lvl9pPr marL="1828800" algn="ctr" defTabSz="696913" rtl="0" fontAlgn="base">
              <a:spcBef>
                <a:spcPct val="0"/>
              </a:spcBef>
              <a:spcAft>
                <a:spcPct val="0"/>
              </a:spcAft>
              <a:defRPr sz="3400">
                <a:solidFill>
                  <a:schemeClr val="tx1"/>
                </a:solidFill>
                <a:latin typeface="Calibri" pitchFamily="34" charset="0"/>
              </a:defRPr>
            </a:lvl9pPr>
          </a:lstStyle>
          <a:p>
            <a:r>
              <a:rPr lang="fr-FR"/>
              <a:t>Conception de test – Les tests modulaires </a:t>
            </a:r>
          </a:p>
        </p:txBody>
      </p:sp>
      <p:sp>
        <p:nvSpPr>
          <p:cNvPr id="16" name="Espace réservé du texte 2">
            <a:extLst>
              <a:ext uri="{FF2B5EF4-FFF2-40B4-BE49-F238E27FC236}">
                <a16:creationId xmlns:a16="http://schemas.microsoft.com/office/drawing/2014/main" id="{8CD150D6-A23B-4DB9-8129-C4E3420ED3C8}"/>
              </a:ext>
            </a:extLst>
          </p:cNvPr>
          <p:cNvSpPr txBox="1">
            <a:spLocks/>
          </p:cNvSpPr>
          <p:nvPr/>
        </p:nvSpPr>
        <p:spPr>
          <a:xfrm>
            <a:off x="234044" y="573092"/>
            <a:ext cx="7344000" cy="216000"/>
          </a:xfrm>
          <a:prstGeom prst="rect">
            <a:avLst/>
          </a:prstGeom>
        </p:spPr>
        <p:txBody>
          <a:bodyPr lIns="0" tIns="0" rIns="0" bIns="0" anchor="t"/>
          <a:lstStyle>
            <a:lvl1pPr marL="0" indent="0" algn="l" defTabSz="696913" rtl="0" eaLnBrk="0" fontAlgn="base" hangingPunct="0">
              <a:spcBef>
                <a:spcPct val="20000"/>
              </a:spcBef>
              <a:spcAft>
                <a:spcPct val="0"/>
              </a:spcAft>
              <a:buFont typeface="Arial" charset="0"/>
              <a:buNone/>
              <a:defRPr sz="1500" kern="1200">
                <a:solidFill>
                  <a:srgbClr val="027180"/>
                </a:solidFill>
                <a:latin typeface="+mj-lt"/>
                <a:ea typeface="+mn-ea"/>
                <a:cs typeface="+mn-cs"/>
              </a:defRPr>
            </a:lvl1pPr>
            <a:lvl2pPr marL="565150" indent="-217488" algn="l" defTabSz="696913" rtl="0" eaLnBrk="0" fontAlgn="base" hangingPunct="0">
              <a:spcBef>
                <a:spcPct val="20000"/>
              </a:spcBef>
              <a:spcAft>
                <a:spcPct val="0"/>
              </a:spcAft>
              <a:buFont typeface="Arial" charset="0"/>
              <a:buChar char="–"/>
              <a:defRPr sz="2100" kern="1200">
                <a:solidFill>
                  <a:schemeClr val="tx1"/>
                </a:solidFill>
                <a:latin typeface="+mn-lt"/>
                <a:ea typeface="+mn-ea"/>
                <a:cs typeface="+mn-cs"/>
              </a:defRPr>
            </a:lvl2pPr>
            <a:lvl3pPr marL="871538" indent="-173038" algn="l" defTabSz="696913" rtl="0" eaLnBrk="0" fontAlgn="base" hangingPunct="0">
              <a:spcBef>
                <a:spcPct val="20000"/>
              </a:spcBef>
              <a:spcAft>
                <a:spcPct val="0"/>
              </a:spcAft>
              <a:buFont typeface="Arial" charset="0"/>
              <a:buChar char="•"/>
              <a:defRPr kern="1200">
                <a:solidFill>
                  <a:schemeClr val="tx1"/>
                </a:solidFill>
                <a:latin typeface="+mn-lt"/>
                <a:ea typeface="+mn-ea"/>
                <a:cs typeface="+mn-cs"/>
              </a:defRPr>
            </a:lvl3pPr>
            <a:lvl4pPr marL="1219200" indent="-173038" algn="l" defTabSz="696913" rtl="0" eaLnBrk="0" fontAlgn="base" hangingPunct="0">
              <a:spcBef>
                <a:spcPct val="20000"/>
              </a:spcBef>
              <a:spcAft>
                <a:spcPct val="0"/>
              </a:spcAft>
              <a:buFont typeface="Arial" charset="0"/>
              <a:buChar char="–"/>
              <a:defRPr sz="1500" kern="1200">
                <a:solidFill>
                  <a:schemeClr val="tx1"/>
                </a:solidFill>
                <a:latin typeface="+mn-lt"/>
                <a:ea typeface="+mn-ea"/>
                <a:cs typeface="+mn-cs"/>
              </a:defRPr>
            </a:lvl4pPr>
            <a:lvl5pPr marL="1568450" indent="-173038" algn="l" defTabSz="696913" rtl="0" eaLnBrk="0" fontAlgn="base" hangingPunct="0">
              <a:spcBef>
                <a:spcPct val="20000"/>
              </a:spcBef>
              <a:spcAft>
                <a:spcPct val="0"/>
              </a:spcAft>
              <a:buFont typeface="Arial" charset="0"/>
              <a:buChar char="»"/>
              <a:defRPr sz="1500" kern="1200">
                <a:solidFill>
                  <a:schemeClr val="tx1"/>
                </a:solidFill>
                <a:latin typeface="+mn-lt"/>
                <a:ea typeface="+mn-ea"/>
                <a:cs typeface="+mn-cs"/>
              </a:defRPr>
            </a:lvl5pPr>
            <a:lvl6pPr marL="1917634"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66295"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14955"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63616"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fr-FR"/>
              <a:t>Mode opératoire</a:t>
            </a:r>
            <a:r>
              <a:rPr lang="fr-FR" dirty="0"/>
              <a:t> (1)</a:t>
            </a:r>
            <a:endParaRPr lang="fr-FR"/>
          </a:p>
        </p:txBody>
      </p:sp>
      <p:pic>
        <p:nvPicPr>
          <p:cNvPr id="7" name="Image 6">
            <a:extLst>
              <a:ext uri="{FF2B5EF4-FFF2-40B4-BE49-F238E27FC236}">
                <a16:creationId xmlns:a16="http://schemas.microsoft.com/office/drawing/2014/main" id="{7A91A0C9-1281-475A-9326-1CAFA07334A6}"/>
              </a:ext>
            </a:extLst>
          </p:cNvPr>
          <p:cNvPicPr>
            <a:picLocks noChangeAspect="1"/>
          </p:cNvPicPr>
          <p:nvPr/>
        </p:nvPicPr>
        <p:blipFill>
          <a:blip r:embed="rId2"/>
          <a:stretch>
            <a:fillRect/>
          </a:stretch>
        </p:blipFill>
        <p:spPr>
          <a:xfrm>
            <a:off x="2903990" y="1025919"/>
            <a:ext cx="3996368" cy="2698578"/>
          </a:xfrm>
          <a:prstGeom prst="rect">
            <a:avLst/>
          </a:prstGeom>
          <a:ln w="12700">
            <a:solidFill>
              <a:schemeClr val="tx2">
                <a:lumMod val="60000"/>
                <a:lumOff val="40000"/>
              </a:schemeClr>
            </a:solidFill>
            <a:tailEnd type="triangle"/>
          </a:ln>
        </p:spPr>
      </p:pic>
      <p:cxnSp>
        <p:nvCxnSpPr>
          <p:cNvPr id="12" name="Connecteur : en angle 11">
            <a:extLst>
              <a:ext uri="{FF2B5EF4-FFF2-40B4-BE49-F238E27FC236}">
                <a16:creationId xmlns:a16="http://schemas.microsoft.com/office/drawing/2014/main" id="{BD837857-9B42-48CA-943A-3EE546A69812}"/>
              </a:ext>
            </a:extLst>
          </p:cNvPr>
          <p:cNvCxnSpPr>
            <a:cxnSpLocks/>
            <a:stCxn id="9" idx="2"/>
          </p:cNvCxnSpPr>
          <p:nvPr/>
        </p:nvCxnSpPr>
        <p:spPr>
          <a:xfrm rot="16200000" flipH="1">
            <a:off x="2913518" y="39686"/>
            <a:ext cx="1010564" cy="483188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EBAC2936-6F1B-49F3-B919-96B82188347C}"/>
              </a:ext>
            </a:extLst>
          </p:cNvPr>
          <p:cNvSpPr/>
          <p:nvPr/>
        </p:nvSpPr>
        <p:spPr>
          <a:xfrm>
            <a:off x="5878286" y="2852057"/>
            <a:ext cx="647700" cy="163286"/>
          </a:xfrm>
          <a:prstGeom prst="rect">
            <a:avLst/>
          </a:prstGeom>
          <a:noFill/>
          <a:ln>
            <a:solidFill>
              <a:srgbClr val="FF0000"/>
            </a:solidFill>
          </a:ln>
        </p:spPr>
        <p:txBody>
          <a:bodyPr rtlCol="0" anchor="ctr"/>
          <a:lstStyle/>
          <a:p>
            <a:pPr algn="ctr" eaLnBrk="1" hangingPunct="1"/>
            <a:endParaRPr lang="fr-FR" sz="1600">
              <a:solidFill>
                <a:srgbClr val="027180"/>
              </a:solidFill>
              <a:latin typeface="+mj-lt"/>
              <a:cs typeface="Arial" charset="0"/>
            </a:endParaRPr>
          </a:p>
        </p:txBody>
      </p:sp>
      <p:sp>
        <p:nvSpPr>
          <p:cNvPr id="9" name="ZoneTexte 8">
            <a:extLst>
              <a:ext uri="{FF2B5EF4-FFF2-40B4-BE49-F238E27FC236}">
                <a16:creationId xmlns:a16="http://schemas.microsoft.com/office/drawing/2014/main" id="{8C60E72A-8D0B-4ACB-9305-84A2FF971E6A}"/>
              </a:ext>
            </a:extLst>
          </p:cNvPr>
          <p:cNvSpPr txBox="1"/>
          <p:nvPr/>
        </p:nvSpPr>
        <p:spPr>
          <a:xfrm flipH="1">
            <a:off x="359279" y="934685"/>
            <a:ext cx="1287157" cy="1015663"/>
          </a:xfrm>
          <a:prstGeom prst="rect">
            <a:avLst/>
          </a:prstGeom>
          <a:solidFill>
            <a:schemeClr val="accent2">
              <a:lumMod val="60000"/>
              <a:lumOff val="40000"/>
            </a:schemeClr>
          </a:solidFill>
          <a:ln w="12700" cmpd="sng">
            <a:solidFill>
              <a:srgbClr val="FF0000"/>
            </a:solidFill>
          </a:ln>
        </p:spPr>
        <p:txBody>
          <a:bodyPr wrap="square" rtlCol="0">
            <a:spAutoFit/>
          </a:bodyPr>
          <a:lstStyle>
            <a:defPPr>
              <a:defRPr lang="fr-FR"/>
            </a:defPPr>
            <a:lvl1pPr>
              <a:defRPr sz="1000">
                <a:solidFill>
                  <a:schemeClr val="tx1"/>
                </a:solidFill>
                <a:latin typeface="Calibri" pitchFamily="34" charset="0"/>
                <a:cs typeface="Arial" charset="0"/>
              </a:defRPr>
            </a:lvl1pPr>
            <a:lvl2pPr>
              <a:defRPr>
                <a:solidFill>
                  <a:schemeClr val="tx1"/>
                </a:solidFill>
                <a:latin typeface="Calibri" pitchFamily="34" charset="0"/>
                <a:cs typeface="Arial" charset="0"/>
              </a:defRPr>
            </a:lvl2pPr>
            <a:lvl3pPr>
              <a:defRPr>
                <a:solidFill>
                  <a:schemeClr val="tx1"/>
                </a:solidFill>
                <a:latin typeface="Calibri" pitchFamily="34" charset="0"/>
                <a:cs typeface="Arial" charset="0"/>
              </a:defRPr>
            </a:lvl3pPr>
            <a:lvl4pPr>
              <a:defRPr>
                <a:solidFill>
                  <a:schemeClr val="tx1"/>
                </a:solidFill>
                <a:latin typeface="Calibri" pitchFamily="34" charset="0"/>
                <a:cs typeface="Arial" charset="0"/>
              </a:defRPr>
            </a:lvl4pPr>
            <a:lvl5pPr>
              <a:defRPr>
                <a:solidFill>
                  <a:schemeClr val="tx1"/>
                </a:solidFill>
                <a:latin typeface="Calibri" pitchFamily="34" charset="0"/>
                <a:cs typeface="Arial" charset="0"/>
              </a:defRPr>
            </a:lvl5pPr>
            <a:lvl6pPr>
              <a:defRPr>
                <a:solidFill>
                  <a:schemeClr val="tx1"/>
                </a:solidFill>
                <a:latin typeface="Calibri" pitchFamily="34" charset="0"/>
                <a:cs typeface="Arial" charset="0"/>
              </a:defRPr>
            </a:lvl6pPr>
            <a:lvl7pPr>
              <a:defRPr>
                <a:solidFill>
                  <a:schemeClr val="tx1"/>
                </a:solidFill>
                <a:latin typeface="Calibri" pitchFamily="34" charset="0"/>
                <a:cs typeface="Arial" charset="0"/>
              </a:defRPr>
            </a:lvl7pPr>
            <a:lvl8pPr>
              <a:defRPr>
                <a:solidFill>
                  <a:schemeClr val="tx1"/>
                </a:solidFill>
                <a:latin typeface="Calibri" pitchFamily="34" charset="0"/>
                <a:cs typeface="Arial" charset="0"/>
              </a:defRPr>
            </a:lvl8pPr>
            <a:lvl9pPr>
              <a:defRPr>
                <a:solidFill>
                  <a:schemeClr val="tx1"/>
                </a:solidFill>
                <a:latin typeface="Calibri" pitchFamily="34" charset="0"/>
                <a:cs typeface="Arial" charset="0"/>
              </a:defRPr>
            </a:lvl9pPr>
          </a:lstStyle>
          <a:p>
            <a:r>
              <a:rPr lang="fr-FR"/>
              <a:t>1. Ajouter une Etape de test de type « Appel de Test… » lors de la création ou la modification d’un test.</a:t>
            </a:r>
            <a:endParaRPr lang="fr-FR" sz="800"/>
          </a:p>
        </p:txBody>
      </p:sp>
      <p:sp>
        <p:nvSpPr>
          <p:cNvPr id="10" name="Rectangle : coins arrondis 9">
            <a:extLst>
              <a:ext uri="{FF2B5EF4-FFF2-40B4-BE49-F238E27FC236}">
                <a16:creationId xmlns:a16="http://schemas.microsoft.com/office/drawing/2014/main" id="{2D701DD1-88DA-44A2-BAD5-14576AA7C3C5}"/>
              </a:ext>
            </a:extLst>
          </p:cNvPr>
          <p:cNvSpPr/>
          <p:nvPr/>
        </p:nvSpPr>
        <p:spPr>
          <a:xfrm>
            <a:off x="6036318" y="92667"/>
            <a:ext cx="1698879" cy="248956"/>
          </a:xfrm>
          <a:prstGeom prst="roundRect">
            <a:avLst/>
          </a:prstGeom>
          <a:solidFill>
            <a:srgbClr val="FFC000"/>
          </a:solidFill>
          <a:ln>
            <a:solidFill>
              <a:srgbClr val="027180"/>
            </a:solidFill>
          </a:ln>
        </p:spPr>
        <p:txBody>
          <a:bodyPr rtlCol="0" anchor="ctr"/>
          <a:lstStyle/>
          <a:p>
            <a:pPr algn="ctr" eaLnBrk="1" hangingPunct="1"/>
            <a:r>
              <a:rPr lang="fr-FR" sz="1000" dirty="0">
                <a:solidFill>
                  <a:srgbClr val="027180"/>
                </a:solidFill>
                <a:latin typeface="+mj-lt"/>
              </a:rPr>
              <a:t>Actualisé Xray 6 / avril 2022</a:t>
            </a:r>
          </a:p>
        </p:txBody>
      </p:sp>
    </p:spTree>
    <p:extLst>
      <p:ext uri="{BB962C8B-B14F-4D97-AF65-F5344CB8AC3E}">
        <p14:creationId xmlns:p14="http://schemas.microsoft.com/office/powerpoint/2010/main" val="11158567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7830F38A-7FC5-4AB6-A2D1-00C4098A6D73}"/>
              </a:ext>
            </a:extLst>
          </p:cNvPr>
          <p:cNvSpPr>
            <a:spLocks noGrp="1"/>
          </p:cNvSpPr>
          <p:nvPr>
            <p:ph type="sldNum" sz="quarter" idx="4"/>
          </p:nvPr>
        </p:nvSpPr>
        <p:spPr/>
        <p:txBody>
          <a:bodyPr/>
          <a:lstStyle/>
          <a:p>
            <a:fld id="{AB4D0077-BF62-4615-B421-B126B085B149}" type="slidenum">
              <a:rPr lang="en-GB" smtClean="0"/>
              <a:pPr/>
              <a:t>46</a:t>
            </a:fld>
            <a:endParaRPr lang="en-GB"/>
          </a:p>
        </p:txBody>
      </p:sp>
      <p:sp>
        <p:nvSpPr>
          <p:cNvPr id="14" name="Titre 1">
            <a:extLst>
              <a:ext uri="{FF2B5EF4-FFF2-40B4-BE49-F238E27FC236}">
                <a16:creationId xmlns:a16="http://schemas.microsoft.com/office/drawing/2014/main" id="{9314FA5B-3705-4137-BF86-3E90DB495CB7}"/>
              </a:ext>
            </a:extLst>
          </p:cNvPr>
          <p:cNvSpPr txBox="1">
            <a:spLocks/>
          </p:cNvSpPr>
          <p:nvPr/>
        </p:nvSpPr>
        <p:spPr>
          <a:xfrm>
            <a:off x="199914" y="175910"/>
            <a:ext cx="6172487" cy="301314"/>
          </a:xfrm>
          <a:prstGeom prst="rect">
            <a:avLst/>
          </a:prstGeom>
        </p:spPr>
        <p:txBody>
          <a:bodyPr lIns="0" tIns="0" rIns="0" bIns="0" anchor="t"/>
          <a:lstStyle>
            <a:lvl1pPr algn="l" defTabSz="696913" rtl="0" eaLnBrk="0" fontAlgn="base" hangingPunct="0">
              <a:spcBef>
                <a:spcPct val="0"/>
              </a:spcBef>
              <a:spcAft>
                <a:spcPct val="0"/>
              </a:spcAft>
              <a:defRPr sz="1900" kern="1200">
                <a:solidFill>
                  <a:srgbClr val="00008F"/>
                </a:solidFill>
                <a:latin typeface="+mj-lt"/>
                <a:ea typeface="+mj-ea"/>
                <a:cs typeface="+mj-cs"/>
              </a:defRPr>
            </a:lvl1pPr>
            <a:lvl2pPr algn="ctr" defTabSz="696913" rtl="0" eaLnBrk="0" fontAlgn="base" hangingPunct="0">
              <a:spcBef>
                <a:spcPct val="0"/>
              </a:spcBef>
              <a:spcAft>
                <a:spcPct val="0"/>
              </a:spcAft>
              <a:defRPr sz="3400">
                <a:solidFill>
                  <a:schemeClr val="tx1"/>
                </a:solidFill>
                <a:latin typeface="Source Sans Pro" pitchFamily="34" charset="0"/>
              </a:defRPr>
            </a:lvl2pPr>
            <a:lvl3pPr algn="ctr" defTabSz="696913" rtl="0" eaLnBrk="0" fontAlgn="base" hangingPunct="0">
              <a:spcBef>
                <a:spcPct val="0"/>
              </a:spcBef>
              <a:spcAft>
                <a:spcPct val="0"/>
              </a:spcAft>
              <a:defRPr sz="3400">
                <a:solidFill>
                  <a:schemeClr val="tx1"/>
                </a:solidFill>
                <a:latin typeface="Source Sans Pro" pitchFamily="34" charset="0"/>
              </a:defRPr>
            </a:lvl3pPr>
            <a:lvl4pPr algn="ctr" defTabSz="696913" rtl="0" eaLnBrk="0" fontAlgn="base" hangingPunct="0">
              <a:spcBef>
                <a:spcPct val="0"/>
              </a:spcBef>
              <a:spcAft>
                <a:spcPct val="0"/>
              </a:spcAft>
              <a:defRPr sz="3400">
                <a:solidFill>
                  <a:schemeClr val="tx1"/>
                </a:solidFill>
                <a:latin typeface="Source Sans Pro" pitchFamily="34" charset="0"/>
              </a:defRPr>
            </a:lvl4pPr>
            <a:lvl5pPr algn="ctr" defTabSz="696913" rtl="0" eaLnBrk="0" fontAlgn="base" hangingPunct="0">
              <a:spcBef>
                <a:spcPct val="0"/>
              </a:spcBef>
              <a:spcAft>
                <a:spcPct val="0"/>
              </a:spcAft>
              <a:defRPr sz="3400">
                <a:solidFill>
                  <a:schemeClr val="tx1"/>
                </a:solidFill>
                <a:latin typeface="Source Sans Pro" pitchFamily="34" charset="0"/>
              </a:defRPr>
            </a:lvl5pPr>
            <a:lvl6pPr marL="457200" algn="ctr" defTabSz="696913" rtl="0" fontAlgn="base">
              <a:spcBef>
                <a:spcPct val="0"/>
              </a:spcBef>
              <a:spcAft>
                <a:spcPct val="0"/>
              </a:spcAft>
              <a:defRPr sz="3400">
                <a:solidFill>
                  <a:schemeClr val="tx1"/>
                </a:solidFill>
                <a:latin typeface="Calibri" pitchFamily="34" charset="0"/>
              </a:defRPr>
            </a:lvl6pPr>
            <a:lvl7pPr marL="914400" algn="ctr" defTabSz="696913" rtl="0" fontAlgn="base">
              <a:spcBef>
                <a:spcPct val="0"/>
              </a:spcBef>
              <a:spcAft>
                <a:spcPct val="0"/>
              </a:spcAft>
              <a:defRPr sz="3400">
                <a:solidFill>
                  <a:schemeClr val="tx1"/>
                </a:solidFill>
                <a:latin typeface="Calibri" pitchFamily="34" charset="0"/>
              </a:defRPr>
            </a:lvl7pPr>
            <a:lvl8pPr marL="1371600" algn="ctr" defTabSz="696913" rtl="0" fontAlgn="base">
              <a:spcBef>
                <a:spcPct val="0"/>
              </a:spcBef>
              <a:spcAft>
                <a:spcPct val="0"/>
              </a:spcAft>
              <a:defRPr sz="3400">
                <a:solidFill>
                  <a:schemeClr val="tx1"/>
                </a:solidFill>
                <a:latin typeface="Calibri" pitchFamily="34" charset="0"/>
              </a:defRPr>
            </a:lvl8pPr>
            <a:lvl9pPr marL="1828800" algn="ctr" defTabSz="696913" rtl="0" fontAlgn="base">
              <a:spcBef>
                <a:spcPct val="0"/>
              </a:spcBef>
              <a:spcAft>
                <a:spcPct val="0"/>
              </a:spcAft>
              <a:defRPr sz="3400">
                <a:solidFill>
                  <a:schemeClr val="tx1"/>
                </a:solidFill>
                <a:latin typeface="Calibri" pitchFamily="34" charset="0"/>
              </a:defRPr>
            </a:lvl9pPr>
          </a:lstStyle>
          <a:p>
            <a:r>
              <a:rPr lang="fr-FR"/>
              <a:t>Conception de test – Les tests modulaires </a:t>
            </a:r>
          </a:p>
        </p:txBody>
      </p:sp>
      <p:sp>
        <p:nvSpPr>
          <p:cNvPr id="16" name="Espace réservé du texte 2">
            <a:extLst>
              <a:ext uri="{FF2B5EF4-FFF2-40B4-BE49-F238E27FC236}">
                <a16:creationId xmlns:a16="http://schemas.microsoft.com/office/drawing/2014/main" id="{8CD150D6-A23B-4DB9-8129-C4E3420ED3C8}"/>
              </a:ext>
            </a:extLst>
          </p:cNvPr>
          <p:cNvSpPr txBox="1">
            <a:spLocks/>
          </p:cNvSpPr>
          <p:nvPr/>
        </p:nvSpPr>
        <p:spPr>
          <a:xfrm>
            <a:off x="234044" y="573092"/>
            <a:ext cx="7344000" cy="216000"/>
          </a:xfrm>
          <a:prstGeom prst="rect">
            <a:avLst/>
          </a:prstGeom>
        </p:spPr>
        <p:txBody>
          <a:bodyPr lIns="0" tIns="0" rIns="0" bIns="0" anchor="t"/>
          <a:lstStyle>
            <a:lvl1pPr marL="0" indent="0" algn="l" defTabSz="696913" rtl="0" eaLnBrk="0" fontAlgn="base" hangingPunct="0">
              <a:spcBef>
                <a:spcPct val="20000"/>
              </a:spcBef>
              <a:spcAft>
                <a:spcPct val="0"/>
              </a:spcAft>
              <a:buFont typeface="Arial" charset="0"/>
              <a:buNone/>
              <a:defRPr sz="1500" kern="1200">
                <a:solidFill>
                  <a:srgbClr val="027180"/>
                </a:solidFill>
                <a:latin typeface="+mj-lt"/>
                <a:ea typeface="+mn-ea"/>
                <a:cs typeface="+mn-cs"/>
              </a:defRPr>
            </a:lvl1pPr>
            <a:lvl2pPr marL="565150" indent="-217488" algn="l" defTabSz="696913" rtl="0" eaLnBrk="0" fontAlgn="base" hangingPunct="0">
              <a:spcBef>
                <a:spcPct val="20000"/>
              </a:spcBef>
              <a:spcAft>
                <a:spcPct val="0"/>
              </a:spcAft>
              <a:buFont typeface="Arial" charset="0"/>
              <a:buChar char="–"/>
              <a:defRPr sz="2100" kern="1200">
                <a:solidFill>
                  <a:schemeClr val="tx1"/>
                </a:solidFill>
                <a:latin typeface="+mn-lt"/>
                <a:ea typeface="+mn-ea"/>
                <a:cs typeface="+mn-cs"/>
              </a:defRPr>
            </a:lvl2pPr>
            <a:lvl3pPr marL="871538" indent="-173038" algn="l" defTabSz="696913" rtl="0" eaLnBrk="0" fontAlgn="base" hangingPunct="0">
              <a:spcBef>
                <a:spcPct val="20000"/>
              </a:spcBef>
              <a:spcAft>
                <a:spcPct val="0"/>
              </a:spcAft>
              <a:buFont typeface="Arial" charset="0"/>
              <a:buChar char="•"/>
              <a:defRPr kern="1200">
                <a:solidFill>
                  <a:schemeClr val="tx1"/>
                </a:solidFill>
                <a:latin typeface="+mn-lt"/>
                <a:ea typeface="+mn-ea"/>
                <a:cs typeface="+mn-cs"/>
              </a:defRPr>
            </a:lvl3pPr>
            <a:lvl4pPr marL="1219200" indent="-173038" algn="l" defTabSz="696913" rtl="0" eaLnBrk="0" fontAlgn="base" hangingPunct="0">
              <a:spcBef>
                <a:spcPct val="20000"/>
              </a:spcBef>
              <a:spcAft>
                <a:spcPct val="0"/>
              </a:spcAft>
              <a:buFont typeface="Arial" charset="0"/>
              <a:buChar char="–"/>
              <a:defRPr sz="1500" kern="1200">
                <a:solidFill>
                  <a:schemeClr val="tx1"/>
                </a:solidFill>
                <a:latin typeface="+mn-lt"/>
                <a:ea typeface="+mn-ea"/>
                <a:cs typeface="+mn-cs"/>
              </a:defRPr>
            </a:lvl4pPr>
            <a:lvl5pPr marL="1568450" indent="-173038" algn="l" defTabSz="696913" rtl="0" eaLnBrk="0" fontAlgn="base" hangingPunct="0">
              <a:spcBef>
                <a:spcPct val="20000"/>
              </a:spcBef>
              <a:spcAft>
                <a:spcPct val="0"/>
              </a:spcAft>
              <a:buFont typeface="Arial" charset="0"/>
              <a:buChar char="»"/>
              <a:defRPr sz="1500" kern="1200">
                <a:solidFill>
                  <a:schemeClr val="tx1"/>
                </a:solidFill>
                <a:latin typeface="+mn-lt"/>
                <a:ea typeface="+mn-ea"/>
                <a:cs typeface="+mn-cs"/>
              </a:defRPr>
            </a:lvl5pPr>
            <a:lvl6pPr marL="1917634"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66295"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14955"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63616"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fr-FR"/>
              <a:t>Mode opératoire</a:t>
            </a:r>
            <a:r>
              <a:rPr lang="fr-FR" dirty="0"/>
              <a:t> (2)</a:t>
            </a:r>
            <a:endParaRPr lang="fr-FR"/>
          </a:p>
        </p:txBody>
      </p:sp>
      <p:pic>
        <p:nvPicPr>
          <p:cNvPr id="3" name="Image 2">
            <a:extLst>
              <a:ext uri="{FF2B5EF4-FFF2-40B4-BE49-F238E27FC236}">
                <a16:creationId xmlns:a16="http://schemas.microsoft.com/office/drawing/2014/main" id="{E4D285EA-F3E6-49AA-B7D8-E0059E07869D}"/>
              </a:ext>
            </a:extLst>
          </p:cNvPr>
          <p:cNvPicPr>
            <a:picLocks noChangeAspect="1"/>
          </p:cNvPicPr>
          <p:nvPr/>
        </p:nvPicPr>
        <p:blipFill>
          <a:blip r:embed="rId2"/>
          <a:stretch>
            <a:fillRect/>
          </a:stretch>
        </p:blipFill>
        <p:spPr>
          <a:xfrm>
            <a:off x="3286157" y="1098344"/>
            <a:ext cx="2671214" cy="1960362"/>
          </a:xfrm>
          <a:prstGeom prst="rect">
            <a:avLst/>
          </a:prstGeom>
          <a:ln w="12700">
            <a:solidFill>
              <a:schemeClr val="tx2">
                <a:lumMod val="60000"/>
                <a:lumOff val="40000"/>
              </a:schemeClr>
            </a:solidFill>
            <a:tailEnd type="triangle"/>
          </a:ln>
        </p:spPr>
      </p:pic>
      <p:cxnSp>
        <p:nvCxnSpPr>
          <p:cNvPr id="13" name="Connecteur : en angle 12">
            <a:extLst>
              <a:ext uri="{FF2B5EF4-FFF2-40B4-BE49-F238E27FC236}">
                <a16:creationId xmlns:a16="http://schemas.microsoft.com/office/drawing/2014/main" id="{275EFDCD-6D9B-4634-A1FF-723D32DBC3F2}"/>
              </a:ext>
            </a:extLst>
          </p:cNvPr>
          <p:cNvCxnSpPr>
            <a:cxnSpLocks/>
            <a:stCxn id="17" idx="1"/>
          </p:cNvCxnSpPr>
          <p:nvPr/>
        </p:nvCxnSpPr>
        <p:spPr>
          <a:xfrm>
            <a:off x="1622611" y="1591818"/>
            <a:ext cx="1629276"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9EEB8441-B2DD-468F-B050-1DEE586EE4CD}"/>
              </a:ext>
            </a:extLst>
          </p:cNvPr>
          <p:cNvSpPr/>
          <p:nvPr/>
        </p:nvSpPr>
        <p:spPr>
          <a:xfrm>
            <a:off x="3373627" y="2710681"/>
            <a:ext cx="2618014" cy="163286"/>
          </a:xfrm>
          <a:prstGeom prst="rect">
            <a:avLst/>
          </a:prstGeom>
          <a:noFill/>
          <a:ln>
            <a:solidFill>
              <a:srgbClr val="FF0000"/>
            </a:solidFill>
          </a:ln>
        </p:spPr>
        <p:txBody>
          <a:bodyPr rtlCol="0" anchor="ctr"/>
          <a:lstStyle/>
          <a:p>
            <a:pPr algn="ctr" eaLnBrk="1" hangingPunct="1"/>
            <a:endParaRPr lang="fr-FR" sz="1600">
              <a:solidFill>
                <a:srgbClr val="027180"/>
              </a:solidFill>
              <a:latin typeface="+mj-lt"/>
              <a:cs typeface="Arial" charset="0"/>
            </a:endParaRPr>
          </a:p>
        </p:txBody>
      </p:sp>
      <p:sp>
        <p:nvSpPr>
          <p:cNvPr id="20" name="Rectangle 19">
            <a:extLst>
              <a:ext uri="{FF2B5EF4-FFF2-40B4-BE49-F238E27FC236}">
                <a16:creationId xmlns:a16="http://schemas.microsoft.com/office/drawing/2014/main" id="{F1497C51-3420-4473-9A95-33ED216851B7}"/>
              </a:ext>
            </a:extLst>
          </p:cNvPr>
          <p:cNvSpPr/>
          <p:nvPr/>
        </p:nvSpPr>
        <p:spPr>
          <a:xfrm>
            <a:off x="3356492" y="1502264"/>
            <a:ext cx="2618014" cy="163286"/>
          </a:xfrm>
          <a:prstGeom prst="rect">
            <a:avLst/>
          </a:prstGeom>
          <a:noFill/>
          <a:ln>
            <a:solidFill>
              <a:srgbClr val="FF0000"/>
            </a:solidFill>
          </a:ln>
        </p:spPr>
        <p:txBody>
          <a:bodyPr rtlCol="0" anchor="ctr"/>
          <a:lstStyle/>
          <a:p>
            <a:pPr algn="ctr" eaLnBrk="1" hangingPunct="1"/>
            <a:endParaRPr lang="fr-FR" sz="1600">
              <a:solidFill>
                <a:srgbClr val="027180"/>
              </a:solidFill>
              <a:latin typeface="+mj-lt"/>
              <a:cs typeface="Arial" charset="0"/>
            </a:endParaRPr>
          </a:p>
        </p:txBody>
      </p:sp>
      <p:pic>
        <p:nvPicPr>
          <p:cNvPr id="27" name="Image 26">
            <a:extLst>
              <a:ext uri="{FF2B5EF4-FFF2-40B4-BE49-F238E27FC236}">
                <a16:creationId xmlns:a16="http://schemas.microsoft.com/office/drawing/2014/main" id="{079E2A68-A92A-41C5-8FB3-A5384661F455}"/>
              </a:ext>
            </a:extLst>
          </p:cNvPr>
          <p:cNvPicPr>
            <a:picLocks noChangeAspect="1"/>
          </p:cNvPicPr>
          <p:nvPr/>
        </p:nvPicPr>
        <p:blipFill>
          <a:blip r:embed="rId3"/>
          <a:stretch>
            <a:fillRect/>
          </a:stretch>
        </p:blipFill>
        <p:spPr>
          <a:xfrm>
            <a:off x="3783400" y="3133694"/>
            <a:ext cx="1874669" cy="993574"/>
          </a:xfrm>
          <a:prstGeom prst="rect">
            <a:avLst/>
          </a:prstGeom>
          <a:ln w="12700">
            <a:solidFill>
              <a:schemeClr val="tx2">
                <a:lumMod val="60000"/>
                <a:lumOff val="40000"/>
              </a:schemeClr>
            </a:solidFill>
            <a:tailEnd type="triangle"/>
          </a:ln>
        </p:spPr>
      </p:pic>
      <p:cxnSp>
        <p:nvCxnSpPr>
          <p:cNvPr id="29" name="Connecteur droit avec flèche 28">
            <a:extLst>
              <a:ext uri="{FF2B5EF4-FFF2-40B4-BE49-F238E27FC236}">
                <a16:creationId xmlns:a16="http://schemas.microsoft.com/office/drawing/2014/main" id="{82DB16FA-880E-400B-A072-E4B94DACC422}"/>
              </a:ext>
            </a:extLst>
          </p:cNvPr>
          <p:cNvCxnSpPr>
            <a:cxnSpLocks/>
            <a:stCxn id="18" idx="1"/>
          </p:cNvCxnSpPr>
          <p:nvPr/>
        </p:nvCxnSpPr>
        <p:spPr>
          <a:xfrm>
            <a:off x="3474379" y="4003282"/>
            <a:ext cx="1592921" cy="6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1B80CA4A-6ADC-478D-972F-E9075EB8F5F9}"/>
              </a:ext>
            </a:extLst>
          </p:cNvPr>
          <p:cNvSpPr txBox="1"/>
          <p:nvPr/>
        </p:nvSpPr>
        <p:spPr>
          <a:xfrm flipH="1">
            <a:off x="335454" y="1007042"/>
            <a:ext cx="1287157" cy="1169551"/>
          </a:xfrm>
          <a:prstGeom prst="rect">
            <a:avLst/>
          </a:prstGeom>
          <a:solidFill>
            <a:schemeClr val="accent2">
              <a:lumMod val="60000"/>
              <a:lumOff val="40000"/>
            </a:schemeClr>
          </a:solidFill>
          <a:ln w="12700" cmpd="sng">
            <a:solidFill>
              <a:srgbClr val="FF0000"/>
            </a:solidFill>
          </a:ln>
        </p:spPr>
        <p:txBody>
          <a:bodyPr wrap="square" rtlCol="0">
            <a:spAutoFit/>
          </a:bodyPr>
          <a:lstStyle>
            <a:defPPr>
              <a:defRPr lang="fr-FR"/>
            </a:defPPr>
            <a:lvl1pPr>
              <a:defRPr sz="1000">
                <a:solidFill>
                  <a:schemeClr val="tx1"/>
                </a:solidFill>
                <a:latin typeface="Calibri" pitchFamily="34" charset="0"/>
                <a:cs typeface="Arial" charset="0"/>
              </a:defRPr>
            </a:lvl1pPr>
            <a:lvl2pPr>
              <a:defRPr>
                <a:solidFill>
                  <a:schemeClr val="tx1"/>
                </a:solidFill>
                <a:latin typeface="Calibri" pitchFamily="34" charset="0"/>
                <a:cs typeface="Arial" charset="0"/>
              </a:defRPr>
            </a:lvl2pPr>
            <a:lvl3pPr>
              <a:defRPr>
                <a:solidFill>
                  <a:schemeClr val="tx1"/>
                </a:solidFill>
                <a:latin typeface="Calibri" pitchFamily="34" charset="0"/>
                <a:cs typeface="Arial" charset="0"/>
              </a:defRPr>
            </a:lvl3pPr>
            <a:lvl4pPr>
              <a:defRPr>
                <a:solidFill>
                  <a:schemeClr val="tx1"/>
                </a:solidFill>
                <a:latin typeface="Calibri" pitchFamily="34" charset="0"/>
                <a:cs typeface="Arial" charset="0"/>
              </a:defRPr>
            </a:lvl4pPr>
            <a:lvl5pPr>
              <a:defRPr>
                <a:solidFill>
                  <a:schemeClr val="tx1"/>
                </a:solidFill>
                <a:latin typeface="Calibri" pitchFamily="34" charset="0"/>
                <a:cs typeface="Arial" charset="0"/>
              </a:defRPr>
            </a:lvl5pPr>
            <a:lvl6pPr>
              <a:defRPr>
                <a:solidFill>
                  <a:schemeClr val="tx1"/>
                </a:solidFill>
                <a:latin typeface="Calibri" pitchFamily="34" charset="0"/>
                <a:cs typeface="Arial" charset="0"/>
              </a:defRPr>
            </a:lvl6pPr>
            <a:lvl7pPr>
              <a:defRPr>
                <a:solidFill>
                  <a:schemeClr val="tx1"/>
                </a:solidFill>
                <a:latin typeface="Calibri" pitchFamily="34" charset="0"/>
                <a:cs typeface="Arial" charset="0"/>
              </a:defRPr>
            </a:lvl7pPr>
            <a:lvl8pPr>
              <a:defRPr>
                <a:solidFill>
                  <a:schemeClr val="tx1"/>
                </a:solidFill>
                <a:latin typeface="Calibri" pitchFamily="34" charset="0"/>
                <a:cs typeface="Arial" charset="0"/>
              </a:defRPr>
            </a:lvl8pPr>
            <a:lvl9pPr>
              <a:defRPr>
                <a:solidFill>
                  <a:schemeClr val="tx1"/>
                </a:solidFill>
                <a:latin typeface="Calibri" pitchFamily="34" charset="0"/>
                <a:cs typeface="Arial" charset="0"/>
              </a:defRPr>
            </a:lvl9pPr>
          </a:lstStyle>
          <a:p>
            <a:r>
              <a:rPr lang="fr-FR"/>
              <a:t>2. Saisissez </a:t>
            </a:r>
            <a:r>
              <a:rPr lang="fr-FR" b="1" dirty="0"/>
              <a:t>la clef </a:t>
            </a:r>
            <a:r>
              <a:rPr lang="fr-FR"/>
              <a:t>du test à appeler puis sélectionnez-le dans la liste.</a:t>
            </a:r>
            <a:br>
              <a:rPr lang="fr-FR" dirty="0"/>
            </a:br>
            <a:r>
              <a:rPr lang="fr-FR" i="1" dirty="0"/>
              <a:t>(Une recherche textuelle est également possible).</a:t>
            </a:r>
            <a:endParaRPr lang="fr-FR" sz="800" i="1" dirty="0"/>
          </a:p>
        </p:txBody>
      </p:sp>
      <p:sp>
        <p:nvSpPr>
          <p:cNvPr id="18" name="ZoneTexte 17">
            <a:extLst>
              <a:ext uri="{FF2B5EF4-FFF2-40B4-BE49-F238E27FC236}">
                <a16:creationId xmlns:a16="http://schemas.microsoft.com/office/drawing/2014/main" id="{F6304998-06DF-4489-A8D7-B2A4427D64F0}"/>
              </a:ext>
            </a:extLst>
          </p:cNvPr>
          <p:cNvSpPr txBox="1"/>
          <p:nvPr/>
        </p:nvSpPr>
        <p:spPr>
          <a:xfrm flipH="1">
            <a:off x="1993239" y="3880171"/>
            <a:ext cx="1481140" cy="246221"/>
          </a:xfrm>
          <a:prstGeom prst="rect">
            <a:avLst/>
          </a:prstGeom>
          <a:solidFill>
            <a:schemeClr val="accent2">
              <a:lumMod val="60000"/>
              <a:lumOff val="40000"/>
            </a:schemeClr>
          </a:solidFill>
          <a:ln w="12700" cmpd="sng">
            <a:solidFill>
              <a:srgbClr val="FF0000"/>
            </a:solidFill>
          </a:ln>
        </p:spPr>
        <p:txBody>
          <a:bodyPr wrap="square" rtlCol="0">
            <a:spAutoFit/>
          </a:bodyPr>
          <a:lstStyle>
            <a:defPPr>
              <a:defRPr lang="fr-FR"/>
            </a:defPPr>
            <a:lvl1pPr>
              <a:defRPr sz="1000">
                <a:solidFill>
                  <a:schemeClr val="tx1"/>
                </a:solidFill>
                <a:latin typeface="Calibri" pitchFamily="34" charset="0"/>
                <a:cs typeface="Arial" charset="0"/>
              </a:defRPr>
            </a:lvl1pPr>
            <a:lvl2pPr>
              <a:defRPr>
                <a:solidFill>
                  <a:schemeClr val="tx1"/>
                </a:solidFill>
                <a:latin typeface="Calibri" pitchFamily="34" charset="0"/>
                <a:cs typeface="Arial" charset="0"/>
              </a:defRPr>
            </a:lvl2pPr>
            <a:lvl3pPr>
              <a:defRPr>
                <a:solidFill>
                  <a:schemeClr val="tx1"/>
                </a:solidFill>
                <a:latin typeface="Calibri" pitchFamily="34" charset="0"/>
                <a:cs typeface="Arial" charset="0"/>
              </a:defRPr>
            </a:lvl3pPr>
            <a:lvl4pPr>
              <a:defRPr>
                <a:solidFill>
                  <a:schemeClr val="tx1"/>
                </a:solidFill>
                <a:latin typeface="Calibri" pitchFamily="34" charset="0"/>
                <a:cs typeface="Arial" charset="0"/>
              </a:defRPr>
            </a:lvl4pPr>
            <a:lvl5pPr>
              <a:defRPr>
                <a:solidFill>
                  <a:schemeClr val="tx1"/>
                </a:solidFill>
                <a:latin typeface="Calibri" pitchFamily="34" charset="0"/>
                <a:cs typeface="Arial" charset="0"/>
              </a:defRPr>
            </a:lvl5pPr>
            <a:lvl6pPr>
              <a:defRPr>
                <a:solidFill>
                  <a:schemeClr val="tx1"/>
                </a:solidFill>
                <a:latin typeface="Calibri" pitchFamily="34" charset="0"/>
                <a:cs typeface="Arial" charset="0"/>
              </a:defRPr>
            </a:lvl6pPr>
            <a:lvl7pPr>
              <a:defRPr>
                <a:solidFill>
                  <a:schemeClr val="tx1"/>
                </a:solidFill>
                <a:latin typeface="Calibri" pitchFamily="34" charset="0"/>
                <a:cs typeface="Arial" charset="0"/>
              </a:defRPr>
            </a:lvl7pPr>
            <a:lvl8pPr>
              <a:defRPr>
                <a:solidFill>
                  <a:schemeClr val="tx1"/>
                </a:solidFill>
                <a:latin typeface="Calibri" pitchFamily="34" charset="0"/>
                <a:cs typeface="Arial" charset="0"/>
              </a:defRPr>
            </a:lvl8pPr>
            <a:lvl9pPr>
              <a:defRPr>
                <a:solidFill>
                  <a:schemeClr val="tx1"/>
                </a:solidFill>
                <a:latin typeface="Calibri" pitchFamily="34" charset="0"/>
                <a:cs typeface="Arial" charset="0"/>
              </a:defRPr>
            </a:lvl9pPr>
          </a:lstStyle>
          <a:p>
            <a:r>
              <a:rPr lang="fr-FR"/>
              <a:t>3. Cliquez sur « Ajouter »</a:t>
            </a:r>
          </a:p>
        </p:txBody>
      </p:sp>
      <p:sp>
        <p:nvSpPr>
          <p:cNvPr id="19" name="Rectangle : coins arrondis 18">
            <a:extLst>
              <a:ext uri="{FF2B5EF4-FFF2-40B4-BE49-F238E27FC236}">
                <a16:creationId xmlns:a16="http://schemas.microsoft.com/office/drawing/2014/main" id="{1268535E-2417-4449-8C79-5EBFCB0ECB4C}"/>
              </a:ext>
            </a:extLst>
          </p:cNvPr>
          <p:cNvSpPr/>
          <p:nvPr/>
        </p:nvSpPr>
        <p:spPr>
          <a:xfrm>
            <a:off x="6036318" y="92667"/>
            <a:ext cx="1698879" cy="248956"/>
          </a:xfrm>
          <a:prstGeom prst="roundRect">
            <a:avLst/>
          </a:prstGeom>
          <a:solidFill>
            <a:srgbClr val="FFC000"/>
          </a:solidFill>
          <a:ln>
            <a:solidFill>
              <a:srgbClr val="027180"/>
            </a:solidFill>
          </a:ln>
        </p:spPr>
        <p:txBody>
          <a:bodyPr rtlCol="0" anchor="ctr"/>
          <a:lstStyle/>
          <a:p>
            <a:pPr algn="ctr" eaLnBrk="1" hangingPunct="1"/>
            <a:r>
              <a:rPr lang="fr-FR" sz="1000" dirty="0">
                <a:solidFill>
                  <a:srgbClr val="027180"/>
                </a:solidFill>
                <a:latin typeface="+mj-lt"/>
              </a:rPr>
              <a:t>Actualisé Xray 6 / avril 2022</a:t>
            </a:r>
          </a:p>
        </p:txBody>
      </p:sp>
    </p:spTree>
    <p:extLst>
      <p:ext uri="{BB962C8B-B14F-4D97-AF65-F5344CB8AC3E}">
        <p14:creationId xmlns:p14="http://schemas.microsoft.com/office/powerpoint/2010/main" val="12189041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7830F38A-7FC5-4AB6-A2D1-00C4098A6D73}"/>
              </a:ext>
            </a:extLst>
          </p:cNvPr>
          <p:cNvSpPr>
            <a:spLocks noGrp="1"/>
          </p:cNvSpPr>
          <p:nvPr>
            <p:ph type="sldNum" sz="quarter" idx="4"/>
          </p:nvPr>
        </p:nvSpPr>
        <p:spPr/>
        <p:txBody>
          <a:bodyPr/>
          <a:lstStyle/>
          <a:p>
            <a:fld id="{AB4D0077-BF62-4615-B421-B126B085B149}" type="slidenum">
              <a:rPr lang="en-GB" smtClean="0"/>
              <a:pPr/>
              <a:t>47</a:t>
            </a:fld>
            <a:endParaRPr lang="en-GB"/>
          </a:p>
        </p:txBody>
      </p:sp>
      <p:sp>
        <p:nvSpPr>
          <p:cNvPr id="14" name="Titre 1">
            <a:extLst>
              <a:ext uri="{FF2B5EF4-FFF2-40B4-BE49-F238E27FC236}">
                <a16:creationId xmlns:a16="http://schemas.microsoft.com/office/drawing/2014/main" id="{9314FA5B-3705-4137-BF86-3E90DB495CB7}"/>
              </a:ext>
            </a:extLst>
          </p:cNvPr>
          <p:cNvSpPr txBox="1">
            <a:spLocks/>
          </p:cNvSpPr>
          <p:nvPr/>
        </p:nvSpPr>
        <p:spPr>
          <a:xfrm>
            <a:off x="199914" y="175910"/>
            <a:ext cx="6172487" cy="301314"/>
          </a:xfrm>
          <a:prstGeom prst="rect">
            <a:avLst/>
          </a:prstGeom>
        </p:spPr>
        <p:txBody>
          <a:bodyPr lIns="0" tIns="0" rIns="0" bIns="0" anchor="t"/>
          <a:lstStyle>
            <a:lvl1pPr algn="l" defTabSz="696913" rtl="0" eaLnBrk="0" fontAlgn="base" hangingPunct="0">
              <a:spcBef>
                <a:spcPct val="0"/>
              </a:spcBef>
              <a:spcAft>
                <a:spcPct val="0"/>
              </a:spcAft>
              <a:defRPr sz="1900" kern="1200">
                <a:solidFill>
                  <a:srgbClr val="00008F"/>
                </a:solidFill>
                <a:latin typeface="+mj-lt"/>
                <a:ea typeface="+mj-ea"/>
                <a:cs typeface="+mj-cs"/>
              </a:defRPr>
            </a:lvl1pPr>
            <a:lvl2pPr algn="ctr" defTabSz="696913" rtl="0" eaLnBrk="0" fontAlgn="base" hangingPunct="0">
              <a:spcBef>
                <a:spcPct val="0"/>
              </a:spcBef>
              <a:spcAft>
                <a:spcPct val="0"/>
              </a:spcAft>
              <a:defRPr sz="3400">
                <a:solidFill>
                  <a:schemeClr val="tx1"/>
                </a:solidFill>
                <a:latin typeface="Source Sans Pro" pitchFamily="34" charset="0"/>
              </a:defRPr>
            </a:lvl2pPr>
            <a:lvl3pPr algn="ctr" defTabSz="696913" rtl="0" eaLnBrk="0" fontAlgn="base" hangingPunct="0">
              <a:spcBef>
                <a:spcPct val="0"/>
              </a:spcBef>
              <a:spcAft>
                <a:spcPct val="0"/>
              </a:spcAft>
              <a:defRPr sz="3400">
                <a:solidFill>
                  <a:schemeClr val="tx1"/>
                </a:solidFill>
                <a:latin typeface="Source Sans Pro" pitchFamily="34" charset="0"/>
              </a:defRPr>
            </a:lvl3pPr>
            <a:lvl4pPr algn="ctr" defTabSz="696913" rtl="0" eaLnBrk="0" fontAlgn="base" hangingPunct="0">
              <a:spcBef>
                <a:spcPct val="0"/>
              </a:spcBef>
              <a:spcAft>
                <a:spcPct val="0"/>
              </a:spcAft>
              <a:defRPr sz="3400">
                <a:solidFill>
                  <a:schemeClr val="tx1"/>
                </a:solidFill>
                <a:latin typeface="Source Sans Pro" pitchFamily="34" charset="0"/>
              </a:defRPr>
            </a:lvl4pPr>
            <a:lvl5pPr algn="ctr" defTabSz="696913" rtl="0" eaLnBrk="0" fontAlgn="base" hangingPunct="0">
              <a:spcBef>
                <a:spcPct val="0"/>
              </a:spcBef>
              <a:spcAft>
                <a:spcPct val="0"/>
              </a:spcAft>
              <a:defRPr sz="3400">
                <a:solidFill>
                  <a:schemeClr val="tx1"/>
                </a:solidFill>
                <a:latin typeface="Source Sans Pro" pitchFamily="34" charset="0"/>
              </a:defRPr>
            </a:lvl5pPr>
            <a:lvl6pPr marL="457200" algn="ctr" defTabSz="696913" rtl="0" fontAlgn="base">
              <a:spcBef>
                <a:spcPct val="0"/>
              </a:spcBef>
              <a:spcAft>
                <a:spcPct val="0"/>
              </a:spcAft>
              <a:defRPr sz="3400">
                <a:solidFill>
                  <a:schemeClr val="tx1"/>
                </a:solidFill>
                <a:latin typeface="Calibri" pitchFamily="34" charset="0"/>
              </a:defRPr>
            </a:lvl6pPr>
            <a:lvl7pPr marL="914400" algn="ctr" defTabSz="696913" rtl="0" fontAlgn="base">
              <a:spcBef>
                <a:spcPct val="0"/>
              </a:spcBef>
              <a:spcAft>
                <a:spcPct val="0"/>
              </a:spcAft>
              <a:defRPr sz="3400">
                <a:solidFill>
                  <a:schemeClr val="tx1"/>
                </a:solidFill>
                <a:latin typeface="Calibri" pitchFamily="34" charset="0"/>
              </a:defRPr>
            </a:lvl7pPr>
            <a:lvl8pPr marL="1371600" algn="ctr" defTabSz="696913" rtl="0" fontAlgn="base">
              <a:spcBef>
                <a:spcPct val="0"/>
              </a:spcBef>
              <a:spcAft>
                <a:spcPct val="0"/>
              </a:spcAft>
              <a:defRPr sz="3400">
                <a:solidFill>
                  <a:schemeClr val="tx1"/>
                </a:solidFill>
                <a:latin typeface="Calibri" pitchFamily="34" charset="0"/>
              </a:defRPr>
            </a:lvl8pPr>
            <a:lvl9pPr marL="1828800" algn="ctr" defTabSz="696913" rtl="0" fontAlgn="base">
              <a:spcBef>
                <a:spcPct val="0"/>
              </a:spcBef>
              <a:spcAft>
                <a:spcPct val="0"/>
              </a:spcAft>
              <a:defRPr sz="3400">
                <a:solidFill>
                  <a:schemeClr val="tx1"/>
                </a:solidFill>
                <a:latin typeface="Calibri" pitchFamily="34" charset="0"/>
              </a:defRPr>
            </a:lvl9pPr>
          </a:lstStyle>
          <a:p>
            <a:r>
              <a:rPr lang="fr-FR"/>
              <a:t>Conception de test – Les tests modulaires </a:t>
            </a:r>
          </a:p>
        </p:txBody>
      </p:sp>
      <p:sp>
        <p:nvSpPr>
          <p:cNvPr id="16" name="Espace réservé du texte 2">
            <a:extLst>
              <a:ext uri="{FF2B5EF4-FFF2-40B4-BE49-F238E27FC236}">
                <a16:creationId xmlns:a16="http://schemas.microsoft.com/office/drawing/2014/main" id="{8CD150D6-A23B-4DB9-8129-C4E3420ED3C8}"/>
              </a:ext>
            </a:extLst>
          </p:cNvPr>
          <p:cNvSpPr txBox="1">
            <a:spLocks/>
          </p:cNvSpPr>
          <p:nvPr/>
        </p:nvSpPr>
        <p:spPr>
          <a:xfrm>
            <a:off x="234044" y="573092"/>
            <a:ext cx="7344000" cy="216000"/>
          </a:xfrm>
          <a:prstGeom prst="rect">
            <a:avLst/>
          </a:prstGeom>
        </p:spPr>
        <p:txBody>
          <a:bodyPr lIns="0" tIns="0" rIns="0" bIns="0" anchor="t"/>
          <a:lstStyle>
            <a:lvl1pPr marL="0" indent="0" algn="l" defTabSz="696913" rtl="0" eaLnBrk="0" fontAlgn="base" hangingPunct="0">
              <a:spcBef>
                <a:spcPct val="20000"/>
              </a:spcBef>
              <a:spcAft>
                <a:spcPct val="0"/>
              </a:spcAft>
              <a:buFont typeface="Arial" charset="0"/>
              <a:buNone/>
              <a:defRPr sz="1500" kern="1200">
                <a:solidFill>
                  <a:srgbClr val="027180"/>
                </a:solidFill>
                <a:latin typeface="+mj-lt"/>
                <a:ea typeface="+mn-ea"/>
                <a:cs typeface="+mn-cs"/>
              </a:defRPr>
            </a:lvl1pPr>
            <a:lvl2pPr marL="565150" indent="-217488" algn="l" defTabSz="696913" rtl="0" eaLnBrk="0" fontAlgn="base" hangingPunct="0">
              <a:spcBef>
                <a:spcPct val="20000"/>
              </a:spcBef>
              <a:spcAft>
                <a:spcPct val="0"/>
              </a:spcAft>
              <a:buFont typeface="Arial" charset="0"/>
              <a:buChar char="–"/>
              <a:defRPr sz="2100" kern="1200">
                <a:solidFill>
                  <a:schemeClr val="tx1"/>
                </a:solidFill>
                <a:latin typeface="+mn-lt"/>
                <a:ea typeface="+mn-ea"/>
                <a:cs typeface="+mn-cs"/>
              </a:defRPr>
            </a:lvl2pPr>
            <a:lvl3pPr marL="871538" indent="-173038" algn="l" defTabSz="696913" rtl="0" eaLnBrk="0" fontAlgn="base" hangingPunct="0">
              <a:spcBef>
                <a:spcPct val="20000"/>
              </a:spcBef>
              <a:spcAft>
                <a:spcPct val="0"/>
              </a:spcAft>
              <a:buFont typeface="Arial" charset="0"/>
              <a:buChar char="•"/>
              <a:defRPr kern="1200">
                <a:solidFill>
                  <a:schemeClr val="tx1"/>
                </a:solidFill>
                <a:latin typeface="+mn-lt"/>
                <a:ea typeface="+mn-ea"/>
                <a:cs typeface="+mn-cs"/>
              </a:defRPr>
            </a:lvl3pPr>
            <a:lvl4pPr marL="1219200" indent="-173038" algn="l" defTabSz="696913" rtl="0" eaLnBrk="0" fontAlgn="base" hangingPunct="0">
              <a:spcBef>
                <a:spcPct val="20000"/>
              </a:spcBef>
              <a:spcAft>
                <a:spcPct val="0"/>
              </a:spcAft>
              <a:buFont typeface="Arial" charset="0"/>
              <a:buChar char="–"/>
              <a:defRPr sz="1500" kern="1200">
                <a:solidFill>
                  <a:schemeClr val="tx1"/>
                </a:solidFill>
                <a:latin typeface="+mn-lt"/>
                <a:ea typeface="+mn-ea"/>
                <a:cs typeface="+mn-cs"/>
              </a:defRPr>
            </a:lvl4pPr>
            <a:lvl5pPr marL="1568450" indent="-173038" algn="l" defTabSz="696913" rtl="0" eaLnBrk="0" fontAlgn="base" hangingPunct="0">
              <a:spcBef>
                <a:spcPct val="20000"/>
              </a:spcBef>
              <a:spcAft>
                <a:spcPct val="0"/>
              </a:spcAft>
              <a:buFont typeface="Arial" charset="0"/>
              <a:buChar char="»"/>
              <a:defRPr sz="1500" kern="1200">
                <a:solidFill>
                  <a:schemeClr val="tx1"/>
                </a:solidFill>
                <a:latin typeface="+mn-lt"/>
                <a:ea typeface="+mn-ea"/>
                <a:cs typeface="+mn-cs"/>
              </a:defRPr>
            </a:lvl5pPr>
            <a:lvl6pPr marL="1917634"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66295"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14955"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63616"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fr-FR"/>
              <a:t>Mode opératoire</a:t>
            </a:r>
            <a:r>
              <a:rPr lang="fr-FR" dirty="0"/>
              <a:t> (3)</a:t>
            </a:r>
            <a:endParaRPr lang="fr-FR"/>
          </a:p>
        </p:txBody>
      </p:sp>
      <p:pic>
        <p:nvPicPr>
          <p:cNvPr id="4" name="Image 3">
            <a:extLst>
              <a:ext uri="{FF2B5EF4-FFF2-40B4-BE49-F238E27FC236}">
                <a16:creationId xmlns:a16="http://schemas.microsoft.com/office/drawing/2014/main" id="{CD898684-8E34-4A18-BDD4-29B1D5E4D191}"/>
              </a:ext>
            </a:extLst>
          </p:cNvPr>
          <p:cNvPicPr>
            <a:picLocks noChangeAspect="1"/>
          </p:cNvPicPr>
          <p:nvPr/>
        </p:nvPicPr>
        <p:blipFill>
          <a:blip r:embed="rId2"/>
          <a:stretch>
            <a:fillRect/>
          </a:stretch>
        </p:blipFill>
        <p:spPr>
          <a:xfrm>
            <a:off x="2098170" y="1008592"/>
            <a:ext cx="5238772" cy="2856698"/>
          </a:xfrm>
          <a:prstGeom prst="rect">
            <a:avLst/>
          </a:prstGeom>
          <a:ln w="12700">
            <a:solidFill>
              <a:schemeClr val="tx2">
                <a:lumMod val="60000"/>
                <a:lumOff val="40000"/>
              </a:schemeClr>
            </a:solidFill>
            <a:tailEnd type="triangle"/>
          </a:ln>
        </p:spPr>
      </p:pic>
      <p:sp>
        <p:nvSpPr>
          <p:cNvPr id="18" name="Rectangle 17">
            <a:extLst>
              <a:ext uri="{FF2B5EF4-FFF2-40B4-BE49-F238E27FC236}">
                <a16:creationId xmlns:a16="http://schemas.microsoft.com/office/drawing/2014/main" id="{64C22E19-212B-48F2-ADBF-AE31256A612C}"/>
              </a:ext>
            </a:extLst>
          </p:cNvPr>
          <p:cNvSpPr/>
          <p:nvPr/>
        </p:nvSpPr>
        <p:spPr>
          <a:xfrm>
            <a:off x="2390525" y="1085303"/>
            <a:ext cx="4894687" cy="336477"/>
          </a:xfrm>
          <a:prstGeom prst="rect">
            <a:avLst/>
          </a:prstGeom>
          <a:noFill/>
          <a:ln>
            <a:solidFill>
              <a:srgbClr val="FF0000"/>
            </a:solidFill>
          </a:ln>
        </p:spPr>
        <p:txBody>
          <a:bodyPr rtlCol="0" anchor="ctr"/>
          <a:lstStyle/>
          <a:p>
            <a:pPr algn="ctr" eaLnBrk="1" hangingPunct="1"/>
            <a:endParaRPr lang="fr-FR" sz="1600">
              <a:solidFill>
                <a:srgbClr val="027180"/>
              </a:solidFill>
              <a:latin typeface="+mj-lt"/>
              <a:cs typeface="Arial" charset="0"/>
            </a:endParaRPr>
          </a:p>
        </p:txBody>
      </p:sp>
      <p:sp>
        <p:nvSpPr>
          <p:cNvPr id="19" name="Rectangle 18">
            <a:extLst>
              <a:ext uri="{FF2B5EF4-FFF2-40B4-BE49-F238E27FC236}">
                <a16:creationId xmlns:a16="http://schemas.microsoft.com/office/drawing/2014/main" id="{BEB2DA16-6F34-4645-AE87-075691BC4FC9}"/>
              </a:ext>
            </a:extLst>
          </p:cNvPr>
          <p:cNvSpPr/>
          <p:nvPr/>
        </p:nvSpPr>
        <p:spPr>
          <a:xfrm>
            <a:off x="2390525" y="2031553"/>
            <a:ext cx="4894687" cy="336477"/>
          </a:xfrm>
          <a:prstGeom prst="rect">
            <a:avLst/>
          </a:prstGeom>
          <a:noFill/>
          <a:ln>
            <a:solidFill>
              <a:srgbClr val="FF0000"/>
            </a:solidFill>
          </a:ln>
        </p:spPr>
        <p:txBody>
          <a:bodyPr rtlCol="0" anchor="ctr"/>
          <a:lstStyle/>
          <a:p>
            <a:pPr algn="ctr" eaLnBrk="1" hangingPunct="1"/>
            <a:endParaRPr lang="fr-FR" sz="1600">
              <a:solidFill>
                <a:srgbClr val="027180"/>
              </a:solidFill>
              <a:latin typeface="+mj-lt"/>
              <a:cs typeface="Arial" charset="0"/>
            </a:endParaRPr>
          </a:p>
        </p:txBody>
      </p:sp>
      <p:sp>
        <p:nvSpPr>
          <p:cNvPr id="21" name="Rectangle 20">
            <a:extLst>
              <a:ext uri="{FF2B5EF4-FFF2-40B4-BE49-F238E27FC236}">
                <a16:creationId xmlns:a16="http://schemas.microsoft.com/office/drawing/2014/main" id="{0CFEADE7-E3E9-4286-8863-84006F47AE52}"/>
              </a:ext>
            </a:extLst>
          </p:cNvPr>
          <p:cNvSpPr/>
          <p:nvPr/>
        </p:nvSpPr>
        <p:spPr>
          <a:xfrm>
            <a:off x="2390525" y="2977803"/>
            <a:ext cx="4894687" cy="336477"/>
          </a:xfrm>
          <a:prstGeom prst="rect">
            <a:avLst/>
          </a:prstGeom>
          <a:noFill/>
          <a:ln>
            <a:solidFill>
              <a:srgbClr val="FF0000"/>
            </a:solidFill>
          </a:ln>
        </p:spPr>
        <p:txBody>
          <a:bodyPr rtlCol="0" anchor="ctr"/>
          <a:lstStyle/>
          <a:p>
            <a:pPr algn="ctr" eaLnBrk="1" hangingPunct="1"/>
            <a:endParaRPr lang="fr-FR" sz="1600">
              <a:solidFill>
                <a:srgbClr val="027180"/>
              </a:solidFill>
              <a:latin typeface="+mj-lt"/>
              <a:cs typeface="Arial" charset="0"/>
            </a:endParaRPr>
          </a:p>
        </p:txBody>
      </p:sp>
      <p:sp>
        <p:nvSpPr>
          <p:cNvPr id="15" name="ZoneTexte 14">
            <a:extLst>
              <a:ext uri="{FF2B5EF4-FFF2-40B4-BE49-F238E27FC236}">
                <a16:creationId xmlns:a16="http://schemas.microsoft.com/office/drawing/2014/main" id="{1F3167D6-E78A-49C8-A1D4-060EDCD83BE9}"/>
              </a:ext>
            </a:extLst>
          </p:cNvPr>
          <p:cNvSpPr txBox="1"/>
          <p:nvPr/>
        </p:nvSpPr>
        <p:spPr>
          <a:xfrm flipH="1">
            <a:off x="323387" y="1008592"/>
            <a:ext cx="1287157" cy="553998"/>
          </a:xfrm>
          <a:prstGeom prst="rect">
            <a:avLst/>
          </a:prstGeom>
          <a:solidFill>
            <a:schemeClr val="accent2">
              <a:lumMod val="60000"/>
              <a:lumOff val="40000"/>
            </a:schemeClr>
          </a:solidFill>
          <a:ln w="12700" cmpd="sng">
            <a:solidFill>
              <a:srgbClr val="FF0000"/>
            </a:solidFill>
          </a:ln>
        </p:spPr>
        <p:txBody>
          <a:bodyPr wrap="square" rtlCol="0">
            <a:spAutoFit/>
          </a:bodyPr>
          <a:lstStyle>
            <a:defPPr>
              <a:defRPr lang="fr-FR"/>
            </a:defPPr>
            <a:lvl1pPr>
              <a:defRPr sz="1000">
                <a:solidFill>
                  <a:schemeClr val="tx1"/>
                </a:solidFill>
                <a:latin typeface="Calibri" pitchFamily="34" charset="0"/>
                <a:cs typeface="Arial" charset="0"/>
              </a:defRPr>
            </a:lvl1pPr>
            <a:lvl2pPr>
              <a:defRPr>
                <a:solidFill>
                  <a:schemeClr val="tx1"/>
                </a:solidFill>
                <a:latin typeface="Calibri" pitchFamily="34" charset="0"/>
                <a:cs typeface="Arial" charset="0"/>
              </a:defRPr>
            </a:lvl2pPr>
            <a:lvl3pPr>
              <a:defRPr>
                <a:solidFill>
                  <a:schemeClr val="tx1"/>
                </a:solidFill>
                <a:latin typeface="Calibri" pitchFamily="34" charset="0"/>
                <a:cs typeface="Arial" charset="0"/>
              </a:defRPr>
            </a:lvl3pPr>
            <a:lvl4pPr>
              <a:defRPr>
                <a:solidFill>
                  <a:schemeClr val="tx1"/>
                </a:solidFill>
                <a:latin typeface="Calibri" pitchFamily="34" charset="0"/>
                <a:cs typeface="Arial" charset="0"/>
              </a:defRPr>
            </a:lvl4pPr>
            <a:lvl5pPr>
              <a:defRPr>
                <a:solidFill>
                  <a:schemeClr val="tx1"/>
                </a:solidFill>
                <a:latin typeface="Calibri" pitchFamily="34" charset="0"/>
                <a:cs typeface="Arial" charset="0"/>
              </a:defRPr>
            </a:lvl5pPr>
            <a:lvl6pPr>
              <a:defRPr>
                <a:solidFill>
                  <a:schemeClr val="tx1"/>
                </a:solidFill>
                <a:latin typeface="Calibri" pitchFamily="34" charset="0"/>
                <a:cs typeface="Arial" charset="0"/>
              </a:defRPr>
            </a:lvl6pPr>
            <a:lvl7pPr>
              <a:defRPr>
                <a:solidFill>
                  <a:schemeClr val="tx1"/>
                </a:solidFill>
                <a:latin typeface="Calibri" pitchFamily="34" charset="0"/>
                <a:cs typeface="Arial" charset="0"/>
              </a:defRPr>
            </a:lvl7pPr>
            <a:lvl8pPr>
              <a:defRPr>
                <a:solidFill>
                  <a:schemeClr val="tx1"/>
                </a:solidFill>
                <a:latin typeface="Calibri" pitchFamily="34" charset="0"/>
                <a:cs typeface="Arial" charset="0"/>
              </a:defRPr>
            </a:lvl8pPr>
            <a:lvl9pPr>
              <a:defRPr>
                <a:solidFill>
                  <a:schemeClr val="tx1"/>
                </a:solidFill>
                <a:latin typeface="Calibri" pitchFamily="34" charset="0"/>
                <a:cs typeface="Arial" charset="0"/>
              </a:defRPr>
            </a:lvl9pPr>
          </a:lstStyle>
          <a:p>
            <a:r>
              <a:rPr lang="fr-FR"/>
              <a:t>4. Les appels de tests ajoutés apparaissent en « Etape de test »</a:t>
            </a:r>
          </a:p>
        </p:txBody>
      </p:sp>
      <p:sp>
        <p:nvSpPr>
          <p:cNvPr id="12" name="Rectangle : coins arrondis 11">
            <a:extLst>
              <a:ext uri="{FF2B5EF4-FFF2-40B4-BE49-F238E27FC236}">
                <a16:creationId xmlns:a16="http://schemas.microsoft.com/office/drawing/2014/main" id="{A6A5682C-F89E-4AEE-88C5-4C1D0FE856C3}"/>
              </a:ext>
            </a:extLst>
          </p:cNvPr>
          <p:cNvSpPr/>
          <p:nvPr/>
        </p:nvSpPr>
        <p:spPr>
          <a:xfrm>
            <a:off x="6036318" y="92667"/>
            <a:ext cx="1698879" cy="248956"/>
          </a:xfrm>
          <a:prstGeom prst="roundRect">
            <a:avLst/>
          </a:prstGeom>
          <a:solidFill>
            <a:srgbClr val="FFC000"/>
          </a:solidFill>
          <a:ln>
            <a:solidFill>
              <a:srgbClr val="027180"/>
            </a:solidFill>
          </a:ln>
        </p:spPr>
        <p:txBody>
          <a:bodyPr rtlCol="0" anchor="ctr"/>
          <a:lstStyle/>
          <a:p>
            <a:pPr algn="ctr" eaLnBrk="1" hangingPunct="1"/>
            <a:r>
              <a:rPr lang="fr-FR" sz="1000" dirty="0">
                <a:solidFill>
                  <a:srgbClr val="027180"/>
                </a:solidFill>
                <a:latin typeface="+mj-lt"/>
              </a:rPr>
              <a:t>Actualisé Xray 6 / avril 2022</a:t>
            </a:r>
          </a:p>
        </p:txBody>
      </p:sp>
      <p:cxnSp>
        <p:nvCxnSpPr>
          <p:cNvPr id="13" name="Connecteur : en angle 12">
            <a:extLst>
              <a:ext uri="{FF2B5EF4-FFF2-40B4-BE49-F238E27FC236}">
                <a16:creationId xmlns:a16="http://schemas.microsoft.com/office/drawing/2014/main" id="{275EFDCD-6D9B-4634-A1FF-723D32DBC3F2}"/>
              </a:ext>
            </a:extLst>
          </p:cNvPr>
          <p:cNvCxnSpPr>
            <a:cxnSpLocks/>
            <a:stCxn id="15" idx="2"/>
          </p:cNvCxnSpPr>
          <p:nvPr/>
        </p:nvCxnSpPr>
        <p:spPr>
          <a:xfrm rot="16200000" flipH="1">
            <a:off x="1166563" y="1362991"/>
            <a:ext cx="680278" cy="107947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22428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7830F38A-7FC5-4AB6-A2D1-00C4098A6D73}"/>
              </a:ext>
            </a:extLst>
          </p:cNvPr>
          <p:cNvSpPr>
            <a:spLocks noGrp="1"/>
          </p:cNvSpPr>
          <p:nvPr>
            <p:ph type="sldNum" sz="quarter" idx="4"/>
          </p:nvPr>
        </p:nvSpPr>
        <p:spPr/>
        <p:txBody>
          <a:bodyPr/>
          <a:lstStyle/>
          <a:p>
            <a:fld id="{AB4D0077-BF62-4615-B421-B126B085B149}" type="slidenum">
              <a:rPr lang="en-GB" smtClean="0"/>
              <a:pPr/>
              <a:t>48</a:t>
            </a:fld>
            <a:endParaRPr lang="en-GB"/>
          </a:p>
        </p:txBody>
      </p:sp>
      <p:sp>
        <p:nvSpPr>
          <p:cNvPr id="14" name="Titre 1">
            <a:extLst>
              <a:ext uri="{FF2B5EF4-FFF2-40B4-BE49-F238E27FC236}">
                <a16:creationId xmlns:a16="http://schemas.microsoft.com/office/drawing/2014/main" id="{9314FA5B-3705-4137-BF86-3E90DB495CB7}"/>
              </a:ext>
            </a:extLst>
          </p:cNvPr>
          <p:cNvSpPr txBox="1">
            <a:spLocks/>
          </p:cNvSpPr>
          <p:nvPr/>
        </p:nvSpPr>
        <p:spPr>
          <a:xfrm>
            <a:off x="199914" y="175910"/>
            <a:ext cx="6172487" cy="301314"/>
          </a:xfrm>
          <a:prstGeom prst="rect">
            <a:avLst/>
          </a:prstGeom>
        </p:spPr>
        <p:txBody>
          <a:bodyPr lIns="0" tIns="0" rIns="0" bIns="0" anchor="t"/>
          <a:lstStyle>
            <a:lvl1pPr algn="l" defTabSz="696913" rtl="0" eaLnBrk="0" fontAlgn="base" hangingPunct="0">
              <a:spcBef>
                <a:spcPct val="0"/>
              </a:spcBef>
              <a:spcAft>
                <a:spcPct val="0"/>
              </a:spcAft>
              <a:defRPr sz="1900" kern="1200">
                <a:solidFill>
                  <a:srgbClr val="00008F"/>
                </a:solidFill>
                <a:latin typeface="+mj-lt"/>
                <a:ea typeface="+mj-ea"/>
                <a:cs typeface="+mj-cs"/>
              </a:defRPr>
            </a:lvl1pPr>
            <a:lvl2pPr algn="ctr" defTabSz="696913" rtl="0" eaLnBrk="0" fontAlgn="base" hangingPunct="0">
              <a:spcBef>
                <a:spcPct val="0"/>
              </a:spcBef>
              <a:spcAft>
                <a:spcPct val="0"/>
              </a:spcAft>
              <a:defRPr sz="3400">
                <a:solidFill>
                  <a:schemeClr val="tx1"/>
                </a:solidFill>
                <a:latin typeface="Source Sans Pro" pitchFamily="34" charset="0"/>
              </a:defRPr>
            </a:lvl2pPr>
            <a:lvl3pPr algn="ctr" defTabSz="696913" rtl="0" eaLnBrk="0" fontAlgn="base" hangingPunct="0">
              <a:spcBef>
                <a:spcPct val="0"/>
              </a:spcBef>
              <a:spcAft>
                <a:spcPct val="0"/>
              </a:spcAft>
              <a:defRPr sz="3400">
                <a:solidFill>
                  <a:schemeClr val="tx1"/>
                </a:solidFill>
                <a:latin typeface="Source Sans Pro" pitchFamily="34" charset="0"/>
              </a:defRPr>
            </a:lvl3pPr>
            <a:lvl4pPr algn="ctr" defTabSz="696913" rtl="0" eaLnBrk="0" fontAlgn="base" hangingPunct="0">
              <a:spcBef>
                <a:spcPct val="0"/>
              </a:spcBef>
              <a:spcAft>
                <a:spcPct val="0"/>
              </a:spcAft>
              <a:defRPr sz="3400">
                <a:solidFill>
                  <a:schemeClr val="tx1"/>
                </a:solidFill>
                <a:latin typeface="Source Sans Pro" pitchFamily="34" charset="0"/>
              </a:defRPr>
            </a:lvl4pPr>
            <a:lvl5pPr algn="ctr" defTabSz="696913" rtl="0" eaLnBrk="0" fontAlgn="base" hangingPunct="0">
              <a:spcBef>
                <a:spcPct val="0"/>
              </a:spcBef>
              <a:spcAft>
                <a:spcPct val="0"/>
              </a:spcAft>
              <a:defRPr sz="3400">
                <a:solidFill>
                  <a:schemeClr val="tx1"/>
                </a:solidFill>
                <a:latin typeface="Source Sans Pro" pitchFamily="34" charset="0"/>
              </a:defRPr>
            </a:lvl5pPr>
            <a:lvl6pPr marL="457200" algn="ctr" defTabSz="696913" rtl="0" fontAlgn="base">
              <a:spcBef>
                <a:spcPct val="0"/>
              </a:spcBef>
              <a:spcAft>
                <a:spcPct val="0"/>
              </a:spcAft>
              <a:defRPr sz="3400">
                <a:solidFill>
                  <a:schemeClr val="tx1"/>
                </a:solidFill>
                <a:latin typeface="Calibri" pitchFamily="34" charset="0"/>
              </a:defRPr>
            </a:lvl6pPr>
            <a:lvl7pPr marL="914400" algn="ctr" defTabSz="696913" rtl="0" fontAlgn="base">
              <a:spcBef>
                <a:spcPct val="0"/>
              </a:spcBef>
              <a:spcAft>
                <a:spcPct val="0"/>
              </a:spcAft>
              <a:defRPr sz="3400">
                <a:solidFill>
                  <a:schemeClr val="tx1"/>
                </a:solidFill>
                <a:latin typeface="Calibri" pitchFamily="34" charset="0"/>
              </a:defRPr>
            </a:lvl7pPr>
            <a:lvl8pPr marL="1371600" algn="ctr" defTabSz="696913" rtl="0" fontAlgn="base">
              <a:spcBef>
                <a:spcPct val="0"/>
              </a:spcBef>
              <a:spcAft>
                <a:spcPct val="0"/>
              </a:spcAft>
              <a:defRPr sz="3400">
                <a:solidFill>
                  <a:schemeClr val="tx1"/>
                </a:solidFill>
                <a:latin typeface="Calibri" pitchFamily="34" charset="0"/>
              </a:defRPr>
            </a:lvl8pPr>
            <a:lvl9pPr marL="1828800" algn="ctr" defTabSz="696913" rtl="0" fontAlgn="base">
              <a:spcBef>
                <a:spcPct val="0"/>
              </a:spcBef>
              <a:spcAft>
                <a:spcPct val="0"/>
              </a:spcAft>
              <a:defRPr sz="3400">
                <a:solidFill>
                  <a:schemeClr val="tx1"/>
                </a:solidFill>
                <a:latin typeface="Calibri" pitchFamily="34" charset="0"/>
              </a:defRPr>
            </a:lvl9pPr>
          </a:lstStyle>
          <a:p>
            <a:r>
              <a:rPr lang="fr-FR"/>
              <a:t>Conception de test – Les tests modulaires </a:t>
            </a:r>
          </a:p>
        </p:txBody>
      </p:sp>
      <p:sp>
        <p:nvSpPr>
          <p:cNvPr id="16" name="Espace réservé du texte 2">
            <a:extLst>
              <a:ext uri="{FF2B5EF4-FFF2-40B4-BE49-F238E27FC236}">
                <a16:creationId xmlns:a16="http://schemas.microsoft.com/office/drawing/2014/main" id="{8CD150D6-A23B-4DB9-8129-C4E3420ED3C8}"/>
              </a:ext>
            </a:extLst>
          </p:cNvPr>
          <p:cNvSpPr txBox="1">
            <a:spLocks/>
          </p:cNvSpPr>
          <p:nvPr/>
        </p:nvSpPr>
        <p:spPr>
          <a:xfrm>
            <a:off x="234044" y="573092"/>
            <a:ext cx="7344000" cy="216000"/>
          </a:xfrm>
          <a:prstGeom prst="rect">
            <a:avLst/>
          </a:prstGeom>
        </p:spPr>
        <p:txBody>
          <a:bodyPr lIns="0" tIns="0" rIns="0" bIns="0" anchor="t"/>
          <a:lstStyle>
            <a:lvl1pPr marL="0" indent="0" algn="l" defTabSz="696913" rtl="0" eaLnBrk="0" fontAlgn="base" hangingPunct="0">
              <a:spcBef>
                <a:spcPct val="20000"/>
              </a:spcBef>
              <a:spcAft>
                <a:spcPct val="0"/>
              </a:spcAft>
              <a:buFont typeface="Arial" charset="0"/>
              <a:buNone/>
              <a:defRPr sz="1500" kern="1200">
                <a:solidFill>
                  <a:srgbClr val="027180"/>
                </a:solidFill>
                <a:latin typeface="+mj-lt"/>
                <a:ea typeface="+mn-ea"/>
                <a:cs typeface="+mn-cs"/>
              </a:defRPr>
            </a:lvl1pPr>
            <a:lvl2pPr marL="565150" indent="-217488" algn="l" defTabSz="696913" rtl="0" eaLnBrk="0" fontAlgn="base" hangingPunct="0">
              <a:spcBef>
                <a:spcPct val="20000"/>
              </a:spcBef>
              <a:spcAft>
                <a:spcPct val="0"/>
              </a:spcAft>
              <a:buFont typeface="Arial" charset="0"/>
              <a:buChar char="–"/>
              <a:defRPr sz="2100" kern="1200">
                <a:solidFill>
                  <a:schemeClr val="tx1"/>
                </a:solidFill>
                <a:latin typeface="+mn-lt"/>
                <a:ea typeface="+mn-ea"/>
                <a:cs typeface="+mn-cs"/>
              </a:defRPr>
            </a:lvl2pPr>
            <a:lvl3pPr marL="871538" indent="-173038" algn="l" defTabSz="696913" rtl="0" eaLnBrk="0" fontAlgn="base" hangingPunct="0">
              <a:spcBef>
                <a:spcPct val="20000"/>
              </a:spcBef>
              <a:spcAft>
                <a:spcPct val="0"/>
              </a:spcAft>
              <a:buFont typeface="Arial" charset="0"/>
              <a:buChar char="•"/>
              <a:defRPr kern="1200">
                <a:solidFill>
                  <a:schemeClr val="tx1"/>
                </a:solidFill>
                <a:latin typeface="+mn-lt"/>
                <a:ea typeface="+mn-ea"/>
                <a:cs typeface="+mn-cs"/>
              </a:defRPr>
            </a:lvl3pPr>
            <a:lvl4pPr marL="1219200" indent="-173038" algn="l" defTabSz="696913" rtl="0" eaLnBrk="0" fontAlgn="base" hangingPunct="0">
              <a:spcBef>
                <a:spcPct val="20000"/>
              </a:spcBef>
              <a:spcAft>
                <a:spcPct val="0"/>
              </a:spcAft>
              <a:buFont typeface="Arial" charset="0"/>
              <a:buChar char="–"/>
              <a:defRPr sz="1500" kern="1200">
                <a:solidFill>
                  <a:schemeClr val="tx1"/>
                </a:solidFill>
                <a:latin typeface="+mn-lt"/>
                <a:ea typeface="+mn-ea"/>
                <a:cs typeface="+mn-cs"/>
              </a:defRPr>
            </a:lvl4pPr>
            <a:lvl5pPr marL="1568450" indent="-173038" algn="l" defTabSz="696913" rtl="0" eaLnBrk="0" fontAlgn="base" hangingPunct="0">
              <a:spcBef>
                <a:spcPct val="20000"/>
              </a:spcBef>
              <a:spcAft>
                <a:spcPct val="0"/>
              </a:spcAft>
              <a:buFont typeface="Arial" charset="0"/>
              <a:buChar char="»"/>
              <a:defRPr sz="1500" kern="1200">
                <a:solidFill>
                  <a:schemeClr val="tx1"/>
                </a:solidFill>
                <a:latin typeface="+mn-lt"/>
                <a:ea typeface="+mn-ea"/>
                <a:cs typeface="+mn-cs"/>
              </a:defRPr>
            </a:lvl5pPr>
            <a:lvl6pPr marL="1917634"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66295"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14955"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63616"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fr-FR" dirty="0"/>
              <a:t>Mode opératoire (4)</a:t>
            </a:r>
          </a:p>
        </p:txBody>
      </p:sp>
      <p:cxnSp>
        <p:nvCxnSpPr>
          <p:cNvPr id="13" name="Connecteur : en angle 12">
            <a:extLst>
              <a:ext uri="{FF2B5EF4-FFF2-40B4-BE49-F238E27FC236}">
                <a16:creationId xmlns:a16="http://schemas.microsoft.com/office/drawing/2014/main" id="{275EFDCD-6D9B-4634-A1FF-723D32DBC3F2}"/>
              </a:ext>
            </a:extLst>
          </p:cNvPr>
          <p:cNvCxnSpPr>
            <a:cxnSpLocks/>
            <a:stCxn id="15" idx="2"/>
          </p:cNvCxnSpPr>
          <p:nvPr/>
        </p:nvCxnSpPr>
        <p:spPr>
          <a:xfrm rot="16200000" flipH="1">
            <a:off x="1179004" y="1658327"/>
            <a:ext cx="219500" cy="64357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1F3167D6-E78A-49C8-A1D4-060EDCD83BE9}"/>
              </a:ext>
            </a:extLst>
          </p:cNvPr>
          <p:cNvSpPr txBox="1"/>
          <p:nvPr/>
        </p:nvSpPr>
        <p:spPr>
          <a:xfrm flipH="1">
            <a:off x="323387" y="1008592"/>
            <a:ext cx="1287157" cy="861774"/>
          </a:xfrm>
          <a:prstGeom prst="rect">
            <a:avLst/>
          </a:prstGeom>
          <a:solidFill>
            <a:schemeClr val="accent2">
              <a:lumMod val="60000"/>
              <a:lumOff val="40000"/>
            </a:schemeClr>
          </a:solidFill>
          <a:ln w="12700" cmpd="sng">
            <a:solidFill>
              <a:srgbClr val="FF0000"/>
            </a:solidFill>
          </a:ln>
        </p:spPr>
        <p:txBody>
          <a:bodyPr wrap="square" rtlCol="0">
            <a:spAutoFit/>
          </a:bodyPr>
          <a:lstStyle>
            <a:defPPr>
              <a:defRPr lang="fr-FR"/>
            </a:defPPr>
            <a:lvl1pPr>
              <a:defRPr sz="1000">
                <a:solidFill>
                  <a:schemeClr val="tx1"/>
                </a:solidFill>
                <a:latin typeface="Calibri" pitchFamily="34" charset="0"/>
                <a:cs typeface="Arial" charset="0"/>
              </a:defRPr>
            </a:lvl1pPr>
            <a:lvl2pPr>
              <a:defRPr>
                <a:solidFill>
                  <a:schemeClr val="tx1"/>
                </a:solidFill>
                <a:latin typeface="Calibri" pitchFamily="34" charset="0"/>
                <a:cs typeface="Arial" charset="0"/>
              </a:defRPr>
            </a:lvl2pPr>
            <a:lvl3pPr>
              <a:defRPr>
                <a:solidFill>
                  <a:schemeClr val="tx1"/>
                </a:solidFill>
                <a:latin typeface="Calibri" pitchFamily="34" charset="0"/>
                <a:cs typeface="Arial" charset="0"/>
              </a:defRPr>
            </a:lvl3pPr>
            <a:lvl4pPr>
              <a:defRPr>
                <a:solidFill>
                  <a:schemeClr val="tx1"/>
                </a:solidFill>
                <a:latin typeface="Calibri" pitchFamily="34" charset="0"/>
                <a:cs typeface="Arial" charset="0"/>
              </a:defRPr>
            </a:lvl4pPr>
            <a:lvl5pPr>
              <a:defRPr>
                <a:solidFill>
                  <a:schemeClr val="tx1"/>
                </a:solidFill>
                <a:latin typeface="Calibri" pitchFamily="34" charset="0"/>
                <a:cs typeface="Arial" charset="0"/>
              </a:defRPr>
            </a:lvl5pPr>
            <a:lvl6pPr>
              <a:defRPr>
                <a:solidFill>
                  <a:schemeClr val="tx1"/>
                </a:solidFill>
                <a:latin typeface="Calibri" pitchFamily="34" charset="0"/>
                <a:cs typeface="Arial" charset="0"/>
              </a:defRPr>
            </a:lvl6pPr>
            <a:lvl7pPr>
              <a:defRPr>
                <a:solidFill>
                  <a:schemeClr val="tx1"/>
                </a:solidFill>
                <a:latin typeface="Calibri" pitchFamily="34" charset="0"/>
                <a:cs typeface="Arial" charset="0"/>
              </a:defRPr>
            </a:lvl7pPr>
            <a:lvl8pPr>
              <a:defRPr>
                <a:solidFill>
                  <a:schemeClr val="tx1"/>
                </a:solidFill>
                <a:latin typeface="Calibri" pitchFamily="34" charset="0"/>
                <a:cs typeface="Arial" charset="0"/>
              </a:defRPr>
            </a:lvl8pPr>
            <a:lvl9pPr>
              <a:defRPr>
                <a:solidFill>
                  <a:schemeClr val="tx1"/>
                </a:solidFill>
                <a:latin typeface="Calibri" pitchFamily="34" charset="0"/>
                <a:cs typeface="Arial" charset="0"/>
              </a:defRPr>
            </a:lvl9pPr>
          </a:lstStyle>
          <a:p>
            <a:r>
              <a:rPr lang="fr-FR" dirty="0"/>
              <a:t>5. Lors de l ’exécution, les appels de tests ajoutés apparaissent en « Etape de test »</a:t>
            </a:r>
          </a:p>
        </p:txBody>
      </p:sp>
      <p:sp>
        <p:nvSpPr>
          <p:cNvPr id="12" name="Rectangle : coins arrondis 11">
            <a:extLst>
              <a:ext uri="{FF2B5EF4-FFF2-40B4-BE49-F238E27FC236}">
                <a16:creationId xmlns:a16="http://schemas.microsoft.com/office/drawing/2014/main" id="{A6A5682C-F89E-4AEE-88C5-4C1D0FE856C3}"/>
              </a:ext>
            </a:extLst>
          </p:cNvPr>
          <p:cNvSpPr/>
          <p:nvPr/>
        </p:nvSpPr>
        <p:spPr>
          <a:xfrm>
            <a:off x="6036318" y="92667"/>
            <a:ext cx="1698879" cy="248956"/>
          </a:xfrm>
          <a:prstGeom prst="roundRect">
            <a:avLst/>
          </a:prstGeom>
          <a:solidFill>
            <a:srgbClr val="FFC000"/>
          </a:solidFill>
          <a:ln>
            <a:solidFill>
              <a:srgbClr val="027180"/>
            </a:solidFill>
          </a:ln>
        </p:spPr>
        <p:txBody>
          <a:bodyPr rtlCol="0" anchor="ctr"/>
          <a:lstStyle/>
          <a:p>
            <a:pPr algn="ctr" eaLnBrk="1" hangingPunct="1"/>
            <a:r>
              <a:rPr lang="fr-FR" sz="1000" dirty="0">
                <a:solidFill>
                  <a:srgbClr val="027180"/>
                </a:solidFill>
                <a:latin typeface="+mj-lt"/>
              </a:rPr>
              <a:t>Actualisé Xray 6 / avril 2022</a:t>
            </a:r>
          </a:p>
        </p:txBody>
      </p:sp>
      <p:sp>
        <p:nvSpPr>
          <p:cNvPr id="17" name="ZoneTexte 16">
            <a:extLst>
              <a:ext uri="{FF2B5EF4-FFF2-40B4-BE49-F238E27FC236}">
                <a16:creationId xmlns:a16="http://schemas.microsoft.com/office/drawing/2014/main" id="{C704A6EA-2F5A-42BE-B897-4D734F94C80A}"/>
              </a:ext>
            </a:extLst>
          </p:cNvPr>
          <p:cNvSpPr txBox="1"/>
          <p:nvPr/>
        </p:nvSpPr>
        <p:spPr bwMode="auto">
          <a:xfrm>
            <a:off x="2131428" y="3985871"/>
            <a:ext cx="390489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fr-FR" sz="900" dirty="0">
                <a:solidFill>
                  <a:srgbClr val="FF0000"/>
                </a:solidFill>
                <a:latin typeface="+mn-lt"/>
              </a:rPr>
              <a:t>Rappel : Seul le statut de l’exigence du test appelant est mis à jour.</a:t>
            </a:r>
          </a:p>
        </p:txBody>
      </p:sp>
      <p:pic>
        <p:nvPicPr>
          <p:cNvPr id="20" name="Image 19">
            <a:extLst>
              <a:ext uri="{FF2B5EF4-FFF2-40B4-BE49-F238E27FC236}">
                <a16:creationId xmlns:a16="http://schemas.microsoft.com/office/drawing/2014/main" id="{956338F0-1CFA-48D9-8851-51D8DC6C2A54}"/>
              </a:ext>
            </a:extLst>
          </p:cNvPr>
          <p:cNvPicPr>
            <a:picLocks noChangeAspect="1"/>
          </p:cNvPicPr>
          <p:nvPr/>
        </p:nvPicPr>
        <p:blipFill>
          <a:blip r:embed="rId2"/>
          <a:stretch>
            <a:fillRect/>
          </a:stretch>
        </p:blipFill>
        <p:spPr>
          <a:xfrm>
            <a:off x="1727278" y="1008592"/>
            <a:ext cx="6084810" cy="2825209"/>
          </a:xfrm>
          <a:prstGeom prst="rect">
            <a:avLst/>
          </a:prstGeom>
          <a:ln>
            <a:solidFill>
              <a:schemeClr val="accent1"/>
            </a:solidFill>
          </a:ln>
        </p:spPr>
      </p:pic>
    </p:spTree>
    <p:extLst>
      <p:ext uri="{BB962C8B-B14F-4D97-AF65-F5344CB8AC3E}">
        <p14:creationId xmlns:p14="http://schemas.microsoft.com/office/powerpoint/2010/main" val="32726587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81954" y="1397215"/>
            <a:ext cx="7554165" cy="1939528"/>
          </a:xfrm>
        </p:spPr>
        <p:txBody>
          <a:bodyPr/>
          <a:lstStyle/>
          <a:p>
            <a:pPr indent="0" algn="ctr"/>
            <a:r>
              <a:rPr lang="fr-FR" sz="3200" dirty="0"/>
              <a:t>Conception et organisation des cas de tests</a:t>
            </a:r>
            <a:br>
              <a:rPr lang="fr-FR" sz="3200" dirty="0"/>
            </a:br>
            <a:br>
              <a:rPr lang="fr-FR" sz="2800" dirty="0"/>
            </a:br>
            <a:r>
              <a:rPr lang="fr-FR" sz="2800" dirty="0" err="1"/>
              <a:t>Tests</a:t>
            </a:r>
            <a:r>
              <a:rPr lang="fr-FR" sz="2800" dirty="0"/>
              <a:t> paramétrés</a:t>
            </a:r>
            <a:br>
              <a:rPr lang="fr-FR" dirty="0"/>
            </a:br>
            <a:br>
              <a:rPr lang="fr-FR" dirty="0"/>
            </a:br>
            <a:endParaRPr lang="fr-FR" dirty="0"/>
          </a:p>
        </p:txBody>
      </p:sp>
      <p:sp>
        <p:nvSpPr>
          <p:cNvPr id="5" name="ZoneTexte 4">
            <a:hlinkClick r:id="rId3" action="ppaction://hlinksldjump"/>
            <a:extLst>
              <a:ext uri="{FF2B5EF4-FFF2-40B4-BE49-F238E27FC236}">
                <a16:creationId xmlns:a16="http://schemas.microsoft.com/office/drawing/2014/main" id="{F62C8996-C56E-40B4-95ED-E37C0188A228}"/>
              </a:ext>
            </a:extLst>
          </p:cNvPr>
          <p:cNvSpPr txBox="1"/>
          <p:nvPr/>
        </p:nvSpPr>
        <p:spPr bwMode="auto">
          <a:xfrm>
            <a:off x="7102718" y="4022060"/>
            <a:ext cx="627186" cy="283906"/>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a:scene3d>
            <a:camera prst="perspectiveFront"/>
            <a:lightRig rig="balanced" dir="t">
              <a:rot lat="0" lon="0" rev="8700000"/>
            </a:lightRig>
          </a:scene3d>
          <a:sp3d>
            <a:bevelT/>
            <a:bevelB/>
          </a:sp3d>
        </p:spPr>
        <p:txBody>
          <a:bodyPr wrap="square" lIns="36000" tIns="72000" rIns="36000" bIns="72000" rtlCol="0" anchor="b">
            <a:spAutoFit/>
          </a:bodyPr>
          <a:lstStyle/>
          <a:p>
            <a:pPr eaLnBrk="1" hangingPunct="1"/>
            <a:r>
              <a:rPr lang="fr-FR" sz="900">
                <a:solidFill>
                  <a:srgbClr val="000000"/>
                </a:solidFill>
                <a:latin typeface="Source Sans Pro" pitchFamily="34" charset="0"/>
              </a:rPr>
              <a:t>  </a:t>
            </a:r>
            <a:r>
              <a:rPr lang="fr-FR" sz="900" b="1">
                <a:solidFill>
                  <a:srgbClr val="00008F"/>
                </a:solidFill>
                <a:latin typeface="Source Sans Pro" pitchFamily="34" charset="0"/>
                <a:hlinkClick r:id="rId3" action="ppaction://hlinksldjump">
                  <a:extLst>
                    <a:ext uri="{A12FA001-AC4F-418D-AE19-62706E023703}">
                      <ahyp:hlinkClr xmlns:ahyp="http://schemas.microsoft.com/office/drawing/2018/hyperlinkcolor" val="tx"/>
                    </a:ext>
                  </a:extLst>
                </a:hlinkClick>
              </a:rPr>
              <a:t>RETOUR</a:t>
            </a:r>
            <a:endParaRPr lang="fr-FR" sz="900" b="1">
              <a:solidFill>
                <a:srgbClr val="00008F"/>
              </a:solidFill>
              <a:latin typeface="Source Sans Pro" pitchFamily="34" charset="0"/>
            </a:endParaRPr>
          </a:p>
        </p:txBody>
      </p:sp>
      <p:sp>
        <p:nvSpPr>
          <p:cNvPr id="6" name="Rectangle : coins arrondis 5">
            <a:extLst>
              <a:ext uri="{FF2B5EF4-FFF2-40B4-BE49-F238E27FC236}">
                <a16:creationId xmlns:a16="http://schemas.microsoft.com/office/drawing/2014/main" id="{1327D11F-1CAE-426B-9605-142BE963C9C0}"/>
              </a:ext>
            </a:extLst>
          </p:cNvPr>
          <p:cNvSpPr/>
          <p:nvPr/>
        </p:nvSpPr>
        <p:spPr>
          <a:xfrm>
            <a:off x="6036318" y="92667"/>
            <a:ext cx="1698879" cy="248956"/>
          </a:xfrm>
          <a:prstGeom prst="roundRect">
            <a:avLst/>
          </a:prstGeom>
          <a:solidFill>
            <a:srgbClr val="FFC000"/>
          </a:solidFill>
          <a:ln>
            <a:solidFill>
              <a:srgbClr val="027180"/>
            </a:solidFill>
          </a:ln>
        </p:spPr>
        <p:txBody>
          <a:bodyPr rtlCol="0" anchor="ctr"/>
          <a:lstStyle/>
          <a:p>
            <a:pPr algn="ctr" eaLnBrk="1" hangingPunct="1"/>
            <a:r>
              <a:rPr lang="fr-FR" sz="1000" dirty="0">
                <a:solidFill>
                  <a:srgbClr val="027180"/>
                </a:solidFill>
                <a:latin typeface="+mj-lt"/>
              </a:rPr>
              <a:t>Actualisé Xray 6 / avril 2022</a:t>
            </a:r>
          </a:p>
        </p:txBody>
      </p:sp>
    </p:spTree>
    <p:extLst>
      <p:ext uri="{BB962C8B-B14F-4D97-AF65-F5344CB8AC3E}">
        <p14:creationId xmlns:p14="http://schemas.microsoft.com/office/powerpoint/2010/main" val="992696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A936B5-9901-414C-8626-5E0F78F4E24F}"/>
              </a:ext>
            </a:extLst>
          </p:cNvPr>
          <p:cNvSpPr>
            <a:spLocks noGrp="1"/>
          </p:cNvSpPr>
          <p:nvPr>
            <p:ph type="title"/>
          </p:nvPr>
        </p:nvSpPr>
        <p:spPr/>
        <p:txBody>
          <a:bodyPr/>
          <a:lstStyle/>
          <a:p>
            <a:r>
              <a:rPr lang="fr-FR" dirty="0"/>
              <a:t>Adaptation des règles de nommage (1/2)</a:t>
            </a:r>
          </a:p>
        </p:txBody>
      </p:sp>
      <p:sp>
        <p:nvSpPr>
          <p:cNvPr id="3" name="Espace réservé du texte 2">
            <a:extLst>
              <a:ext uri="{FF2B5EF4-FFF2-40B4-BE49-F238E27FC236}">
                <a16:creationId xmlns:a16="http://schemas.microsoft.com/office/drawing/2014/main" id="{9164A304-B31F-4EA3-B560-CBD8685E678B}"/>
              </a:ext>
            </a:extLst>
          </p:cNvPr>
          <p:cNvSpPr>
            <a:spLocks noGrp="1"/>
          </p:cNvSpPr>
          <p:nvPr>
            <p:ph type="body" sz="quarter" idx="11"/>
          </p:nvPr>
        </p:nvSpPr>
        <p:spPr>
          <a:xfrm>
            <a:off x="199916" y="601062"/>
            <a:ext cx="7535282" cy="243859"/>
          </a:xfrm>
        </p:spPr>
        <p:txBody>
          <a:bodyPr/>
          <a:lstStyle/>
          <a:p>
            <a:r>
              <a:rPr lang="fr-FR" sz="1600" dirty="0"/>
              <a:t>Des règles de nommage générique ont été définies au niveau de la Guilde Tests. Il convient de les adapter au contexte Tribu.</a:t>
            </a:r>
            <a:r>
              <a:rPr lang="fr-FR" dirty="0"/>
              <a:t> </a:t>
            </a:r>
          </a:p>
        </p:txBody>
      </p:sp>
      <p:sp>
        <p:nvSpPr>
          <p:cNvPr id="6" name="Espace réservé du numéro de diapositive 5">
            <a:extLst>
              <a:ext uri="{FF2B5EF4-FFF2-40B4-BE49-F238E27FC236}">
                <a16:creationId xmlns:a16="http://schemas.microsoft.com/office/drawing/2014/main" id="{6EE74109-9B7D-453D-930E-D9CC0735C1C0}"/>
              </a:ext>
            </a:extLst>
          </p:cNvPr>
          <p:cNvSpPr>
            <a:spLocks noGrp="1"/>
          </p:cNvSpPr>
          <p:nvPr>
            <p:ph type="sldNum" sz="quarter" idx="4"/>
          </p:nvPr>
        </p:nvSpPr>
        <p:spPr/>
        <p:txBody>
          <a:bodyPr/>
          <a:lstStyle/>
          <a:p>
            <a:fld id="{020670D4-8CC5-4DC6-A0B0-09498D4F9660}" type="slidenum">
              <a:rPr lang="fr-FR" smtClean="0"/>
              <a:t>5</a:t>
            </a:fld>
            <a:endParaRPr lang="fr-FR" dirty="0"/>
          </a:p>
        </p:txBody>
      </p:sp>
      <p:pic>
        <p:nvPicPr>
          <p:cNvPr id="8" name="Image 7">
            <a:extLst>
              <a:ext uri="{FF2B5EF4-FFF2-40B4-BE49-F238E27FC236}">
                <a16:creationId xmlns:a16="http://schemas.microsoft.com/office/drawing/2014/main" id="{662DE3E6-1934-4E64-AAC9-81A6B5158E1C}"/>
              </a:ext>
            </a:extLst>
          </p:cNvPr>
          <p:cNvPicPr>
            <a:picLocks noChangeAspect="1"/>
          </p:cNvPicPr>
          <p:nvPr/>
        </p:nvPicPr>
        <p:blipFill>
          <a:blip r:embed="rId2"/>
          <a:stretch>
            <a:fillRect/>
          </a:stretch>
        </p:blipFill>
        <p:spPr>
          <a:xfrm>
            <a:off x="0" y="1024941"/>
            <a:ext cx="7812088" cy="2766610"/>
          </a:xfrm>
          <a:prstGeom prst="rect">
            <a:avLst/>
          </a:prstGeom>
        </p:spPr>
      </p:pic>
      <p:sp>
        <p:nvSpPr>
          <p:cNvPr id="11" name="ZoneTexte 10">
            <a:extLst>
              <a:ext uri="{FF2B5EF4-FFF2-40B4-BE49-F238E27FC236}">
                <a16:creationId xmlns:a16="http://schemas.microsoft.com/office/drawing/2014/main" id="{029FB014-D689-4366-ACE0-23F1308CFDAD}"/>
              </a:ext>
            </a:extLst>
          </p:cNvPr>
          <p:cNvSpPr txBox="1"/>
          <p:nvPr/>
        </p:nvSpPr>
        <p:spPr>
          <a:xfrm>
            <a:off x="199915" y="3915387"/>
            <a:ext cx="2851439" cy="184666"/>
          </a:xfrm>
          <a:prstGeom prst="rect">
            <a:avLst/>
          </a:prstGeom>
          <a:noFill/>
        </p:spPr>
        <p:txBody>
          <a:bodyPr wrap="square" lIns="0" tIns="0" rIns="0" bIns="0" rtlCol="0">
            <a:spAutoFit/>
          </a:bodyPr>
          <a:lstStyle>
            <a:defPPr>
              <a:defRPr lang="fr-FR"/>
            </a:defPPr>
            <a:lvl1pPr algn="ctr">
              <a:defRPr b="1">
                <a:latin typeface="Arial" pitchFamily="34" charset="0"/>
                <a:cs typeface="Arial" pitchFamily="34" charset="0"/>
              </a:defRPr>
            </a:lvl1pPr>
          </a:lstStyle>
          <a:p>
            <a:pPr algn="l"/>
            <a:r>
              <a:rPr lang="fr-FR" sz="600" b="0" dirty="0"/>
              <a:t>Version 2.1</a:t>
            </a:r>
            <a:br>
              <a:rPr lang="fr-FR" sz="600" b="0" dirty="0"/>
            </a:br>
            <a:r>
              <a:rPr lang="fr-FR" sz="600" b="0" dirty="0"/>
              <a:t>Le fichier source se trouve sous Confluence </a:t>
            </a:r>
            <a:endParaRPr lang="fr-FR" sz="500" b="0" dirty="0">
              <a:latin typeface="Calibri" pitchFamily="34" charset="0"/>
              <a:cs typeface="Arial" charset="0"/>
            </a:endParaRPr>
          </a:p>
        </p:txBody>
      </p:sp>
      <p:sp>
        <p:nvSpPr>
          <p:cNvPr id="13" name="Rectangle 12">
            <a:extLst>
              <a:ext uri="{FF2B5EF4-FFF2-40B4-BE49-F238E27FC236}">
                <a16:creationId xmlns:a16="http://schemas.microsoft.com/office/drawing/2014/main" id="{B4CED736-2F95-4473-B354-2882537DB50C}"/>
              </a:ext>
            </a:extLst>
          </p:cNvPr>
          <p:cNvSpPr/>
          <p:nvPr/>
        </p:nvSpPr>
        <p:spPr>
          <a:xfrm>
            <a:off x="0" y="1024941"/>
            <a:ext cx="573818" cy="30131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24665335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a:extLst>
              <a:ext uri="{FF2B5EF4-FFF2-40B4-BE49-F238E27FC236}">
                <a16:creationId xmlns:a16="http://schemas.microsoft.com/office/drawing/2014/main" id="{E951DCAD-A0F4-40B2-8D1C-612FAB71B768}"/>
              </a:ext>
            </a:extLst>
          </p:cNvPr>
          <p:cNvSpPr>
            <a:spLocks noGrp="1"/>
          </p:cNvSpPr>
          <p:nvPr>
            <p:ph sz="quarter" idx="13"/>
          </p:nvPr>
        </p:nvSpPr>
        <p:spPr>
          <a:xfrm>
            <a:off x="199914" y="718875"/>
            <a:ext cx="7307012" cy="3526538"/>
          </a:xfrm>
        </p:spPr>
        <p:txBody>
          <a:bodyPr/>
          <a:lstStyle/>
          <a:p>
            <a:pPr>
              <a:buFont typeface="Arial" panose="020B0604020202020204" pitchFamily="34" charset="0"/>
              <a:buChar char="•"/>
            </a:pPr>
            <a:r>
              <a:rPr lang="fr-FR" sz="1200" b="1" dirty="0"/>
              <a:t>Pouvoir exécuter un même test avec plusieurs valeurs de paramètres</a:t>
            </a:r>
          </a:p>
          <a:p>
            <a:pPr>
              <a:buFont typeface="Arial" panose="020B0604020202020204" pitchFamily="34" charset="0"/>
              <a:buChar char="•"/>
            </a:pPr>
            <a:r>
              <a:rPr lang="fr-FR" sz="1200" b="1" dirty="0"/>
              <a:t>Gérer les données de test dans Xray</a:t>
            </a:r>
          </a:p>
        </p:txBody>
      </p:sp>
      <p:sp>
        <p:nvSpPr>
          <p:cNvPr id="18" name="Titre 1">
            <a:extLst>
              <a:ext uri="{FF2B5EF4-FFF2-40B4-BE49-F238E27FC236}">
                <a16:creationId xmlns:a16="http://schemas.microsoft.com/office/drawing/2014/main" id="{66093C00-9307-42C2-8B32-B6160926C6F8}"/>
              </a:ext>
            </a:extLst>
          </p:cNvPr>
          <p:cNvSpPr txBox="1">
            <a:spLocks/>
          </p:cNvSpPr>
          <p:nvPr/>
        </p:nvSpPr>
        <p:spPr>
          <a:xfrm>
            <a:off x="199914" y="175910"/>
            <a:ext cx="6172487" cy="301314"/>
          </a:xfrm>
          <a:prstGeom prst="rect">
            <a:avLst/>
          </a:prstGeom>
        </p:spPr>
        <p:txBody>
          <a:bodyPr lIns="0" tIns="0" rIns="0" bIns="0" anchor="t"/>
          <a:lstStyle>
            <a:lvl1pPr algn="l" defTabSz="696913" rtl="0" eaLnBrk="0" fontAlgn="base" hangingPunct="0">
              <a:spcBef>
                <a:spcPct val="0"/>
              </a:spcBef>
              <a:spcAft>
                <a:spcPct val="0"/>
              </a:spcAft>
              <a:defRPr sz="1900" kern="1200">
                <a:solidFill>
                  <a:srgbClr val="00008F"/>
                </a:solidFill>
                <a:latin typeface="+mj-lt"/>
                <a:ea typeface="+mj-ea"/>
                <a:cs typeface="+mj-cs"/>
              </a:defRPr>
            </a:lvl1pPr>
            <a:lvl2pPr algn="ctr" defTabSz="696913" rtl="0" eaLnBrk="0" fontAlgn="base" hangingPunct="0">
              <a:spcBef>
                <a:spcPct val="0"/>
              </a:spcBef>
              <a:spcAft>
                <a:spcPct val="0"/>
              </a:spcAft>
              <a:defRPr sz="3400">
                <a:solidFill>
                  <a:schemeClr val="tx1"/>
                </a:solidFill>
                <a:latin typeface="Source Sans Pro" pitchFamily="34" charset="0"/>
              </a:defRPr>
            </a:lvl2pPr>
            <a:lvl3pPr algn="ctr" defTabSz="696913" rtl="0" eaLnBrk="0" fontAlgn="base" hangingPunct="0">
              <a:spcBef>
                <a:spcPct val="0"/>
              </a:spcBef>
              <a:spcAft>
                <a:spcPct val="0"/>
              </a:spcAft>
              <a:defRPr sz="3400">
                <a:solidFill>
                  <a:schemeClr val="tx1"/>
                </a:solidFill>
                <a:latin typeface="Source Sans Pro" pitchFamily="34" charset="0"/>
              </a:defRPr>
            </a:lvl3pPr>
            <a:lvl4pPr algn="ctr" defTabSz="696913" rtl="0" eaLnBrk="0" fontAlgn="base" hangingPunct="0">
              <a:spcBef>
                <a:spcPct val="0"/>
              </a:spcBef>
              <a:spcAft>
                <a:spcPct val="0"/>
              </a:spcAft>
              <a:defRPr sz="3400">
                <a:solidFill>
                  <a:schemeClr val="tx1"/>
                </a:solidFill>
                <a:latin typeface="Source Sans Pro" pitchFamily="34" charset="0"/>
              </a:defRPr>
            </a:lvl4pPr>
            <a:lvl5pPr algn="ctr" defTabSz="696913" rtl="0" eaLnBrk="0" fontAlgn="base" hangingPunct="0">
              <a:spcBef>
                <a:spcPct val="0"/>
              </a:spcBef>
              <a:spcAft>
                <a:spcPct val="0"/>
              </a:spcAft>
              <a:defRPr sz="3400">
                <a:solidFill>
                  <a:schemeClr val="tx1"/>
                </a:solidFill>
                <a:latin typeface="Source Sans Pro" pitchFamily="34" charset="0"/>
              </a:defRPr>
            </a:lvl5pPr>
            <a:lvl6pPr marL="457200" algn="ctr" defTabSz="696913" rtl="0" fontAlgn="base">
              <a:spcBef>
                <a:spcPct val="0"/>
              </a:spcBef>
              <a:spcAft>
                <a:spcPct val="0"/>
              </a:spcAft>
              <a:defRPr sz="3400">
                <a:solidFill>
                  <a:schemeClr val="tx1"/>
                </a:solidFill>
                <a:latin typeface="Calibri" pitchFamily="34" charset="0"/>
              </a:defRPr>
            </a:lvl6pPr>
            <a:lvl7pPr marL="914400" algn="ctr" defTabSz="696913" rtl="0" fontAlgn="base">
              <a:spcBef>
                <a:spcPct val="0"/>
              </a:spcBef>
              <a:spcAft>
                <a:spcPct val="0"/>
              </a:spcAft>
              <a:defRPr sz="3400">
                <a:solidFill>
                  <a:schemeClr val="tx1"/>
                </a:solidFill>
                <a:latin typeface="Calibri" pitchFamily="34" charset="0"/>
              </a:defRPr>
            </a:lvl7pPr>
            <a:lvl8pPr marL="1371600" algn="ctr" defTabSz="696913" rtl="0" fontAlgn="base">
              <a:spcBef>
                <a:spcPct val="0"/>
              </a:spcBef>
              <a:spcAft>
                <a:spcPct val="0"/>
              </a:spcAft>
              <a:defRPr sz="3400">
                <a:solidFill>
                  <a:schemeClr val="tx1"/>
                </a:solidFill>
                <a:latin typeface="Calibri" pitchFamily="34" charset="0"/>
              </a:defRPr>
            </a:lvl8pPr>
            <a:lvl9pPr marL="1828800" algn="ctr" defTabSz="696913" rtl="0" fontAlgn="base">
              <a:spcBef>
                <a:spcPct val="0"/>
              </a:spcBef>
              <a:spcAft>
                <a:spcPct val="0"/>
              </a:spcAft>
              <a:defRPr sz="3400">
                <a:solidFill>
                  <a:schemeClr val="tx1"/>
                </a:solidFill>
                <a:latin typeface="Calibri" pitchFamily="34" charset="0"/>
              </a:defRPr>
            </a:lvl9pPr>
          </a:lstStyle>
          <a:p>
            <a:r>
              <a:rPr lang="fr-FR" dirty="0"/>
              <a:t>Les tests paramétrés</a:t>
            </a:r>
          </a:p>
        </p:txBody>
      </p:sp>
      <p:sp>
        <p:nvSpPr>
          <p:cNvPr id="20" name="Espace réservé du texte 2">
            <a:extLst>
              <a:ext uri="{FF2B5EF4-FFF2-40B4-BE49-F238E27FC236}">
                <a16:creationId xmlns:a16="http://schemas.microsoft.com/office/drawing/2014/main" id="{A1581477-8E80-449B-981C-201ADDC8F029}"/>
              </a:ext>
            </a:extLst>
          </p:cNvPr>
          <p:cNvSpPr txBox="1">
            <a:spLocks/>
          </p:cNvSpPr>
          <p:nvPr/>
        </p:nvSpPr>
        <p:spPr>
          <a:xfrm>
            <a:off x="234000" y="481298"/>
            <a:ext cx="7344000" cy="216000"/>
          </a:xfrm>
          <a:prstGeom prst="rect">
            <a:avLst/>
          </a:prstGeom>
        </p:spPr>
        <p:txBody>
          <a:bodyPr lIns="0" tIns="0" rIns="0" bIns="0" anchor="t"/>
          <a:lstStyle>
            <a:lvl1pPr marL="0" indent="0" algn="l" defTabSz="696913" rtl="0" eaLnBrk="0" fontAlgn="base" hangingPunct="0">
              <a:spcBef>
                <a:spcPct val="20000"/>
              </a:spcBef>
              <a:spcAft>
                <a:spcPct val="0"/>
              </a:spcAft>
              <a:buFont typeface="Arial" charset="0"/>
              <a:buNone/>
              <a:defRPr sz="1500" kern="1200">
                <a:solidFill>
                  <a:srgbClr val="027180"/>
                </a:solidFill>
                <a:latin typeface="+mj-lt"/>
                <a:ea typeface="+mn-ea"/>
                <a:cs typeface="+mn-cs"/>
              </a:defRPr>
            </a:lvl1pPr>
            <a:lvl2pPr marL="565150" indent="-217488" algn="l" defTabSz="696913" rtl="0" eaLnBrk="0" fontAlgn="base" hangingPunct="0">
              <a:spcBef>
                <a:spcPct val="20000"/>
              </a:spcBef>
              <a:spcAft>
                <a:spcPct val="0"/>
              </a:spcAft>
              <a:buFont typeface="Arial" charset="0"/>
              <a:buChar char="–"/>
              <a:defRPr sz="2100" kern="1200">
                <a:solidFill>
                  <a:schemeClr val="tx1"/>
                </a:solidFill>
                <a:latin typeface="+mn-lt"/>
                <a:ea typeface="+mn-ea"/>
                <a:cs typeface="+mn-cs"/>
              </a:defRPr>
            </a:lvl2pPr>
            <a:lvl3pPr marL="871538" indent="-173038" algn="l" defTabSz="696913" rtl="0" eaLnBrk="0" fontAlgn="base" hangingPunct="0">
              <a:spcBef>
                <a:spcPct val="20000"/>
              </a:spcBef>
              <a:spcAft>
                <a:spcPct val="0"/>
              </a:spcAft>
              <a:buFont typeface="Arial" charset="0"/>
              <a:buChar char="•"/>
              <a:defRPr kern="1200">
                <a:solidFill>
                  <a:schemeClr val="tx1"/>
                </a:solidFill>
                <a:latin typeface="+mn-lt"/>
                <a:ea typeface="+mn-ea"/>
                <a:cs typeface="+mn-cs"/>
              </a:defRPr>
            </a:lvl3pPr>
            <a:lvl4pPr marL="1219200" indent="-173038" algn="l" defTabSz="696913" rtl="0" eaLnBrk="0" fontAlgn="base" hangingPunct="0">
              <a:spcBef>
                <a:spcPct val="20000"/>
              </a:spcBef>
              <a:spcAft>
                <a:spcPct val="0"/>
              </a:spcAft>
              <a:buFont typeface="Arial" charset="0"/>
              <a:buChar char="–"/>
              <a:defRPr sz="1500" kern="1200">
                <a:solidFill>
                  <a:schemeClr val="tx1"/>
                </a:solidFill>
                <a:latin typeface="+mn-lt"/>
                <a:ea typeface="+mn-ea"/>
                <a:cs typeface="+mn-cs"/>
              </a:defRPr>
            </a:lvl4pPr>
            <a:lvl5pPr marL="1568450" indent="-173038" algn="l" defTabSz="696913" rtl="0" eaLnBrk="0" fontAlgn="base" hangingPunct="0">
              <a:spcBef>
                <a:spcPct val="20000"/>
              </a:spcBef>
              <a:spcAft>
                <a:spcPct val="0"/>
              </a:spcAft>
              <a:buFont typeface="Arial" charset="0"/>
              <a:buChar char="»"/>
              <a:defRPr sz="1500" kern="1200">
                <a:solidFill>
                  <a:schemeClr val="tx1"/>
                </a:solidFill>
                <a:latin typeface="+mn-lt"/>
                <a:ea typeface="+mn-ea"/>
                <a:cs typeface="+mn-cs"/>
              </a:defRPr>
            </a:lvl5pPr>
            <a:lvl6pPr marL="1917634"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66295"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14955"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63616"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fr-FR" dirty="0"/>
              <a:t>Principes de fonctionnement</a:t>
            </a:r>
          </a:p>
        </p:txBody>
      </p:sp>
      <p:pic>
        <p:nvPicPr>
          <p:cNvPr id="16" name="Image 15">
            <a:extLst>
              <a:ext uri="{FF2B5EF4-FFF2-40B4-BE49-F238E27FC236}">
                <a16:creationId xmlns:a16="http://schemas.microsoft.com/office/drawing/2014/main" id="{838B98EE-B556-4B9D-959C-C5F234FE4379}"/>
              </a:ext>
            </a:extLst>
          </p:cNvPr>
          <p:cNvPicPr>
            <a:picLocks noChangeAspect="1"/>
          </p:cNvPicPr>
          <p:nvPr/>
        </p:nvPicPr>
        <p:blipFill>
          <a:blip r:embed="rId3"/>
          <a:stretch>
            <a:fillRect/>
          </a:stretch>
        </p:blipFill>
        <p:spPr>
          <a:xfrm>
            <a:off x="336650" y="1562247"/>
            <a:ext cx="2572018" cy="2467203"/>
          </a:xfrm>
          <a:prstGeom prst="rect">
            <a:avLst/>
          </a:prstGeom>
          <a:ln w="12700">
            <a:solidFill>
              <a:schemeClr val="tx2">
                <a:lumMod val="60000"/>
                <a:lumOff val="40000"/>
              </a:schemeClr>
            </a:solidFill>
            <a:tailEnd type="triangle"/>
          </a:ln>
        </p:spPr>
      </p:pic>
      <p:sp>
        <p:nvSpPr>
          <p:cNvPr id="21" name="Rectangle : coins arrondis 20">
            <a:extLst>
              <a:ext uri="{FF2B5EF4-FFF2-40B4-BE49-F238E27FC236}">
                <a16:creationId xmlns:a16="http://schemas.microsoft.com/office/drawing/2014/main" id="{75FFC625-EB2D-497A-B425-D6189239E699}"/>
              </a:ext>
            </a:extLst>
          </p:cNvPr>
          <p:cNvSpPr/>
          <p:nvPr/>
        </p:nvSpPr>
        <p:spPr>
          <a:xfrm>
            <a:off x="513315" y="1987903"/>
            <a:ext cx="2322760" cy="1171363"/>
          </a:xfrm>
          <a:prstGeom prst="roundRect">
            <a:avLst/>
          </a:prstGeom>
          <a:noFill/>
          <a:ln w="254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897"/>
          </a:p>
        </p:txBody>
      </p:sp>
      <p:sp>
        <p:nvSpPr>
          <p:cNvPr id="22" name="Titre 1">
            <a:extLst>
              <a:ext uri="{FF2B5EF4-FFF2-40B4-BE49-F238E27FC236}">
                <a16:creationId xmlns:a16="http://schemas.microsoft.com/office/drawing/2014/main" id="{2D5F28E2-14AB-463D-9E83-1E282A287D82}"/>
              </a:ext>
            </a:extLst>
          </p:cNvPr>
          <p:cNvSpPr txBox="1">
            <a:spLocks/>
          </p:cNvSpPr>
          <p:nvPr/>
        </p:nvSpPr>
        <p:spPr>
          <a:xfrm>
            <a:off x="1404086" y="2078268"/>
            <a:ext cx="1500433" cy="461074"/>
          </a:xfrm>
          <a:prstGeom prst="rect">
            <a:avLst/>
          </a:prstGeom>
        </p:spPr>
        <p:txBody>
          <a:bodyPr vert="horz" lIns="58568" tIns="29284" rIns="58568" bIns="29284" rtlCol="0" anchor="ctr">
            <a:no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r>
              <a:rPr lang="fr-FR" sz="1153"/>
              <a:t>Cas de test </a:t>
            </a:r>
            <a:br>
              <a:rPr lang="fr-FR" sz="1153"/>
            </a:br>
            <a:r>
              <a:rPr lang="fr-FR" sz="1153"/>
              <a:t>avec paramètres</a:t>
            </a:r>
          </a:p>
        </p:txBody>
      </p:sp>
      <p:pic>
        <p:nvPicPr>
          <p:cNvPr id="23" name="Image 22">
            <a:extLst>
              <a:ext uri="{FF2B5EF4-FFF2-40B4-BE49-F238E27FC236}">
                <a16:creationId xmlns:a16="http://schemas.microsoft.com/office/drawing/2014/main" id="{EC34F083-2262-4670-BC6B-5E6488A2C396}"/>
              </a:ext>
            </a:extLst>
          </p:cNvPr>
          <p:cNvPicPr>
            <a:picLocks noChangeAspect="1"/>
          </p:cNvPicPr>
          <p:nvPr/>
        </p:nvPicPr>
        <p:blipFill>
          <a:blip r:embed="rId4"/>
          <a:stretch>
            <a:fillRect/>
          </a:stretch>
        </p:blipFill>
        <p:spPr>
          <a:xfrm>
            <a:off x="3169351" y="1577567"/>
            <a:ext cx="4398766" cy="2451882"/>
          </a:xfrm>
          <a:prstGeom prst="rect">
            <a:avLst/>
          </a:prstGeom>
          <a:ln w="12700">
            <a:solidFill>
              <a:schemeClr val="tx2">
                <a:lumMod val="60000"/>
                <a:lumOff val="40000"/>
              </a:schemeClr>
            </a:solidFill>
            <a:tailEnd type="triangle"/>
          </a:ln>
        </p:spPr>
      </p:pic>
      <p:sp>
        <p:nvSpPr>
          <p:cNvPr id="24" name="Rectangle : coins arrondis 23">
            <a:extLst>
              <a:ext uri="{FF2B5EF4-FFF2-40B4-BE49-F238E27FC236}">
                <a16:creationId xmlns:a16="http://schemas.microsoft.com/office/drawing/2014/main" id="{5045D5CE-EB94-4E61-A593-DFA4E836EB15}"/>
              </a:ext>
            </a:extLst>
          </p:cNvPr>
          <p:cNvSpPr/>
          <p:nvPr/>
        </p:nvSpPr>
        <p:spPr>
          <a:xfrm>
            <a:off x="3152442" y="1562247"/>
            <a:ext cx="1507536" cy="19422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897"/>
          </a:p>
        </p:txBody>
      </p:sp>
      <p:sp>
        <p:nvSpPr>
          <p:cNvPr id="26" name="Rectangle : coins arrondis 25">
            <a:extLst>
              <a:ext uri="{FF2B5EF4-FFF2-40B4-BE49-F238E27FC236}">
                <a16:creationId xmlns:a16="http://schemas.microsoft.com/office/drawing/2014/main" id="{32FFBA1C-FD51-4AF0-AFF1-F3E42D58A1C3}"/>
              </a:ext>
            </a:extLst>
          </p:cNvPr>
          <p:cNvSpPr/>
          <p:nvPr/>
        </p:nvSpPr>
        <p:spPr>
          <a:xfrm>
            <a:off x="306146" y="1550045"/>
            <a:ext cx="879148" cy="19422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897"/>
          </a:p>
        </p:txBody>
      </p:sp>
      <p:sp>
        <p:nvSpPr>
          <p:cNvPr id="27" name="Rectangle : coins arrondis 26">
            <a:extLst>
              <a:ext uri="{FF2B5EF4-FFF2-40B4-BE49-F238E27FC236}">
                <a16:creationId xmlns:a16="http://schemas.microsoft.com/office/drawing/2014/main" id="{29281621-B78E-417A-90FF-B93DF0CC2919}"/>
              </a:ext>
            </a:extLst>
          </p:cNvPr>
          <p:cNvSpPr/>
          <p:nvPr/>
        </p:nvSpPr>
        <p:spPr>
          <a:xfrm>
            <a:off x="3234294" y="1987903"/>
            <a:ext cx="4199396" cy="227241"/>
          </a:xfrm>
          <a:prstGeom prst="roundRect">
            <a:avLst/>
          </a:prstGeom>
          <a:noFill/>
          <a:ln w="254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897"/>
          </a:p>
        </p:txBody>
      </p:sp>
      <p:sp>
        <p:nvSpPr>
          <p:cNvPr id="29" name="ZoneTexte 28">
            <a:extLst>
              <a:ext uri="{FF2B5EF4-FFF2-40B4-BE49-F238E27FC236}">
                <a16:creationId xmlns:a16="http://schemas.microsoft.com/office/drawing/2014/main" id="{13588E66-36EC-4889-B479-E08D0AFE66EE}"/>
              </a:ext>
            </a:extLst>
          </p:cNvPr>
          <p:cNvSpPr txBox="1"/>
          <p:nvPr/>
        </p:nvSpPr>
        <p:spPr>
          <a:xfrm flipH="1">
            <a:off x="4765203" y="2481171"/>
            <a:ext cx="2123276" cy="400110"/>
          </a:xfrm>
          <a:prstGeom prst="rect">
            <a:avLst/>
          </a:prstGeom>
          <a:solidFill>
            <a:schemeClr val="accent2">
              <a:lumMod val="60000"/>
              <a:lumOff val="40000"/>
            </a:schemeClr>
          </a:solidFill>
          <a:ln w="12700" cmpd="sng">
            <a:solidFill>
              <a:srgbClr val="FF0000"/>
            </a:solidFill>
          </a:ln>
        </p:spPr>
        <p:txBody>
          <a:bodyPr wrap="square" rtlCol="0">
            <a:spAutoFit/>
          </a:bodyPr>
          <a:lstStyle>
            <a:defPPr>
              <a:defRPr lang="fr-FR"/>
            </a:defPPr>
            <a:lvl1pPr>
              <a:defRPr sz="1000">
                <a:solidFill>
                  <a:schemeClr val="tx1"/>
                </a:solidFill>
                <a:latin typeface="Calibri" pitchFamily="34" charset="0"/>
                <a:cs typeface="Arial" charset="0"/>
              </a:defRPr>
            </a:lvl1pPr>
            <a:lvl2pPr>
              <a:defRPr>
                <a:solidFill>
                  <a:schemeClr val="tx1"/>
                </a:solidFill>
                <a:latin typeface="Calibri" pitchFamily="34" charset="0"/>
                <a:cs typeface="Arial" charset="0"/>
              </a:defRPr>
            </a:lvl2pPr>
            <a:lvl3pPr>
              <a:defRPr>
                <a:solidFill>
                  <a:schemeClr val="tx1"/>
                </a:solidFill>
                <a:latin typeface="Calibri" pitchFamily="34" charset="0"/>
                <a:cs typeface="Arial" charset="0"/>
              </a:defRPr>
            </a:lvl3pPr>
            <a:lvl4pPr>
              <a:defRPr>
                <a:solidFill>
                  <a:schemeClr val="tx1"/>
                </a:solidFill>
                <a:latin typeface="Calibri" pitchFamily="34" charset="0"/>
                <a:cs typeface="Arial" charset="0"/>
              </a:defRPr>
            </a:lvl4pPr>
            <a:lvl5pPr>
              <a:defRPr>
                <a:solidFill>
                  <a:schemeClr val="tx1"/>
                </a:solidFill>
                <a:latin typeface="Calibri" pitchFamily="34" charset="0"/>
                <a:cs typeface="Arial" charset="0"/>
              </a:defRPr>
            </a:lvl5pPr>
            <a:lvl6pPr>
              <a:defRPr>
                <a:solidFill>
                  <a:schemeClr val="tx1"/>
                </a:solidFill>
                <a:latin typeface="Calibri" pitchFamily="34" charset="0"/>
                <a:cs typeface="Arial" charset="0"/>
              </a:defRPr>
            </a:lvl6pPr>
            <a:lvl7pPr>
              <a:defRPr>
                <a:solidFill>
                  <a:schemeClr val="tx1"/>
                </a:solidFill>
                <a:latin typeface="Calibri" pitchFamily="34" charset="0"/>
                <a:cs typeface="Arial" charset="0"/>
              </a:defRPr>
            </a:lvl7pPr>
            <a:lvl8pPr>
              <a:defRPr>
                <a:solidFill>
                  <a:schemeClr val="tx1"/>
                </a:solidFill>
                <a:latin typeface="Calibri" pitchFamily="34" charset="0"/>
                <a:cs typeface="Arial" charset="0"/>
              </a:defRPr>
            </a:lvl8pPr>
            <a:lvl9pPr>
              <a:defRPr>
                <a:solidFill>
                  <a:schemeClr val="tx1"/>
                </a:solidFill>
                <a:latin typeface="Calibri" pitchFamily="34" charset="0"/>
                <a:cs typeface="Arial" charset="0"/>
              </a:defRPr>
            </a:lvl9pPr>
          </a:lstStyle>
          <a:p>
            <a:r>
              <a:rPr lang="fr-FR" dirty="0"/>
              <a:t>1. Définir les </a:t>
            </a:r>
            <a:r>
              <a:rPr lang="fr-FR" b="1" dirty="0"/>
              <a:t>paramètres </a:t>
            </a:r>
            <a:r>
              <a:rPr lang="fr-FR" dirty="0"/>
              <a:t>du test et leurs </a:t>
            </a:r>
            <a:r>
              <a:rPr lang="fr-FR" b="1" dirty="0"/>
              <a:t>valeurs</a:t>
            </a:r>
            <a:r>
              <a:rPr lang="fr-FR" dirty="0"/>
              <a:t> (le « </a:t>
            </a:r>
            <a:r>
              <a:rPr lang="fr-FR" b="1" dirty="0"/>
              <a:t>Jeu de Données</a:t>
            </a:r>
            <a:r>
              <a:rPr lang="fr-FR" dirty="0"/>
              <a:t> »</a:t>
            </a:r>
          </a:p>
        </p:txBody>
      </p:sp>
      <p:sp>
        <p:nvSpPr>
          <p:cNvPr id="31" name="ZoneTexte 30">
            <a:extLst>
              <a:ext uri="{FF2B5EF4-FFF2-40B4-BE49-F238E27FC236}">
                <a16:creationId xmlns:a16="http://schemas.microsoft.com/office/drawing/2014/main" id="{E3D14204-E514-47AC-BF52-8284E1C60844}"/>
              </a:ext>
            </a:extLst>
          </p:cNvPr>
          <p:cNvSpPr txBox="1"/>
          <p:nvPr/>
        </p:nvSpPr>
        <p:spPr>
          <a:xfrm flipH="1">
            <a:off x="547222" y="3242851"/>
            <a:ext cx="3378622" cy="861774"/>
          </a:xfrm>
          <a:prstGeom prst="rect">
            <a:avLst/>
          </a:prstGeom>
          <a:solidFill>
            <a:schemeClr val="accent2">
              <a:lumMod val="60000"/>
              <a:lumOff val="40000"/>
            </a:schemeClr>
          </a:solidFill>
          <a:ln w="12700" cmpd="sng">
            <a:solidFill>
              <a:srgbClr val="FF0000"/>
            </a:solidFill>
          </a:ln>
        </p:spPr>
        <p:txBody>
          <a:bodyPr wrap="square" rtlCol="0">
            <a:spAutoFit/>
          </a:bodyPr>
          <a:lstStyle>
            <a:defPPr>
              <a:defRPr lang="fr-FR"/>
            </a:defPPr>
            <a:lvl1pPr>
              <a:defRPr sz="1000">
                <a:solidFill>
                  <a:schemeClr val="tx1"/>
                </a:solidFill>
                <a:latin typeface="Calibri" pitchFamily="34" charset="0"/>
                <a:cs typeface="Arial" charset="0"/>
              </a:defRPr>
            </a:lvl1pPr>
            <a:lvl2pPr>
              <a:defRPr>
                <a:solidFill>
                  <a:schemeClr val="tx1"/>
                </a:solidFill>
                <a:latin typeface="Calibri" pitchFamily="34" charset="0"/>
                <a:cs typeface="Arial" charset="0"/>
              </a:defRPr>
            </a:lvl2pPr>
            <a:lvl3pPr>
              <a:defRPr>
                <a:solidFill>
                  <a:schemeClr val="tx1"/>
                </a:solidFill>
                <a:latin typeface="Calibri" pitchFamily="34" charset="0"/>
                <a:cs typeface="Arial" charset="0"/>
              </a:defRPr>
            </a:lvl3pPr>
            <a:lvl4pPr>
              <a:defRPr>
                <a:solidFill>
                  <a:schemeClr val="tx1"/>
                </a:solidFill>
                <a:latin typeface="Calibri" pitchFamily="34" charset="0"/>
                <a:cs typeface="Arial" charset="0"/>
              </a:defRPr>
            </a:lvl4pPr>
            <a:lvl5pPr>
              <a:defRPr>
                <a:solidFill>
                  <a:schemeClr val="tx1"/>
                </a:solidFill>
                <a:latin typeface="Calibri" pitchFamily="34" charset="0"/>
                <a:cs typeface="Arial" charset="0"/>
              </a:defRPr>
            </a:lvl5pPr>
            <a:lvl6pPr>
              <a:defRPr>
                <a:solidFill>
                  <a:schemeClr val="tx1"/>
                </a:solidFill>
                <a:latin typeface="Calibri" pitchFamily="34" charset="0"/>
                <a:cs typeface="Arial" charset="0"/>
              </a:defRPr>
            </a:lvl6pPr>
            <a:lvl7pPr>
              <a:defRPr>
                <a:solidFill>
                  <a:schemeClr val="tx1"/>
                </a:solidFill>
                <a:latin typeface="Calibri" pitchFamily="34" charset="0"/>
                <a:cs typeface="Arial" charset="0"/>
              </a:defRPr>
            </a:lvl7pPr>
            <a:lvl8pPr>
              <a:defRPr>
                <a:solidFill>
                  <a:schemeClr val="tx1"/>
                </a:solidFill>
                <a:latin typeface="Calibri" pitchFamily="34" charset="0"/>
                <a:cs typeface="Arial" charset="0"/>
              </a:defRPr>
            </a:lvl8pPr>
            <a:lvl9pPr>
              <a:defRPr>
                <a:solidFill>
                  <a:schemeClr val="tx1"/>
                </a:solidFill>
                <a:latin typeface="Calibri" pitchFamily="34" charset="0"/>
                <a:cs typeface="Arial" charset="0"/>
              </a:defRPr>
            </a:lvl9pPr>
          </a:lstStyle>
          <a:p>
            <a:r>
              <a:rPr lang="fr-FR" dirty="0"/>
              <a:t>2. Concevoir les </a:t>
            </a:r>
            <a:r>
              <a:rPr lang="fr-FR" b="1" dirty="0"/>
              <a:t>étapes de test </a:t>
            </a:r>
            <a:r>
              <a:rPr lang="fr-FR" dirty="0"/>
              <a:t>contenant les paramètres.</a:t>
            </a:r>
            <a:br>
              <a:rPr lang="fr-FR" dirty="0"/>
            </a:br>
            <a:r>
              <a:rPr lang="fr-FR" dirty="0"/>
              <a:t>Ces paramètres peuvent figurer dans </a:t>
            </a:r>
            <a:br>
              <a:rPr lang="fr-FR" dirty="0"/>
            </a:br>
            <a:r>
              <a:rPr lang="fr-FR" dirty="0"/>
              <a:t>. Les </a:t>
            </a:r>
            <a:r>
              <a:rPr lang="fr-FR" b="1" dirty="0"/>
              <a:t>actions</a:t>
            </a:r>
          </a:p>
          <a:p>
            <a:r>
              <a:rPr lang="fr-FR" dirty="0"/>
              <a:t>. Les </a:t>
            </a:r>
            <a:r>
              <a:rPr lang="fr-FR" b="1" dirty="0"/>
              <a:t>données</a:t>
            </a:r>
          </a:p>
          <a:p>
            <a:r>
              <a:rPr lang="fr-FR" dirty="0"/>
              <a:t>. Les </a:t>
            </a:r>
            <a:r>
              <a:rPr lang="fr-FR" b="1" dirty="0"/>
              <a:t>résultats attendus</a:t>
            </a:r>
          </a:p>
        </p:txBody>
      </p:sp>
      <p:sp>
        <p:nvSpPr>
          <p:cNvPr id="32" name="Rectangle : coins arrondis 31">
            <a:extLst>
              <a:ext uri="{FF2B5EF4-FFF2-40B4-BE49-F238E27FC236}">
                <a16:creationId xmlns:a16="http://schemas.microsoft.com/office/drawing/2014/main" id="{C03A61B3-7D18-4654-930D-575959A2D27A}"/>
              </a:ext>
            </a:extLst>
          </p:cNvPr>
          <p:cNvSpPr/>
          <p:nvPr/>
        </p:nvSpPr>
        <p:spPr>
          <a:xfrm>
            <a:off x="6036318" y="92667"/>
            <a:ext cx="1698879" cy="248956"/>
          </a:xfrm>
          <a:prstGeom prst="roundRect">
            <a:avLst/>
          </a:prstGeom>
          <a:solidFill>
            <a:srgbClr val="FFC000"/>
          </a:solidFill>
          <a:ln>
            <a:solidFill>
              <a:srgbClr val="027180"/>
            </a:solidFill>
          </a:ln>
        </p:spPr>
        <p:txBody>
          <a:bodyPr rtlCol="0" anchor="ctr"/>
          <a:lstStyle/>
          <a:p>
            <a:pPr algn="ctr" eaLnBrk="1" hangingPunct="1"/>
            <a:r>
              <a:rPr lang="fr-FR" sz="1000" dirty="0">
                <a:solidFill>
                  <a:srgbClr val="027180"/>
                </a:solidFill>
                <a:latin typeface="+mj-lt"/>
              </a:rPr>
              <a:t>Actualisé Xray 6 / avril 2022</a:t>
            </a:r>
          </a:p>
        </p:txBody>
      </p:sp>
      <p:sp>
        <p:nvSpPr>
          <p:cNvPr id="33" name="ZoneTexte 32">
            <a:extLst>
              <a:ext uri="{FF2B5EF4-FFF2-40B4-BE49-F238E27FC236}">
                <a16:creationId xmlns:a16="http://schemas.microsoft.com/office/drawing/2014/main" id="{B28687D8-B580-430F-80B3-B062A5A729BE}"/>
              </a:ext>
            </a:extLst>
          </p:cNvPr>
          <p:cNvSpPr txBox="1"/>
          <p:nvPr/>
        </p:nvSpPr>
        <p:spPr bwMode="auto">
          <a:xfrm>
            <a:off x="2211705" y="1235839"/>
            <a:ext cx="39052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fr-FR" b="1" dirty="0"/>
              <a:t>La conception se fait en 2 temps </a:t>
            </a:r>
            <a:br>
              <a:rPr lang="fr-FR" b="1" dirty="0"/>
            </a:br>
            <a:endParaRPr lang="fr-FR" dirty="0"/>
          </a:p>
        </p:txBody>
      </p:sp>
    </p:spTree>
    <p:extLst>
      <p:ext uri="{BB962C8B-B14F-4D97-AF65-F5344CB8AC3E}">
        <p14:creationId xmlns:p14="http://schemas.microsoft.com/office/powerpoint/2010/main" val="5166163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re 1">
            <a:extLst>
              <a:ext uri="{FF2B5EF4-FFF2-40B4-BE49-F238E27FC236}">
                <a16:creationId xmlns:a16="http://schemas.microsoft.com/office/drawing/2014/main" id="{66093C00-9307-42C2-8B32-B6160926C6F8}"/>
              </a:ext>
            </a:extLst>
          </p:cNvPr>
          <p:cNvSpPr txBox="1">
            <a:spLocks/>
          </p:cNvSpPr>
          <p:nvPr/>
        </p:nvSpPr>
        <p:spPr>
          <a:xfrm>
            <a:off x="199914" y="175910"/>
            <a:ext cx="6172487" cy="301314"/>
          </a:xfrm>
          <a:prstGeom prst="rect">
            <a:avLst/>
          </a:prstGeom>
        </p:spPr>
        <p:txBody>
          <a:bodyPr lIns="0" tIns="0" rIns="0" bIns="0" anchor="t"/>
          <a:lstStyle>
            <a:lvl1pPr algn="l" defTabSz="696913" rtl="0" eaLnBrk="0" fontAlgn="base" hangingPunct="0">
              <a:spcBef>
                <a:spcPct val="0"/>
              </a:spcBef>
              <a:spcAft>
                <a:spcPct val="0"/>
              </a:spcAft>
              <a:defRPr sz="1900" kern="1200">
                <a:solidFill>
                  <a:srgbClr val="00008F"/>
                </a:solidFill>
                <a:latin typeface="+mj-lt"/>
                <a:ea typeface="+mj-ea"/>
                <a:cs typeface="+mj-cs"/>
              </a:defRPr>
            </a:lvl1pPr>
            <a:lvl2pPr algn="ctr" defTabSz="696913" rtl="0" eaLnBrk="0" fontAlgn="base" hangingPunct="0">
              <a:spcBef>
                <a:spcPct val="0"/>
              </a:spcBef>
              <a:spcAft>
                <a:spcPct val="0"/>
              </a:spcAft>
              <a:defRPr sz="3400">
                <a:solidFill>
                  <a:schemeClr val="tx1"/>
                </a:solidFill>
                <a:latin typeface="Source Sans Pro" pitchFamily="34" charset="0"/>
              </a:defRPr>
            </a:lvl2pPr>
            <a:lvl3pPr algn="ctr" defTabSz="696913" rtl="0" eaLnBrk="0" fontAlgn="base" hangingPunct="0">
              <a:spcBef>
                <a:spcPct val="0"/>
              </a:spcBef>
              <a:spcAft>
                <a:spcPct val="0"/>
              </a:spcAft>
              <a:defRPr sz="3400">
                <a:solidFill>
                  <a:schemeClr val="tx1"/>
                </a:solidFill>
                <a:latin typeface="Source Sans Pro" pitchFamily="34" charset="0"/>
              </a:defRPr>
            </a:lvl3pPr>
            <a:lvl4pPr algn="ctr" defTabSz="696913" rtl="0" eaLnBrk="0" fontAlgn="base" hangingPunct="0">
              <a:spcBef>
                <a:spcPct val="0"/>
              </a:spcBef>
              <a:spcAft>
                <a:spcPct val="0"/>
              </a:spcAft>
              <a:defRPr sz="3400">
                <a:solidFill>
                  <a:schemeClr val="tx1"/>
                </a:solidFill>
                <a:latin typeface="Source Sans Pro" pitchFamily="34" charset="0"/>
              </a:defRPr>
            </a:lvl4pPr>
            <a:lvl5pPr algn="ctr" defTabSz="696913" rtl="0" eaLnBrk="0" fontAlgn="base" hangingPunct="0">
              <a:spcBef>
                <a:spcPct val="0"/>
              </a:spcBef>
              <a:spcAft>
                <a:spcPct val="0"/>
              </a:spcAft>
              <a:defRPr sz="3400">
                <a:solidFill>
                  <a:schemeClr val="tx1"/>
                </a:solidFill>
                <a:latin typeface="Source Sans Pro" pitchFamily="34" charset="0"/>
              </a:defRPr>
            </a:lvl5pPr>
            <a:lvl6pPr marL="457200" algn="ctr" defTabSz="696913" rtl="0" fontAlgn="base">
              <a:spcBef>
                <a:spcPct val="0"/>
              </a:spcBef>
              <a:spcAft>
                <a:spcPct val="0"/>
              </a:spcAft>
              <a:defRPr sz="3400">
                <a:solidFill>
                  <a:schemeClr val="tx1"/>
                </a:solidFill>
                <a:latin typeface="Calibri" pitchFamily="34" charset="0"/>
              </a:defRPr>
            </a:lvl6pPr>
            <a:lvl7pPr marL="914400" algn="ctr" defTabSz="696913" rtl="0" fontAlgn="base">
              <a:spcBef>
                <a:spcPct val="0"/>
              </a:spcBef>
              <a:spcAft>
                <a:spcPct val="0"/>
              </a:spcAft>
              <a:defRPr sz="3400">
                <a:solidFill>
                  <a:schemeClr val="tx1"/>
                </a:solidFill>
                <a:latin typeface="Calibri" pitchFamily="34" charset="0"/>
              </a:defRPr>
            </a:lvl7pPr>
            <a:lvl8pPr marL="1371600" algn="ctr" defTabSz="696913" rtl="0" fontAlgn="base">
              <a:spcBef>
                <a:spcPct val="0"/>
              </a:spcBef>
              <a:spcAft>
                <a:spcPct val="0"/>
              </a:spcAft>
              <a:defRPr sz="3400">
                <a:solidFill>
                  <a:schemeClr val="tx1"/>
                </a:solidFill>
                <a:latin typeface="Calibri" pitchFamily="34" charset="0"/>
              </a:defRPr>
            </a:lvl8pPr>
            <a:lvl9pPr marL="1828800" algn="ctr" defTabSz="696913" rtl="0" fontAlgn="base">
              <a:spcBef>
                <a:spcPct val="0"/>
              </a:spcBef>
              <a:spcAft>
                <a:spcPct val="0"/>
              </a:spcAft>
              <a:defRPr sz="3400">
                <a:solidFill>
                  <a:schemeClr val="tx1"/>
                </a:solidFill>
                <a:latin typeface="Calibri" pitchFamily="34" charset="0"/>
              </a:defRPr>
            </a:lvl9pPr>
          </a:lstStyle>
          <a:p>
            <a:r>
              <a:rPr lang="fr-FR" dirty="0"/>
              <a:t>Les tests paramétrés</a:t>
            </a:r>
          </a:p>
        </p:txBody>
      </p:sp>
      <p:sp>
        <p:nvSpPr>
          <p:cNvPr id="20" name="Espace réservé du texte 2">
            <a:extLst>
              <a:ext uri="{FF2B5EF4-FFF2-40B4-BE49-F238E27FC236}">
                <a16:creationId xmlns:a16="http://schemas.microsoft.com/office/drawing/2014/main" id="{A1581477-8E80-449B-981C-201ADDC8F029}"/>
              </a:ext>
            </a:extLst>
          </p:cNvPr>
          <p:cNvSpPr txBox="1">
            <a:spLocks/>
          </p:cNvSpPr>
          <p:nvPr/>
        </p:nvSpPr>
        <p:spPr>
          <a:xfrm>
            <a:off x="234000" y="481298"/>
            <a:ext cx="7344000" cy="216000"/>
          </a:xfrm>
          <a:prstGeom prst="rect">
            <a:avLst/>
          </a:prstGeom>
        </p:spPr>
        <p:txBody>
          <a:bodyPr lIns="0" tIns="0" rIns="0" bIns="0" anchor="t"/>
          <a:lstStyle>
            <a:lvl1pPr marL="0" indent="0" algn="l" defTabSz="696913" rtl="0" eaLnBrk="0" fontAlgn="base" hangingPunct="0">
              <a:spcBef>
                <a:spcPct val="20000"/>
              </a:spcBef>
              <a:spcAft>
                <a:spcPct val="0"/>
              </a:spcAft>
              <a:buFont typeface="Arial" charset="0"/>
              <a:buNone/>
              <a:defRPr sz="1500" kern="1200">
                <a:solidFill>
                  <a:srgbClr val="027180"/>
                </a:solidFill>
                <a:latin typeface="+mj-lt"/>
                <a:ea typeface="+mn-ea"/>
                <a:cs typeface="+mn-cs"/>
              </a:defRPr>
            </a:lvl1pPr>
            <a:lvl2pPr marL="565150" indent="-217488" algn="l" defTabSz="696913" rtl="0" eaLnBrk="0" fontAlgn="base" hangingPunct="0">
              <a:spcBef>
                <a:spcPct val="20000"/>
              </a:spcBef>
              <a:spcAft>
                <a:spcPct val="0"/>
              </a:spcAft>
              <a:buFont typeface="Arial" charset="0"/>
              <a:buChar char="–"/>
              <a:defRPr sz="2100" kern="1200">
                <a:solidFill>
                  <a:schemeClr val="tx1"/>
                </a:solidFill>
                <a:latin typeface="+mn-lt"/>
                <a:ea typeface="+mn-ea"/>
                <a:cs typeface="+mn-cs"/>
              </a:defRPr>
            </a:lvl2pPr>
            <a:lvl3pPr marL="871538" indent="-173038" algn="l" defTabSz="696913" rtl="0" eaLnBrk="0" fontAlgn="base" hangingPunct="0">
              <a:spcBef>
                <a:spcPct val="20000"/>
              </a:spcBef>
              <a:spcAft>
                <a:spcPct val="0"/>
              </a:spcAft>
              <a:buFont typeface="Arial" charset="0"/>
              <a:buChar char="•"/>
              <a:defRPr kern="1200">
                <a:solidFill>
                  <a:schemeClr val="tx1"/>
                </a:solidFill>
                <a:latin typeface="+mn-lt"/>
                <a:ea typeface="+mn-ea"/>
                <a:cs typeface="+mn-cs"/>
              </a:defRPr>
            </a:lvl3pPr>
            <a:lvl4pPr marL="1219200" indent="-173038" algn="l" defTabSz="696913" rtl="0" eaLnBrk="0" fontAlgn="base" hangingPunct="0">
              <a:spcBef>
                <a:spcPct val="20000"/>
              </a:spcBef>
              <a:spcAft>
                <a:spcPct val="0"/>
              </a:spcAft>
              <a:buFont typeface="Arial" charset="0"/>
              <a:buChar char="–"/>
              <a:defRPr sz="1500" kern="1200">
                <a:solidFill>
                  <a:schemeClr val="tx1"/>
                </a:solidFill>
                <a:latin typeface="+mn-lt"/>
                <a:ea typeface="+mn-ea"/>
                <a:cs typeface="+mn-cs"/>
              </a:defRPr>
            </a:lvl4pPr>
            <a:lvl5pPr marL="1568450" indent="-173038" algn="l" defTabSz="696913" rtl="0" eaLnBrk="0" fontAlgn="base" hangingPunct="0">
              <a:spcBef>
                <a:spcPct val="20000"/>
              </a:spcBef>
              <a:spcAft>
                <a:spcPct val="0"/>
              </a:spcAft>
              <a:buFont typeface="Arial" charset="0"/>
              <a:buChar char="»"/>
              <a:defRPr sz="1500" kern="1200">
                <a:solidFill>
                  <a:schemeClr val="tx1"/>
                </a:solidFill>
                <a:latin typeface="+mn-lt"/>
                <a:ea typeface="+mn-ea"/>
                <a:cs typeface="+mn-cs"/>
              </a:defRPr>
            </a:lvl5pPr>
            <a:lvl6pPr marL="1917634"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66295"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14955"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63616"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fr-FR" dirty="0"/>
              <a:t>Principes de fonctionnement</a:t>
            </a:r>
          </a:p>
        </p:txBody>
      </p:sp>
      <p:sp>
        <p:nvSpPr>
          <p:cNvPr id="17" name="Rectangle : coins arrondis 16">
            <a:extLst>
              <a:ext uri="{FF2B5EF4-FFF2-40B4-BE49-F238E27FC236}">
                <a16:creationId xmlns:a16="http://schemas.microsoft.com/office/drawing/2014/main" id="{E18E35F4-1A81-410C-BCCF-3AB4289ACCA5}"/>
              </a:ext>
            </a:extLst>
          </p:cNvPr>
          <p:cNvSpPr/>
          <p:nvPr/>
        </p:nvSpPr>
        <p:spPr>
          <a:xfrm>
            <a:off x="6036318" y="92667"/>
            <a:ext cx="1698879" cy="248956"/>
          </a:xfrm>
          <a:prstGeom prst="roundRect">
            <a:avLst/>
          </a:prstGeom>
          <a:solidFill>
            <a:srgbClr val="FFC000"/>
          </a:solidFill>
          <a:ln>
            <a:solidFill>
              <a:srgbClr val="027180"/>
            </a:solidFill>
          </a:ln>
        </p:spPr>
        <p:txBody>
          <a:bodyPr rtlCol="0" anchor="ctr"/>
          <a:lstStyle/>
          <a:p>
            <a:pPr algn="ctr" eaLnBrk="1" hangingPunct="1"/>
            <a:r>
              <a:rPr lang="fr-FR" sz="1000" dirty="0">
                <a:solidFill>
                  <a:srgbClr val="027180"/>
                </a:solidFill>
                <a:latin typeface="+mj-lt"/>
              </a:rPr>
              <a:t>Actualisé Xray 6 / avril 2022</a:t>
            </a:r>
          </a:p>
        </p:txBody>
      </p:sp>
      <p:sp>
        <p:nvSpPr>
          <p:cNvPr id="28" name="ZoneTexte 27">
            <a:extLst>
              <a:ext uri="{FF2B5EF4-FFF2-40B4-BE49-F238E27FC236}">
                <a16:creationId xmlns:a16="http://schemas.microsoft.com/office/drawing/2014/main" id="{69F7DCC2-BB12-429C-8322-9E721368018B}"/>
              </a:ext>
            </a:extLst>
          </p:cNvPr>
          <p:cNvSpPr txBox="1"/>
          <p:nvPr/>
        </p:nvSpPr>
        <p:spPr bwMode="auto">
          <a:xfrm>
            <a:off x="982980" y="697298"/>
            <a:ext cx="63093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fr-FR" b="1" dirty="0"/>
              <a:t>A l’exécution, Xray crée autant d’i</a:t>
            </a:r>
            <a:r>
              <a:rPr lang="fr-FR" b="1" dirty="0">
                <a:solidFill>
                  <a:srgbClr val="FF0000"/>
                </a:solidFill>
              </a:rPr>
              <a:t>térations </a:t>
            </a:r>
            <a:r>
              <a:rPr lang="fr-FR" b="1" dirty="0"/>
              <a:t>que de « jeux de données »</a:t>
            </a:r>
            <a:endParaRPr lang="fr-FR" dirty="0"/>
          </a:p>
        </p:txBody>
      </p:sp>
      <p:pic>
        <p:nvPicPr>
          <p:cNvPr id="30" name="Image 29">
            <a:extLst>
              <a:ext uri="{FF2B5EF4-FFF2-40B4-BE49-F238E27FC236}">
                <a16:creationId xmlns:a16="http://schemas.microsoft.com/office/drawing/2014/main" id="{CB4A7703-D60D-40C4-9D8E-0DAD5762CCFE}"/>
              </a:ext>
            </a:extLst>
          </p:cNvPr>
          <p:cNvPicPr>
            <a:picLocks noChangeAspect="1"/>
          </p:cNvPicPr>
          <p:nvPr/>
        </p:nvPicPr>
        <p:blipFill rotWithShape="1">
          <a:blip r:embed="rId3"/>
          <a:srcRect b="28997"/>
          <a:stretch/>
        </p:blipFill>
        <p:spPr>
          <a:xfrm>
            <a:off x="159821" y="1109469"/>
            <a:ext cx="7375211" cy="2801846"/>
          </a:xfrm>
          <a:prstGeom prst="rect">
            <a:avLst/>
          </a:prstGeom>
          <a:ln w="12700">
            <a:solidFill>
              <a:schemeClr val="tx2">
                <a:lumMod val="60000"/>
                <a:lumOff val="40000"/>
              </a:schemeClr>
            </a:solidFill>
            <a:tailEnd type="triangle"/>
          </a:ln>
        </p:spPr>
      </p:pic>
      <p:sp>
        <p:nvSpPr>
          <p:cNvPr id="33" name="Rectangle : coins arrondis 32">
            <a:extLst>
              <a:ext uri="{FF2B5EF4-FFF2-40B4-BE49-F238E27FC236}">
                <a16:creationId xmlns:a16="http://schemas.microsoft.com/office/drawing/2014/main" id="{FCD20340-91B3-4F82-AF5F-AFAEEB041364}"/>
              </a:ext>
            </a:extLst>
          </p:cNvPr>
          <p:cNvSpPr/>
          <p:nvPr/>
        </p:nvSpPr>
        <p:spPr>
          <a:xfrm>
            <a:off x="277056" y="2727441"/>
            <a:ext cx="2308262" cy="1134090"/>
          </a:xfrm>
          <a:prstGeom prst="roundRect">
            <a:avLst/>
          </a:prstGeom>
          <a:noFill/>
          <a:ln w="254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59916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ZoneTexte 27">
            <a:extLst>
              <a:ext uri="{FF2B5EF4-FFF2-40B4-BE49-F238E27FC236}">
                <a16:creationId xmlns:a16="http://schemas.microsoft.com/office/drawing/2014/main" id="{69F7DCC2-BB12-429C-8322-9E721368018B}"/>
              </a:ext>
            </a:extLst>
          </p:cNvPr>
          <p:cNvSpPr txBox="1"/>
          <p:nvPr/>
        </p:nvSpPr>
        <p:spPr bwMode="auto">
          <a:xfrm>
            <a:off x="982980" y="697298"/>
            <a:ext cx="63093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fr-FR" b="1" dirty="0"/>
              <a:t>A l’exécution,  les </a:t>
            </a:r>
            <a:r>
              <a:rPr lang="fr-FR" b="1" dirty="0">
                <a:solidFill>
                  <a:srgbClr val="FF0000"/>
                </a:solidFill>
              </a:rPr>
              <a:t>itérations </a:t>
            </a:r>
            <a:r>
              <a:rPr lang="fr-FR" b="1" dirty="0"/>
              <a:t>correspondent aux étapes de test. </a:t>
            </a:r>
            <a:br>
              <a:rPr lang="fr-FR" b="1" dirty="0"/>
            </a:br>
            <a:r>
              <a:rPr lang="fr-FR" b="1" dirty="0"/>
              <a:t>Les paramètres sont remplacés par leurs « jeux de données »</a:t>
            </a:r>
            <a:endParaRPr lang="fr-FR" dirty="0"/>
          </a:p>
        </p:txBody>
      </p:sp>
      <p:sp>
        <p:nvSpPr>
          <p:cNvPr id="18" name="Titre 1">
            <a:extLst>
              <a:ext uri="{FF2B5EF4-FFF2-40B4-BE49-F238E27FC236}">
                <a16:creationId xmlns:a16="http://schemas.microsoft.com/office/drawing/2014/main" id="{66093C00-9307-42C2-8B32-B6160926C6F8}"/>
              </a:ext>
            </a:extLst>
          </p:cNvPr>
          <p:cNvSpPr txBox="1">
            <a:spLocks/>
          </p:cNvSpPr>
          <p:nvPr/>
        </p:nvSpPr>
        <p:spPr>
          <a:xfrm>
            <a:off x="199914" y="175910"/>
            <a:ext cx="6172487" cy="301314"/>
          </a:xfrm>
          <a:prstGeom prst="rect">
            <a:avLst/>
          </a:prstGeom>
        </p:spPr>
        <p:txBody>
          <a:bodyPr lIns="0" tIns="0" rIns="0" bIns="0" anchor="t"/>
          <a:lstStyle>
            <a:lvl1pPr algn="l" defTabSz="696913" rtl="0" eaLnBrk="0" fontAlgn="base" hangingPunct="0">
              <a:spcBef>
                <a:spcPct val="0"/>
              </a:spcBef>
              <a:spcAft>
                <a:spcPct val="0"/>
              </a:spcAft>
              <a:defRPr sz="1900" kern="1200">
                <a:solidFill>
                  <a:srgbClr val="00008F"/>
                </a:solidFill>
                <a:latin typeface="+mj-lt"/>
                <a:ea typeface="+mj-ea"/>
                <a:cs typeface="+mj-cs"/>
              </a:defRPr>
            </a:lvl1pPr>
            <a:lvl2pPr algn="ctr" defTabSz="696913" rtl="0" eaLnBrk="0" fontAlgn="base" hangingPunct="0">
              <a:spcBef>
                <a:spcPct val="0"/>
              </a:spcBef>
              <a:spcAft>
                <a:spcPct val="0"/>
              </a:spcAft>
              <a:defRPr sz="3400">
                <a:solidFill>
                  <a:schemeClr val="tx1"/>
                </a:solidFill>
                <a:latin typeface="Source Sans Pro" pitchFamily="34" charset="0"/>
              </a:defRPr>
            </a:lvl2pPr>
            <a:lvl3pPr algn="ctr" defTabSz="696913" rtl="0" eaLnBrk="0" fontAlgn="base" hangingPunct="0">
              <a:spcBef>
                <a:spcPct val="0"/>
              </a:spcBef>
              <a:spcAft>
                <a:spcPct val="0"/>
              </a:spcAft>
              <a:defRPr sz="3400">
                <a:solidFill>
                  <a:schemeClr val="tx1"/>
                </a:solidFill>
                <a:latin typeface="Source Sans Pro" pitchFamily="34" charset="0"/>
              </a:defRPr>
            </a:lvl3pPr>
            <a:lvl4pPr algn="ctr" defTabSz="696913" rtl="0" eaLnBrk="0" fontAlgn="base" hangingPunct="0">
              <a:spcBef>
                <a:spcPct val="0"/>
              </a:spcBef>
              <a:spcAft>
                <a:spcPct val="0"/>
              </a:spcAft>
              <a:defRPr sz="3400">
                <a:solidFill>
                  <a:schemeClr val="tx1"/>
                </a:solidFill>
                <a:latin typeface="Source Sans Pro" pitchFamily="34" charset="0"/>
              </a:defRPr>
            </a:lvl4pPr>
            <a:lvl5pPr algn="ctr" defTabSz="696913" rtl="0" eaLnBrk="0" fontAlgn="base" hangingPunct="0">
              <a:spcBef>
                <a:spcPct val="0"/>
              </a:spcBef>
              <a:spcAft>
                <a:spcPct val="0"/>
              </a:spcAft>
              <a:defRPr sz="3400">
                <a:solidFill>
                  <a:schemeClr val="tx1"/>
                </a:solidFill>
                <a:latin typeface="Source Sans Pro" pitchFamily="34" charset="0"/>
              </a:defRPr>
            </a:lvl5pPr>
            <a:lvl6pPr marL="457200" algn="ctr" defTabSz="696913" rtl="0" fontAlgn="base">
              <a:spcBef>
                <a:spcPct val="0"/>
              </a:spcBef>
              <a:spcAft>
                <a:spcPct val="0"/>
              </a:spcAft>
              <a:defRPr sz="3400">
                <a:solidFill>
                  <a:schemeClr val="tx1"/>
                </a:solidFill>
                <a:latin typeface="Calibri" pitchFamily="34" charset="0"/>
              </a:defRPr>
            </a:lvl6pPr>
            <a:lvl7pPr marL="914400" algn="ctr" defTabSz="696913" rtl="0" fontAlgn="base">
              <a:spcBef>
                <a:spcPct val="0"/>
              </a:spcBef>
              <a:spcAft>
                <a:spcPct val="0"/>
              </a:spcAft>
              <a:defRPr sz="3400">
                <a:solidFill>
                  <a:schemeClr val="tx1"/>
                </a:solidFill>
                <a:latin typeface="Calibri" pitchFamily="34" charset="0"/>
              </a:defRPr>
            </a:lvl7pPr>
            <a:lvl8pPr marL="1371600" algn="ctr" defTabSz="696913" rtl="0" fontAlgn="base">
              <a:spcBef>
                <a:spcPct val="0"/>
              </a:spcBef>
              <a:spcAft>
                <a:spcPct val="0"/>
              </a:spcAft>
              <a:defRPr sz="3400">
                <a:solidFill>
                  <a:schemeClr val="tx1"/>
                </a:solidFill>
                <a:latin typeface="Calibri" pitchFamily="34" charset="0"/>
              </a:defRPr>
            </a:lvl8pPr>
            <a:lvl9pPr marL="1828800" algn="ctr" defTabSz="696913" rtl="0" fontAlgn="base">
              <a:spcBef>
                <a:spcPct val="0"/>
              </a:spcBef>
              <a:spcAft>
                <a:spcPct val="0"/>
              </a:spcAft>
              <a:defRPr sz="3400">
                <a:solidFill>
                  <a:schemeClr val="tx1"/>
                </a:solidFill>
                <a:latin typeface="Calibri" pitchFamily="34" charset="0"/>
              </a:defRPr>
            </a:lvl9pPr>
          </a:lstStyle>
          <a:p>
            <a:r>
              <a:rPr lang="fr-FR" dirty="0"/>
              <a:t>Les tests paramétrés</a:t>
            </a:r>
          </a:p>
        </p:txBody>
      </p:sp>
      <p:sp>
        <p:nvSpPr>
          <p:cNvPr id="20" name="Espace réservé du texte 2">
            <a:extLst>
              <a:ext uri="{FF2B5EF4-FFF2-40B4-BE49-F238E27FC236}">
                <a16:creationId xmlns:a16="http://schemas.microsoft.com/office/drawing/2014/main" id="{A1581477-8E80-449B-981C-201ADDC8F029}"/>
              </a:ext>
            </a:extLst>
          </p:cNvPr>
          <p:cNvSpPr txBox="1">
            <a:spLocks/>
          </p:cNvSpPr>
          <p:nvPr/>
        </p:nvSpPr>
        <p:spPr>
          <a:xfrm>
            <a:off x="234000" y="481298"/>
            <a:ext cx="7344000" cy="216000"/>
          </a:xfrm>
          <a:prstGeom prst="rect">
            <a:avLst/>
          </a:prstGeom>
        </p:spPr>
        <p:txBody>
          <a:bodyPr lIns="0" tIns="0" rIns="0" bIns="0" anchor="t"/>
          <a:lstStyle>
            <a:lvl1pPr marL="0" indent="0" algn="l" defTabSz="696913" rtl="0" eaLnBrk="0" fontAlgn="base" hangingPunct="0">
              <a:spcBef>
                <a:spcPct val="20000"/>
              </a:spcBef>
              <a:spcAft>
                <a:spcPct val="0"/>
              </a:spcAft>
              <a:buFont typeface="Arial" charset="0"/>
              <a:buNone/>
              <a:defRPr sz="1500" kern="1200">
                <a:solidFill>
                  <a:srgbClr val="027180"/>
                </a:solidFill>
                <a:latin typeface="+mj-lt"/>
                <a:ea typeface="+mn-ea"/>
                <a:cs typeface="+mn-cs"/>
              </a:defRPr>
            </a:lvl1pPr>
            <a:lvl2pPr marL="565150" indent="-217488" algn="l" defTabSz="696913" rtl="0" eaLnBrk="0" fontAlgn="base" hangingPunct="0">
              <a:spcBef>
                <a:spcPct val="20000"/>
              </a:spcBef>
              <a:spcAft>
                <a:spcPct val="0"/>
              </a:spcAft>
              <a:buFont typeface="Arial" charset="0"/>
              <a:buChar char="–"/>
              <a:defRPr sz="2100" kern="1200">
                <a:solidFill>
                  <a:schemeClr val="tx1"/>
                </a:solidFill>
                <a:latin typeface="+mn-lt"/>
                <a:ea typeface="+mn-ea"/>
                <a:cs typeface="+mn-cs"/>
              </a:defRPr>
            </a:lvl2pPr>
            <a:lvl3pPr marL="871538" indent="-173038" algn="l" defTabSz="696913" rtl="0" eaLnBrk="0" fontAlgn="base" hangingPunct="0">
              <a:spcBef>
                <a:spcPct val="20000"/>
              </a:spcBef>
              <a:spcAft>
                <a:spcPct val="0"/>
              </a:spcAft>
              <a:buFont typeface="Arial" charset="0"/>
              <a:buChar char="•"/>
              <a:defRPr kern="1200">
                <a:solidFill>
                  <a:schemeClr val="tx1"/>
                </a:solidFill>
                <a:latin typeface="+mn-lt"/>
                <a:ea typeface="+mn-ea"/>
                <a:cs typeface="+mn-cs"/>
              </a:defRPr>
            </a:lvl3pPr>
            <a:lvl4pPr marL="1219200" indent="-173038" algn="l" defTabSz="696913" rtl="0" eaLnBrk="0" fontAlgn="base" hangingPunct="0">
              <a:spcBef>
                <a:spcPct val="20000"/>
              </a:spcBef>
              <a:spcAft>
                <a:spcPct val="0"/>
              </a:spcAft>
              <a:buFont typeface="Arial" charset="0"/>
              <a:buChar char="–"/>
              <a:defRPr sz="1500" kern="1200">
                <a:solidFill>
                  <a:schemeClr val="tx1"/>
                </a:solidFill>
                <a:latin typeface="+mn-lt"/>
                <a:ea typeface="+mn-ea"/>
                <a:cs typeface="+mn-cs"/>
              </a:defRPr>
            </a:lvl4pPr>
            <a:lvl5pPr marL="1568450" indent="-173038" algn="l" defTabSz="696913" rtl="0" eaLnBrk="0" fontAlgn="base" hangingPunct="0">
              <a:spcBef>
                <a:spcPct val="20000"/>
              </a:spcBef>
              <a:spcAft>
                <a:spcPct val="0"/>
              </a:spcAft>
              <a:buFont typeface="Arial" charset="0"/>
              <a:buChar char="»"/>
              <a:defRPr sz="1500" kern="1200">
                <a:solidFill>
                  <a:schemeClr val="tx1"/>
                </a:solidFill>
                <a:latin typeface="+mn-lt"/>
                <a:ea typeface="+mn-ea"/>
                <a:cs typeface="+mn-cs"/>
              </a:defRPr>
            </a:lvl5pPr>
            <a:lvl6pPr marL="1917634"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66295"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14955"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63616"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fr-FR" dirty="0"/>
              <a:t>Principes de fonctionnement</a:t>
            </a:r>
          </a:p>
        </p:txBody>
      </p:sp>
      <p:sp>
        <p:nvSpPr>
          <p:cNvPr id="17" name="Rectangle : coins arrondis 16">
            <a:extLst>
              <a:ext uri="{FF2B5EF4-FFF2-40B4-BE49-F238E27FC236}">
                <a16:creationId xmlns:a16="http://schemas.microsoft.com/office/drawing/2014/main" id="{E18E35F4-1A81-410C-BCCF-3AB4289ACCA5}"/>
              </a:ext>
            </a:extLst>
          </p:cNvPr>
          <p:cNvSpPr/>
          <p:nvPr/>
        </p:nvSpPr>
        <p:spPr>
          <a:xfrm>
            <a:off x="6036318" y="92667"/>
            <a:ext cx="1698879" cy="248956"/>
          </a:xfrm>
          <a:prstGeom prst="roundRect">
            <a:avLst/>
          </a:prstGeom>
          <a:solidFill>
            <a:srgbClr val="FFC000"/>
          </a:solidFill>
          <a:ln>
            <a:solidFill>
              <a:srgbClr val="027180"/>
            </a:solidFill>
          </a:ln>
        </p:spPr>
        <p:txBody>
          <a:bodyPr rtlCol="0" anchor="ctr"/>
          <a:lstStyle/>
          <a:p>
            <a:pPr algn="ctr" eaLnBrk="1" hangingPunct="1"/>
            <a:r>
              <a:rPr lang="fr-FR" sz="1000" dirty="0">
                <a:solidFill>
                  <a:srgbClr val="027180"/>
                </a:solidFill>
                <a:latin typeface="+mj-lt"/>
              </a:rPr>
              <a:t>Actualisé Xray 6 / avril 2022</a:t>
            </a:r>
          </a:p>
        </p:txBody>
      </p:sp>
      <p:sp>
        <p:nvSpPr>
          <p:cNvPr id="33" name="Rectangle : coins arrondis 32">
            <a:extLst>
              <a:ext uri="{FF2B5EF4-FFF2-40B4-BE49-F238E27FC236}">
                <a16:creationId xmlns:a16="http://schemas.microsoft.com/office/drawing/2014/main" id="{FCD20340-91B3-4F82-AF5F-AFAEEB041364}"/>
              </a:ext>
            </a:extLst>
          </p:cNvPr>
          <p:cNvSpPr/>
          <p:nvPr/>
        </p:nvSpPr>
        <p:spPr>
          <a:xfrm>
            <a:off x="277056" y="2727441"/>
            <a:ext cx="2308262" cy="1134090"/>
          </a:xfrm>
          <a:prstGeom prst="roundRect">
            <a:avLst/>
          </a:prstGeom>
          <a:noFill/>
          <a:ln w="254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3A26FAC8-46C1-4471-8DCB-D8B43695196D}"/>
              </a:ext>
            </a:extLst>
          </p:cNvPr>
          <p:cNvPicPr>
            <a:picLocks noChangeAspect="1"/>
          </p:cNvPicPr>
          <p:nvPr/>
        </p:nvPicPr>
        <p:blipFill>
          <a:blip r:embed="rId3"/>
          <a:stretch>
            <a:fillRect/>
          </a:stretch>
        </p:blipFill>
        <p:spPr>
          <a:xfrm>
            <a:off x="277056" y="1220518"/>
            <a:ext cx="7447662" cy="2996185"/>
          </a:xfrm>
          <a:prstGeom prst="rect">
            <a:avLst/>
          </a:prstGeom>
          <a:ln w="12700">
            <a:solidFill>
              <a:schemeClr val="tx2">
                <a:lumMod val="60000"/>
                <a:lumOff val="40000"/>
              </a:schemeClr>
            </a:solidFill>
            <a:tailEnd type="triangle"/>
          </a:ln>
        </p:spPr>
      </p:pic>
      <p:sp>
        <p:nvSpPr>
          <p:cNvPr id="10" name="Rectangle : coins arrondis 9">
            <a:extLst>
              <a:ext uri="{FF2B5EF4-FFF2-40B4-BE49-F238E27FC236}">
                <a16:creationId xmlns:a16="http://schemas.microsoft.com/office/drawing/2014/main" id="{00F85622-E515-4D43-9B83-ACEE7A6E73A8}"/>
              </a:ext>
            </a:extLst>
          </p:cNvPr>
          <p:cNvSpPr/>
          <p:nvPr/>
        </p:nvSpPr>
        <p:spPr>
          <a:xfrm>
            <a:off x="470546" y="2763224"/>
            <a:ext cx="2729854" cy="1357926"/>
          </a:xfrm>
          <a:prstGeom prst="roundRect">
            <a:avLst/>
          </a:prstGeom>
          <a:noFill/>
          <a:ln w="254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28840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70E2E0-827F-4CE1-B831-8CA2AD6CD95F}"/>
              </a:ext>
            </a:extLst>
          </p:cNvPr>
          <p:cNvSpPr>
            <a:spLocks noGrp="1"/>
          </p:cNvSpPr>
          <p:nvPr>
            <p:ph type="title"/>
          </p:nvPr>
        </p:nvSpPr>
        <p:spPr/>
        <p:txBody>
          <a:bodyPr/>
          <a:lstStyle/>
          <a:p>
            <a:r>
              <a:rPr lang="fr-FR" dirty="0"/>
              <a:t>Les tests paramétrés</a:t>
            </a:r>
          </a:p>
        </p:txBody>
      </p:sp>
      <p:sp>
        <p:nvSpPr>
          <p:cNvPr id="4" name="Espace réservé du contenu 3">
            <a:extLst>
              <a:ext uri="{FF2B5EF4-FFF2-40B4-BE49-F238E27FC236}">
                <a16:creationId xmlns:a16="http://schemas.microsoft.com/office/drawing/2014/main" id="{DBD7BF55-817E-4F25-884C-697E692512ED}"/>
              </a:ext>
            </a:extLst>
          </p:cNvPr>
          <p:cNvSpPr>
            <a:spLocks noGrp="1"/>
          </p:cNvSpPr>
          <p:nvPr>
            <p:ph sz="quarter" idx="13"/>
          </p:nvPr>
        </p:nvSpPr>
        <p:spPr>
          <a:xfrm>
            <a:off x="198218" y="1050079"/>
            <a:ext cx="7379782" cy="3149599"/>
          </a:xfrm>
        </p:spPr>
        <p:txBody>
          <a:bodyPr>
            <a:noAutofit/>
          </a:bodyPr>
          <a:lstStyle/>
          <a:p>
            <a:pPr marL="0" indent="0">
              <a:buNone/>
            </a:pPr>
            <a:r>
              <a:rPr lang="en-US" sz="1100" b="1" dirty="0">
                <a:latin typeface="+mn-lt"/>
              </a:rPr>
              <a:t>Par </a:t>
            </a:r>
            <a:r>
              <a:rPr lang="en-US" sz="1100" b="1" dirty="0" err="1">
                <a:latin typeface="+mn-lt"/>
              </a:rPr>
              <a:t>défaut</a:t>
            </a:r>
            <a:r>
              <a:rPr lang="en-US" sz="1100" b="1" dirty="0">
                <a:latin typeface="+mn-lt"/>
              </a:rPr>
              <a:t>, un jeu de </a:t>
            </a:r>
            <a:r>
              <a:rPr lang="en-US" sz="1100" b="1" dirty="0" err="1">
                <a:latin typeface="+mn-lt"/>
              </a:rPr>
              <a:t>données</a:t>
            </a:r>
            <a:r>
              <a:rPr lang="en-US" sz="1100" b="1" dirty="0">
                <a:latin typeface="+mn-lt"/>
              </a:rPr>
              <a:t> est </a:t>
            </a:r>
            <a:r>
              <a:rPr lang="en-US" sz="1100" b="1" dirty="0" err="1">
                <a:latin typeface="+mn-lt"/>
              </a:rPr>
              <a:t>défini</a:t>
            </a:r>
            <a:r>
              <a:rPr lang="en-US" sz="1100" b="1" dirty="0">
                <a:latin typeface="+mn-lt"/>
              </a:rPr>
              <a:t> au </a:t>
            </a:r>
            <a:r>
              <a:rPr lang="en-US" sz="1100" b="1" dirty="0" err="1">
                <a:latin typeface="+mn-lt"/>
              </a:rPr>
              <a:t>niveau</a:t>
            </a:r>
            <a:r>
              <a:rPr lang="en-US" sz="1100" b="1" dirty="0">
                <a:latin typeface="+mn-lt"/>
              </a:rPr>
              <a:t> d’un test</a:t>
            </a:r>
          </a:p>
          <a:p>
            <a:pPr marL="0" indent="0">
              <a:buNone/>
            </a:pPr>
            <a:endParaRPr lang="en-US" sz="1100" b="1" dirty="0">
              <a:latin typeface="+mn-lt"/>
            </a:endParaRPr>
          </a:p>
          <a:p>
            <a:pPr marL="0" indent="0">
              <a:buNone/>
            </a:pPr>
            <a:r>
              <a:rPr lang="en-US" sz="1100" b="1" dirty="0">
                <a:latin typeface="+mn-lt"/>
              </a:rPr>
              <a:t>Si </a:t>
            </a:r>
            <a:r>
              <a:rPr lang="en-US" sz="1100" b="1" dirty="0" err="1">
                <a:latin typeface="+mn-lt"/>
              </a:rPr>
              <a:t>nécessaire</a:t>
            </a:r>
            <a:r>
              <a:rPr lang="en-US" sz="1100" b="1" dirty="0">
                <a:latin typeface="+mn-lt"/>
              </a:rPr>
              <a:t>, il </a:t>
            </a:r>
            <a:r>
              <a:rPr lang="en-US" sz="1100" b="1" dirty="0" err="1">
                <a:latin typeface="+mn-lt"/>
              </a:rPr>
              <a:t>peut</a:t>
            </a:r>
            <a:r>
              <a:rPr lang="en-US" sz="1100" b="1" dirty="0">
                <a:latin typeface="+mn-lt"/>
              </a:rPr>
              <a:t> </a:t>
            </a:r>
            <a:r>
              <a:rPr lang="en-US" sz="1100" b="1" dirty="0" err="1">
                <a:latin typeface="+mn-lt"/>
              </a:rPr>
              <a:t>être</a:t>
            </a:r>
            <a:r>
              <a:rPr lang="en-US" sz="1100" b="1" dirty="0">
                <a:latin typeface="+mn-lt"/>
              </a:rPr>
              <a:t> </a:t>
            </a:r>
            <a:r>
              <a:rPr lang="en-US" sz="1100" b="1" dirty="0" err="1">
                <a:latin typeface="+mn-lt"/>
              </a:rPr>
              <a:t>remplacé</a:t>
            </a:r>
            <a:r>
              <a:rPr lang="en-US" sz="1100" b="1" dirty="0">
                <a:latin typeface="+mn-lt"/>
              </a:rPr>
              <a:t> ou </a:t>
            </a:r>
            <a:r>
              <a:rPr lang="en-US" sz="1100" b="1" dirty="0" err="1">
                <a:latin typeface="+mn-lt"/>
              </a:rPr>
              <a:t>changé</a:t>
            </a:r>
            <a:r>
              <a:rPr lang="en-US" sz="1100" b="1" dirty="0">
                <a:latin typeface="+mn-lt"/>
              </a:rPr>
              <a:t> par un jeu de </a:t>
            </a:r>
            <a:r>
              <a:rPr lang="en-US" sz="1100" b="1" dirty="0" err="1">
                <a:latin typeface="+mn-lt"/>
              </a:rPr>
              <a:t>données</a:t>
            </a:r>
            <a:r>
              <a:rPr lang="en-US" sz="1100" b="1" dirty="0">
                <a:latin typeface="+mn-lt"/>
              </a:rPr>
              <a:t> au </a:t>
            </a:r>
            <a:r>
              <a:rPr lang="en-US" sz="1100" b="1" dirty="0" err="1">
                <a:latin typeface="+mn-lt"/>
              </a:rPr>
              <a:t>niveau</a:t>
            </a:r>
            <a:r>
              <a:rPr lang="en-US" sz="1100" b="1" dirty="0">
                <a:latin typeface="+mn-lt"/>
              </a:rPr>
              <a:t> </a:t>
            </a:r>
          </a:p>
          <a:p>
            <a:pPr lvl="1"/>
            <a:r>
              <a:rPr lang="en-US" dirty="0"/>
              <a:t>plan de test ou </a:t>
            </a:r>
          </a:p>
          <a:p>
            <a:pPr lvl="1"/>
            <a:r>
              <a:rPr lang="en-US" dirty="0" err="1"/>
              <a:t>exécution</a:t>
            </a:r>
            <a:r>
              <a:rPr lang="en-US" dirty="0"/>
              <a:t> de test</a:t>
            </a:r>
          </a:p>
          <a:p>
            <a:pPr marL="0" indent="0">
              <a:buNone/>
            </a:pPr>
            <a:endParaRPr lang="en-US" sz="1100" b="1" dirty="0">
              <a:latin typeface="+mn-lt"/>
            </a:endParaRPr>
          </a:p>
          <a:p>
            <a:pPr marL="0" indent="0">
              <a:buNone/>
            </a:pPr>
            <a:r>
              <a:rPr lang="en-US" sz="1100" b="1" dirty="0">
                <a:latin typeface="+mn-lt"/>
              </a:rPr>
              <a:t>Le jeu de </a:t>
            </a:r>
            <a:r>
              <a:rPr lang="en-US" sz="1100" b="1" dirty="0" err="1">
                <a:latin typeface="+mn-lt"/>
              </a:rPr>
              <a:t>données</a:t>
            </a:r>
            <a:r>
              <a:rPr lang="en-US" sz="1100" b="1" dirty="0">
                <a:latin typeface="+mn-lt"/>
              </a:rPr>
              <a:t> le plus </a:t>
            </a:r>
            <a:r>
              <a:rPr lang="en-US" sz="1100" b="1" dirty="0" err="1">
                <a:latin typeface="+mn-lt"/>
              </a:rPr>
              <a:t>proche</a:t>
            </a:r>
            <a:r>
              <a:rPr lang="en-US" sz="1100" b="1" dirty="0">
                <a:latin typeface="+mn-lt"/>
              </a:rPr>
              <a:t> du </a:t>
            </a:r>
            <a:r>
              <a:rPr lang="en-US" sz="1100" b="1" dirty="0" err="1">
                <a:latin typeface="+mn-lt"/>
              </a:rPr>
              <a:t>lancement</a:t>
            </a:r>
            <a:r>
              <a:rPr lang="en-US" sz="1100" b="1" dirty="0">
                <a:latin typeface="+mn-lt"/>
              </a:rPr>
              <a:t> de test est </a:t>
            </a:r>
            <a:r>
              <a:rPr lang="en-US" sz="1100" b="1" dirty="0" err="1">
                <a:latin typeface="+mn-lt"/>
              </a:rPr>
              <a:t>utilisé</a:t>
            </a:r>
            <a:r>
              <a:rPr lang="en-US" sz="1100" b="1" dirty="0">
                <a:latin typeface="+mn-lt"/>
              </a:rPr>
              <a:t> pour </a:t>
            </a:r>
            <a:r>
              <a:rPr lang="en-US" sz="1100" b="1" dirty="0" err="1">
                <a:latin typeface="+mn-lt"/>
              </a:rPr>
              <a:t>générer</a:t>
            </a:r>
            <a:r>
              <a:rPr lang="en-US" sz="1100" b="1" dirty="0">
                <a:latin typeface="+mn-lt"/>
              </a:rPr>
              <a:t> les iterations</a:t>
            </a:r>
          </a:p>
          <a:p>
            <a:pPr marL="0" indent="0">
              <a:buNone/>
            </a:pPr>
            <a:r>
              <a:rPr lang="en-US" sz="1100" b="1" dirty="0">
                <a:latin typeface="+mn-lt"/>
              </a:rPr>
              <a:t>Il </a:t>
            </a:r>
            <a:r>
              <a:rPr lang="en-US" sz="1100" b="1" dirty="0" err="1">
                <a:latin typeface="+mn-lt"/>
              </a:rPr>
              <a:t>remplace</a:t>
            </a:r>
            <a:r>
              <a:rPr lang="en-US" sz="1100" b="1" dirty="0">
                <a:latin typeface="+mn-lt"/>
              </a:rPr>
              <a:t> les jeux de </a:t>
            </a:r>
            <a:r>
              <a:rPr lang="en-US" sz="1100" b="1" dirty="0" err="1">
                <a:latin typeface="+mn-lt"/>
              </a:rPr>
              <a:t>données</a:t>
            </a:r>
            <a:r>
              <a:rPr lang="en-US" sz="1100" b="1" dirty="0">
                <a:latin typeface="+mn-lt"/>
              </a:rPr>
              <a:t> </a:t>
            </a:r>
            <a:r>
              <a:rPr lang="en-US" sz="1100" b="1" dirty="0" err="1">
                <a:latin typeface="+mn-lt"/>
              </a:rPr>
              <a:t>définis</a:t>
            </a:r>
            <a:r>
              <a:rPr lang="en-US" sz="1100" b="1" dirty="0">
                <a:latin typeface="+mn-lt"/>
              </a:rPr>
              <a:t> aux </a:t>
            </a:r>
            <a:r>
              <a:rPr lang="en-US" sz="1100" b="1" dirty="0" err="1">
                <a:latin typeface="+mn-lt"/>
              </a:rPr>
              <a:t>niveaux</a:t>
            </a:r>
            <a:r>
              <a:rPr lang="en-US" sz="1100" b="1" dirty="0">
                <a:latin typeface="+mn-lt"/>
              </a:rPr>
              <a:t> </a:t>
            </a:r>
            <a:r>
              <a:rPr lang="en-US" sz="1100" b="1" dirty="0" err="1">
                <a:latin typeface="+mn-lt"/>
              </a:rPr>
              <a:t>inférieurs</a:t>
            </a:r>
            <a:endParaRPr lang="en-US" sz="1100" b="1" dirty="0">
              <a:latin typeface="+mn-lt"/>
            </a:endParaRPr>
          </a:p>
          <a:p>
            <a:pPr lvl="1"/>
            <a:r>
              <a:rPr lang="en-US" dirty="0"/>
              <a:t>Test Execution     =&gt;     Test Plan    =&gt;    Test (</a:t>
            </a:r>
            <a:r>
              <a:rPr lang="en-US" dirty="0" err="1"/>
              <a:t>defaut</a:t>
            </a:r>
            <a:r>
              <a:rPr lang="en-US" dirty="0"/>
              <a:t>) </a:t>
            </a:r>
          </a:p>
          <a:p>
            <a:pPr lvl="1"/>
            <a:endParaRPr lang="en-US" dirty="0"/>
          </a:p>
          <a:p>
            <a:pPr lvl="1"/>
            <a:endParaRPr lang="en-US" dirty="0"/>
          </a:p>
          <a:p>
            <a:pPr marL="0" indent="0">
              <a:buNone/>
            </a:pPr>
            <a:r>
              <a:rPr lang="en-US" sz="1100" dirty="0" err="1">
                <a:latin typeface="+mn-lt"/>
              </a:rPr>
              <a:t>Voir</a:t>
            </a:r>
            <a:r>
              <a:rPr lang="en-US" sz="1100" dirty="0">
                <a:latin typeface="+mn-lt"/>
              </a:rPr>
              <a:t> le mode </a:t>
            </a:r>
            <a:r>
              <a:rPr lang="en-US" sz="1100" dirty="0" err="1">
                <a:latin typeface="+mn-lt"/>
              </a:rPr>
              <a:t>opératoire</a:t>
            </a:r>
            <a:r>
              <a:rPr lang="en-US" sz="1100" dirty="0">
                <a:latin typeface="+mn-lt"/>
              </a:rPr>
              <a:t> dans les slides </a:t>
            </a:r>
            <a:r>
              <a:rPr lang="en-US" sz="1100" dirty="0" err="1">
                <a:latin typeface="+mn-lt"/>
              </a:rPr>
              <a:t>suivantes</a:t>
            </a:r>
            <a:endParaRPr lang="fr-FR" sz="1100" dirty="0">
              <a:latin typeface="+mn-lt"/>
            </a:endParaRPr>
          </a:p>
        </p:txBody>
      </p:sp>
      <p:grpSp>
        <p:nvGrpSpPr>
          <p:cNvPr id="3" name="Groupe 2">
            <a:extLst>
              <a:ext uri="{FF2B5EF4-FFF2-40B4-BE49-F238E27FC236}">
                <a16:creationId xmlns:a16="http://schemas.microsoft.com/office/drawing/2014/main" id="{C71BBB7B-29A8-4C12-AC86-77F41031C4B4}"/>
              </a:ext>
            </a:extLst>
          </p:cNvPr>
          <p:cNvGrpSpPr/>
          <p:nvPr/>
        </p:nvGrpSpPr>
        <p:grpSpPr>
          <a:xfrm>
            <a:off x="1500121" y="2982927"/>
            <a:ext cx="2038100" cy="323239"/>
            <a:chOff x="1627610" y="2621450"/>
            <a:chExt cx="2038100" cy="323239"/>
          </a:xfrm>
        </p:grpSpPr>
        <p:sp>
          <p:nvSpPr>
            <p:cNvPr id="6" name="Flèche : courbe vers le haut 5">
              <a:extLst>
                <a:ext uri="{FF2B5EF4-FFF2-40B4-BE49-F238E27FC236}">
                  <a16:creationId xmlns:a16="http://schemas.microsoft.com/office/drawing/2014/main" id="{9C505C0B-7FA3-4815-8D8E-8E31C5A5F702}"/>
                </a:ext>
              </a:extLst>
            </p:cNvPr>
            <p:cNvSpPr/>
            <p:nvPr/>
          </p:nvSpPr>
          <p:spPr>
            <a:xfrm>
              <a:off x="1835038" y="2621450"/>
              <a:ext cx="512471" cy="115816"/>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897">
                <a:solidFill>
                  <a:schemeClr val="tx1"/>
                </a:solidFill>
              </a:endParaRPr>
            </a:p>
          </p:txBody>
        </p:sp>
        <p:sp>
          <p:nvSpPr>
            <p:cNvPr id="7" name="Flèche : courbe vers le haut 6">
              <a:extLst>
                <a:ext uri="{FF2B5EF4-FFF2-40B4-BE49-F238E27FC236}">
                  <a16:creationId xmlns:a16="http://schemas.microsoft.com/office/drawing/2014/main" id="{09164F3A-E069-42A9-96E9-3D3F5CE93EC0}"/>
                </a:ext>
              </a:extLst>
            </p:cNvPr>
            <p:cNvSpPr/>
            <p:nvPr/>
          </p:nvSpPr>
          <p:spPr>
            <a:xfrm>
              <a:off x="2780670" y="2621450"/>
              <a:ext cx="512471" cy="115816"/>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897">
                <a:solidFill>
                  <a:schemeClr val="tx1"/>
                </a:solidFill>
              </a:endParaRPr>
            </a:p>
          </p:txBody>
        </p:sp>
        <p:sp>
          <p:nvSpPr>
            <p:cNvPr id="9" name="ZoneTexte 8">
              <a:extLst>
                <a:ext uri="{FF2B5EF4-FFF2-40B4-BE49-F238E27FC236}">
                  <a16:creationId xmlns:a16="http://schemas.microsoft.com/office/drawing/2014/main" id="{84AF9D0E-33D7-45BB-AF25-CBD75885886F}"/>
                </a:ext>
              </a:extLst>
            </p:cNvPr>
            <p:cNvSpPr txBox="1"/>
            <p:nvPr/>
          </p:nvSpPr>
          <p:spPr>
            <a:xfrm>
              <a:off x="1627610" y="2712863"/>
              <a:ext cx="945632" cy="230384"/>
            </a:xfrm>
            <a:prstGeom prst="rect">
              <a:avLst/>
            </a:prstGeom>
            <a:noFill/>
          </p:spPr>
          <p:txBody>
            <a:bodyPr wrap="square">
              <a:spAutoFit/>
            </a:bodyPr>
            <a:lstStyle/>
            <a:p>
              <a:r>
                <a:rPr lang="en-US" sz="897">
                  <a:latin typeface="+mn-lt"/>
                </a:rPr>
                <a:t>si </a:t>
              </a:r>
              <a:r>
                <a:rPr lang="en-US" sz="897"/>
                <a:t>JDD </a:t>
              </a:r>
              <a:r>
                <a:rPr lang="en-US" sz="897">
                  <a:latin typeface="+mn-lt"/>
                </a:rPr>
                <a:t>absent</a:t>
              </a:r>
              <a:endParaRPr lang="fr-FR" sz="897"/>
            </a:p>
          </p:txBody>
        </p:sp>
        <p:sp>
          <p:nvSpPr>
            <p:cNvPr id="10" name="ZoneTexte 9">
              <a:extLst>
                <a:ext uri="{FF2B5EF4-FFF2-40B4-BE49-F238E27FC236}">
                  <a16:creationId xmlns:a16="http://schemas.microsoft.com/office/drawing/2014/main" id="{1B679DE3-F669-4B14-89B0-E3F01EE0BDE2}"/>
                </a:ext>
              </a:extLst>
            </p:cNvPr>
            <p:cNvSpPr txBox="1"/>
            <p:nvPr/>
          </p:nvSpPr>
          <p:spPr>
            <a:xfrm>
              <a:off x="2720078" y="2714305"/>
              <a:ext cx="945632" cy="230384"/>
            </a:xfrm>
            <a:prstGeom prst="rect">
              <a:avLst/>
            </a:prstGeom>
            <a:noFill/>
          </p:spPr>
          <p:txBody>
            <a:bodyPr wrap="square">
              <a:spAutoFit/>
            </a:bodyPr>
            <a:lstStyle/>
            <a:p>
              <a:r>
                <a:rPr lang="en-US" sz="897" dirty="0">
                  <a:latin typeface="+mn-lt"/>
                </a:rPr>
                <a:t>si </a:t>
              </a:r>
              <a:r>
                <a:rPr lang="en-US" sz="897" dirty="0"/>
                <a:t>JDD </a:t>
              </a:r>
              <a:r>
                <a:rPr lang="en-US" sz="897" dirty="0">
                  <a:latin typeface="+mn-lt"/>
                </a:rPr>
                <a:t>absent</a:t>
              </a:r>
              <a:endParaRPr lang="fr-FR" sz="897" dirty="0"/>
            </a:p>
          </p:txBody>
        </p:sp>
      </p:grpSp>
      <p:sp>
        <p:nvSpPr>
          <p:cNvPr id="8" name="Espace réservé du texte 2">
            <a:extLst>
              <a:ext uri="{FF2B5EF4-FFF2-40B4-BE49-F238E27FC236}">
                <a16:creationId xmlns:a16="http://schemas.microsoft.com/office/drawing/2014/main" id="{79F80AE3-C29F-4019-AD81-1973077FB08F}"/>
              </a:ext>
            </a:extLst>
          </p:cNvPr>
          <p:cNvSpPr txBox="1">
            <a:spLocks/>
          </p:cNvSpPr>
          <p:nvPr/>
        </p:nvSpPr>
        <p:spPr>
          <a:xfrm>
            <a:off x="234000" y="548739"/>
            <a:ext cx="7344000" cy="216000"/>
          </a:xfrm>
          <a:prstGeom prst="rect">
            <a:avLst/>
          </a:prstGeom>
        </p:spPr>
        <p:txBody>
          <a:bodyPr lIns="0" tIns="0" rIns="0" bIns="0" anchor="t"/>
          <a:lstStyle>
            <a:lvl1pPr marL="0" indent="0" algn="l" defTabSz="696913" rtl="0" eaLnBrk="0" fontAlgn="base" hangingPunct="0">
              <a:spcBef>
                <a:spcPct val="20000"/>
              </a:spcBef>
              <a:spcAft>
                <a:spcPct val="0"/>
              </a:spcAft>
              <a:buFont typeface="Arial" charset="0"/>
              <a:buNone/>
              <a:defRPr sz="1500" kern="1200">
                <a:solidFill>
                  <a:srgbClr val="027180"/>
                </a:solidFill>
                <a:latin typeface="+mj-lt"/>
                <a:ea typeface="+mn-ea"/>
                <a:cs typeface="+mn-cs"/>
              </a:defRPr>
            </a:lvl1pPr>
            <a:lvl2pPr marL="565150" indent="-217488" algn="l" defTabSz="696913" rtl="0" eaLnBrk="0" fontAlgn="base" hangingPunct="0">
              <a:spcBef>
                <a:spcPct val="20000"/>
              </a:spcBef>
              <a:spcAft>
                <a:spcPct val="0"/>
              </a:spcAft>
              <a:buFont typeface="Arial" charset="0"/>
              <a:buChar char="–"/>
              <a:defRPr sz="2100" kern="1200">
                <a:solidFill>
                  <a:schemeClr val="tx1"/>
                </a:solidFill>
                <a:latin typeface="+mn-lt"/>
                <a:ea typeface="+mn-ea"/>
                <a:cs typeface="+mn-cs"/>
              </a:defRPr>
            </a:lvl2pPr>
            <a:lvl3pPr marL="871538" indent="-173038" algn="l" defTabSz="696913" rtl="0" eaLnBrk="0" fontAlgn="base" hangingPunct="0">
              <a:spcBef>
                <a:spcPct val="20000"/>
              </a:spcBef>
              <a:spcAft>
                <a:spcPct val="0"/>
              </a:spcAft>
              <a:buFont typeface="Arial" charset="0"/>
              <a:buChar char="•"/>
              <a:defRPr kern="1200">
                <a:solidFill>
                  <a:schemeClr val="tx1"/>
                </a:solidFill>
                <a:latin typeface="+mn-lt"/>
                <a:ea typeface="+mn-ea"/>
                <a:cs typeface="+mn-cs"/>
              </a:defRPr>
            </a:lvl3pPr>
            <a:lvl4pPr marL="1219200" indent="-173038" algn="l" defTabSz="696913" rtl="0" eaLnBrk="0" fontAlgn="base" hangingPunct="0">
              <a:spcBef>
                <a:spcPct val="20000"/>
              </a:spcBef>
              <a:spcAft>
                <a:spcPct val="0"/>
              </a:spcAft>
              <a:buFont typeface="Arial" charset="0"/>
              <a:buChar char="–"/>
              <a:defRPr sz="1500" kern="1200">
                <a:solidFill>
                  <a:schemeClr val="tx1"/>
                </a:solidFill>
                <a:latin typeface="+mn-lt"/>
                <a:ea typeface="+mn-ea"/>
                <a:cs typeface="+mn-cs"/>
              </a:defRPr>
            </a:lvl4pPr>
            <a:lvl5pPr marL="1568450" indent="-173038" algn="l" defTabSz="696913" rtl="0" eaLnBrk="0" fontAlgn="base" hangingPunct="0">
              <a:spcBef>
                <a:spcPct val="20000"/>
              </a:spcBef>
              <a:spcAft>
                <a:spcPct val="0"/>
              </a:spcAft>
              <a:buFont typeface="Arial" charset="0"/>
              <a:buChar char="»"/>
              <a:defRPr sz="1500" kern="1200">
                <a:solidFill>
                  <a:schemeClr val="tx1"/>
                </a:solidFill>
                <a:latin typeface="+mn-lt"/>
                <a:ea typeface="+mn-ea"/>
                <a:cs typeface="+mn-cs"/>
              </a:defRPr>
            </a:lvl5pPr>
            <a:lvl6pPr marL="1917634"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66295"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14955"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63616"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fr-FR" dirty="0"/>
              <a:t>Jeux de données dans les exécutions de test et plans de test</a:t>
            </a:r>
          </a:p>
        </p:txBody>
      </p:sp>
    </p:spTree>
    <p:extLst>
      <p:ext uri="{BB962C8B-B14F-4D97-AF65-F5344CB8AC3E}">
        <p14:creationId xmlns:p14="http://schemas.microsoft.com/office/powerpoint/2010/main" val="3533694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70E2E0-827F-4CE1-B831-8CA2AD6CD95F}"/>
              </a:ext>
            </a:extLst>
          </p:cNvPr>
          <p:cNvSpPr>
            <a:spLocks noGrp="1"/>
          </p:cNvSpPr>
          <p:nvPr>
            <p:ph type="title"/>
          </p:nvPr>
        </p:nvSpPr>
        <p:spPr/>
        <p:txBody>
          <a:bodyPr/>
          <a:lstStyle/>
          <a:p>
            <a:r>
              <a:rPr lang="fr-FR" dirty="0"/>
              <a:t>Les tests paramétrés</a:t>
            </a:r>
          </a:p>
        </p:txBody>
      </p:sp>
      <p:sp>
        <p:nvSpPr>
          <p:cNvPr id="4" name="Espace réservé du contenu 3">
            <a:extLst>
              <a:ext uri="{FF2B5EF4-FFF2-40B4-BE49-F238E27FC236}">
                <a16:creationId xmlns:a16="http://schemas.microsoft.com/office/drawing/2014/main" id="{DBD7BF55-817E-4F25-884C-697E692512ED}"/>
              </a:ext>
            </a:extLst>
          </p:cNvPr>
          <p:cNvSpPr>
            <a:spLocks noGrp="1"/>
          </p:cNvSpPr>
          <p:nvPr>
            <p:ph sz="quarter" idx="13"/>
          </p:nvPr>
        </p:nvSpPr>
        <p:spPr>
          <a:xfrm>
            <a:off x="158220" y="966840"/>
            <a:ext cx="7419780" cy="3214107"/>
          </a:xfrm>
        </p:spPr>
        <p:txBody>
          <a:bodyPr>
            <a:noAutofit/>
          </a:bodyPr>
          <a:lstStyle/>
          <a:p>
            <a:pPr marL="0" indent="0">
              <a:buNone/>
            </a:pPr>
            <a:r>
              <a:rPr lang="fr-FR" sz="1100" b="1" dirty="0">
                <a:latin typeface="+mn-lt"/>
              </a:rPr>
              <a:t>Avantages</a:t>
            </a:r>
          </a:p>
          <a:p>
            <a:pPr>
              <a:buFont typeface="Arial" panose="020B0604020202020204" pitchFamily="34" charset="0"/>
              <a:buChar char="•"/>
            </a:pPr>
            <a:r>
              <a:rPr lang="fr-FR" sz="1100" dirty="0">
                <a:latin typeface="+mn-lt"/>
              </a:rPr>
              <a:t>Des tests plus génériques</a:t>
            </a:r>
          </a:p>
          <a:p>
            <a:pPr>
              <a:buFont typeface="Arial" panose="020B0604020202020204" pitchFamily="34" charset="0"/>
              <a:buChar char="•"/>
            </a:pPr>
            <a:r>
              <a:rPr lang="fr-FR" sz="1100" dirty="0">
                <a:latin typeface="+mn-lt"/>
              </a:rPr>
              <a:t>Données et cas de test dissociés </a:t>
            </a:r>
          </a:p>
          <a:p>
            <a:pPr>
              <a:buFont typeface="Arial" panose="020B0604020202020204" pitchFamily="34" charset="0"/>
              <a:buChar char="•"/>
            </a:pPr>
            <a:r>
              <a:rPr lang="fr-FR" sz="1100" dirty="0">
                <a:latin typeface="+mn-lt"/>
                <a:ea typeface="Source Sans Pro"/>
              </a:rPr>
              <a:t>Maintenance réduite : on peut ne modifier que les données</a:t>
            </a:r>
          </a:p>
          <a:p>
            <a:pPr>
              <a:buFont typeface="Arial" panose="020B0604020202020204" pitchFamily="34" charset="0"/>
              <a:buChar char="•"/>
            </a:pPr>
            <a:r>
              <a:rPr lang="fr-FR" sz="1100" dirty="0">
                <a:latin typeface="+mn-lt"/>
              </a:rPr>
              <a:t>Meilleure qualité du référentiel : Moins de clonage de tests</a:t>
            </a:r>
          </a:p>
          <a:p>
            <a:pPr>
              <a:buFont typeface="Arial" panose="020B0604020202020204" pitchFamily="34" charset="0"/>
              <a:buChar char="•"/>
            </a:pPr>
            <a:r>
              <a:rPr lang="fr-FR" sz="1100" dirty="0">
                <a:latin typeface="+mn-lt"/>
              </a:rPr>
              <a:t>Réduction attendue de l’utilisation d’Excel</a:t>
            </a:r>
          </a:p>
          <a:p>
            <a:pPr marL="0" indent="0">
              <a:buNone/>
            </a:pPr>
            <a:br>
              <a:rPr lang="fr-FR" sz="1100" b="1" dirty="0">
                <a:latin typeface="+mn-lt"/>
              </a:rPr>
            </a:br>
            <a:r>
              <a:rPr lang="fr-FR" sz="1100" b="1" dirty="0"/>
              <a:t>Impacts</a:t>
            </a:r>
          </a:p>
          <a:p>
            <a:pPr>
              <a:buFont typeface="Arial" panose="020B0604020202020204" pitchFamily="34" charset="0"/>
              <a:buChar char="•"/>
            </a:pPr>
            <a:r>
              <a:rPr lang="fr-FR" sz="1100" dirty="0">
                <a:latin typeface="+mn-lt"/>
              </a:rPr>
              <a:t>Sans les tests paramétrés, les cas de test sont plus nombreux. A l’inverse, ils sont réduits avec les tests paramétrés. </a:t>
            </a:r>
            <a:br>
              <a:rPr lang="fr-FR" sz="1100" dirty="0">
                <a:latin typeface="+mn-lt"/>
              </a:rPr>
            </a:br>
            <a:r>
              <a:rPr lang="fr-FR" sz="1100" dirty="0">
                <a:latin typeface="+mn-lt"/>
              </a:rPr>
              <a:t>=&gt; Le suivi de la conception et de l’exécution est donc moins visible (moins de tests)</a:t>
            </a:r>
            <a:br>
              <a:rPr lang="fr-FR" sz="1100" dirty="0">
                <a:latin typeface="+mn-lt"/>
              </a:rPr>
            </a:br>
            <a:endParaRPr lang="fr-FR" sz="1100" dirty="0">
              <a:latin typeface="+mn-lt"/>
            </a:endParaRPr>
          </a:p>
          <a:p>
            <a:pPr marL="0" indent="0">
              <a:buNone/>
            </a:pPr>
            <a:r>
              <a:rPr lang="fr-FR" sz="1100" b="1" dirty="0"/>
              <a:t>Limites </a:t>
            </a:r>
          </a:p>
          <a:p>
            <a:pPr>
              <a:lnSpc>
                <a:spcPct val="80000"/>
              </a:lnSpc>
              <a:buFont typeface="Arial" panose="020B0604020202020204" pitchFamily="34" charset="0"/>
              <a:buChar char="•"/>
            </a:pPr>
            <a:r>
              <a:rPr lang="fr-FR" sz="1100" dirty="0">
                <a:latin typeface="+mn-lt"/>
              </a:rPr>
              <a:t>Les itérations ne sont pas (encore) prises en compte  dans les apports Xray, ni les gadgets des tableaux de bord</a:t>
            </a:r>
          </a:p>
          <a:p>
            <a:pPr marL="260350" indent="-260350" defTabSz="696913" eaLnBrk="0" hangingPunct="0">
              <a:lnSpc>
                <a:spcPct val="80000"/>
              </a:lnSpc>
              <a:spcBef>
                <a:spcPct val="20000"/>
              </a:spcBef>
              <a:buFont typeface="Arial" panose="020B0604020202020204" pitchFamily="34" charset="0"/>
              <a:buChar char="•"/>
            </a:pPr>
            <a:r>
              <a:rPr lang="fr-FR" sz="1100" dirty="0">
                <a:latin typeface="+mn-lt"/>
              </a:rPr>
              <a:t>Pas plus de 20 paramètres par test. Pas plus de 1000 itérations par exécution. </a:t>
            </a:r>
          </a:p>
          <a:p>
            <a:pPr marL="260350" indent="-260350" defTabSz="696913" eaLnBrk="0" hangingPunct="0">
              <a:lnSpc>
                <a:spcPct val="80000"/>
              </a:lnSpc>
              <a:spcBef>
                <a:spcPct val="20000"/>
              </a:spcBef>
              <a:buFont typeface="Arial" panose="020B0604020202020204" pitchFamily="34" charset="0"/>
              <a:buChar char="•"/>
            </a:pPr>
            <a:r>
              <a:rPr lang="fr-FR" sz="1100" dirty="0">
                <a:latin typeface="+mn-lt"/>
              </a:rPr>
              <a:t>Pas de jeu de données avec des doublons de valeurs</a:t>
            </a:r>
          </a:p>
        </p:txBody>
      </p:sp>
      <p:sp>
        <p:nvSpPr>
          <p:cNvPr id="5" name="Espace réservé du texte 2">
            <a:extLst>
              <a:ext uri="{FF2B5EF4-FFF2-40B4-BE49-F238E27FC236}">
                <a16:creationId xmlns:a16="http://schemas.microsoft.com/office/drawing/2014/main" id="{1296E135-1166-4682-BEF3-D9EA5694CA29}"/>
              </a:ext>
            </a:extLst>
          </p:cNvPr>
          <p:cNvSpPr txBox="1">
            <a:spLocks/>
          </p:cNvSpPr>
          <p:nvPr/>
        </p:nvSpPr>
        <p:spPr>
          <a:xfrm>
            <a:off x="234000" y="548739"/>
            <a:ext cx="7344000" cy="216000"/>
          </a:xfrm>
          <a:prstGeom prst="rect">
            <a:avLst/>
          </a:prstGeom>
        </p:spPr>
        <p:txBody>
          <a:bodyPr lIns="0" tIns="0" rIns="0" bIns="0" anchor="t"/>
          <a:lstStyle>
            <a:lvl1pPr marL="0" indent="0" algn="l" defTabSz="696913" rtl="0" eaLnBrk="0" fontAlgn="base" hangingPunct="0">
              <a:spcBef>
                <a:spcPct val="20000"/>
              </a:spcBef>
              <a:spcAft>
                <a:spcPct val="0"/>
              </a:spcAft>
              <a:buFont typeface="Arial" charset="0"/>
              <a:buNone/>
              <a:defRPr sz="1500" kern="1200">
                <a:solidFill>
                  <a:srgbClr val="027180"/>
                </a:solidFill>
                <a:latin typeface="+mj-lt"/>
                <a:ea typeface="+mn-ea"/>
                <a:cs typeface="+mn-cs"/>
              </a:defRPr>
            </a:lvl1pPr>
            <a:lvl2pPr marL="565150" indent="-217488" algn="l" defTabSz="696913" rtl="0" eaLnBrk="0" fontAlgn="base" hangingPunct="0">
              <a:spcBef>
                <a:spcPct val="20000"/>
              </a:spcBef>
              <a:spcAft>
                <a:spcPct val="0"/>
              </a:spcAft>
              <a:buFont typeface="Arial" charset="0"/>
              <a:buChar char="–"/>
              <a:defRPr sz="2100" kern="1200">
                <a:solidFill>
                  <a:schemeClr val="tx1"/>
                </a:solidFill>
                <a:latin typeface="+mn-lt"/>
                <a:ea typeface="+mn-ea"/>
                <a:cs typeface="+mn-cs"/>
              </a:defRPr>
            </a:lvl2pPr>
            <a:lvl3pPr marL="871538" indent="-173038" algn="l" defTabSz="696913" rtl="0" eaLnBrk="0" fontAlgn="base" hangingPunct="0">
              <a:spcBef>
                <a:spcPct val="20000"/>
              </a:spcBef>
              <a:spcAft>
                <a:spcPct val="0"/>
              </a:spcAft>
              <a:buFont typeface="Arial" charset="0"/>
              <a:buChar char="•"/>
              <a:defRPr kern="1200">
                <a:solidFill>
                  <a:schemeClr val="tx1"/>
                </a:solidFill>
                <a:latin typeface="+mn-lt"/>
                <a:ea typeface="+mn-ea"/>
                <a:cs typeface="+mn-cs"/>
              </a:defRPr>
            </a:lvl3pPr>
            <a:lvl4pPr marL="1219200" indent="-173038" algn="l" defTabSz="696913" rtl="0" eaLnBrk="0" fontAlgn="base" hangingPunct="0">
              <a:spcBef>
                <a:spcPct val="20000"/>
              </a:spcBef>
              <a:spcAft>
                <a:spcPct val="0"/>
              </a:spcAft>
              <a:buFont typeface="Arial" charset="0"/>
              <a:buChar char="–"/>
              <a:defRPr sz="1500" kern="1200">
                <a:solidFill>
                  <a:schemeClr val="tx1"/>
                </a:solidFill>
                <a:latin typeface="+mn-lt"/>
                <a:ea typeface="+mn-ea"/>
                <a:cs typeface="+mn-cs"/>
              </a:defRPr>
            </a:lvl4pPr>
            <a:lvl5pPr marL="1568450" indent="-173038" algn="l" defTabSz="696913" rtl="0" eaLnBrk="0" fontAlgn="base" hangingPunct="0">
              <a:spcBef>
                <a:spcPct val="20000"/>
              </a:spcBef>
              <a:spcAft>
                <a:spcPct val="0"/>
              </a:spcAft>
              <a:buFont typeface="Arial" charset="0"/>
              <a:buChar char="»"/>
              <a:defRPr sz="1500" kern="1200">
                <a:solidFill>
                  <a:schemeClr val="tx1"/>
                </a:solidFill>
                <a:latin typeface="+mn-lt"/>
                <a:ea typeface="+mn-ea"/>
                <a:cs typeface="+mn-cs"/>
              </a:defRPr>
            </a:lvl5pPr>
            <a:lvl6pPr marL="1917634"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66295"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14955"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63616"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fr-FR" dirty="0"/>
              <a:t>Avantages, impacts et limites préconisations</a:t>
            </a:r>
          </a:p>
        </p:txBody>
      </p:sp>
      <p:sp>
        <p:nvSpPr>
          <p:cNvPr id="6" name="Espace réservé du contenu 3">
            <a:extLst>
              <a:ext uri="{FF2B5EF4-FFF2-40B4-BE49-F238E27FC236}">
                <a16:creationId xmlns:a16="http://schemas.microsoft.com/office/drawing/2014/main" id="{514F3B0C-6257-4056-96E5-DF995BCC8526}"/>
              </a:ext>
            </a:extLst>
          </p:cNvPr>
          <p:cNvSpPr txBox="1">
            <a:spLocks/>
          </p:cNvSpPr>
          <p:nvPr/>
        </p:nvSpPr>
        <p:spPr>
          <a:xfrm>
            <a:off x="4304477" y="966841"/>
            <a:ext cx="3349390" cy="1849738"/>
          </a:xfrm>
          <a:prstGeom prst="rect">
            <a:avLst/>
          </a:prstGeom>
        </p:spPr>
        <p:txBody>
          <a:bodyPr vert="horz" lIns="58568" tIns="29284" rIns="58568" bIns="29284" rtlCol="0">
            <a:normAutofit/>
          </a:bodyPr>
          <a:lstStyle>
            <a:lvl1pPr marL="228600" indent="-228600" algn="l" defTabSz="914400" rtl="0" eaLnBrk="1" latinLnBrk="0" hangingPunct="1">
              <a:lnSpc>
                <a:spcPct val="100000"/>
              </a:lnSpc>
              <a:spcBef>
                <a:spcPts val="1000"/>
              </a:spcBef>
              <a:buClr>
                <a:srgbClr val="027180"/>
              </a:buClr>
              <a:buSzPct val="85000"/>
              <a:buFont typeface="fleche_rond" pitchFamily="2" charset="0"/>
              <a:buChar char=""/>
              <a:defRPr sz="2185" kern="1200">
                <a:solidFill>
                  <a:schemeClr val="tx1"/>
                </a:solidFill>
                <a:latin typeface="+mj-lt"/>
                <a:ea typeface="+mn-ea"/>
                <a:cs typeface="+mn-cs"/>
              </a:defRPr>
            </a:lvl1pPr>
            <a:lvl2pPr marL="685800" indent="-228600" algn="l" defTabSz="914400" rtl="0" eaLnBrk="1" latinLnBrk="0" hangingPunct="1">
              <a:lnSpc>
                <a:spcPct val="100000"/>
              </a:lnSpc>
              <a:spcBef>
                <a:spcPts val="500"/>
              </a:spcBef>
              <a:buClr>
                <a:srgbClr val="027180"/>
              </a:buClr>
              <a:buSzPct val="85000"/>
              <a:buFont typeface="fleche_rond" pitchFamily="2" charset="0"/>
              <a:buChar char=""/>
              <a:defRPr sz="1873" kern="1200">
                <a:solidFill>
                  <a:schemeClr val="tx1"/>
                </a:solidFill>
                <a:latin typeface="+mj-lt"/>
                <a:ea typeface="+mn-ea"/>
                <a:cs typeface="+mn-cs"/>
              </a:defRPr>
            </a:lvl2pPr>
            <a:lvl3pPr marL="1261105" indent="-279971" algn="l" defTabSz="914400" rtl="0" eaLnBrk="1" latinLnBrk="0" hangingPunct="1">
              <a:lnSpc>
                <a:spcPct val="100000"/>
              </a:lnSpc>
              <a:spcBef>
                <a:spcPts val="500"/>
              </a:spcBef>
              <a:buFont typeface="Source Sans Pro" pitchFamily="34" charset="0"/>
              <a:buChar char="–"/>
              <a:defRPr sz="1561" kern="1200">
                <a:solidFill>
                  <a:schemeClr val="tx1"/>
                </a:solidFill>
                <a:latin typeface="+mj-lt"/>
                <a:ea typeface="+mn-ea"/>
                <a:cs typeface="+mn-cs"/>
              </a:defRPr>
            </a:lvl3pPr>
            <a:lvl4pPr marL="1399851" indent="-138746" algn="l" defTabSz="914400" rtl="0" eaLnBrk="1" latinLnBrk="0" hangingPunct="1">
              <a:lnSpc>
                <a:spcPct val="100000"/>
              </a:lnSpc>
              <a:spcBef>
                <a:spcPts val="500"/>
              </a:spcBef>
              <a:buFont typeface="Source Sans Pro" pitchFamily="34" charset="0"/>
              <a:buChar char="•"/>
              <a:defRPr sz="1249" kern="1200">
                <a:solidFill>
                  <a:schemeClr val="tx1"/>
                </a:solidFill>
                <a:latin typeface="+mj-lt"/>
                <a:ea typeface="+mn-ea"/>
                <a:cs typeface="+mn-cs"/>
              </a:defRPr>
            </a:lvl4pPr>
            <a:lvl5pPr marL="1677344" indent="-138746" algn="l" defTabSz="914400" rtl="0" eaLnBrk="1" latinLnBrk="0" hangingPunct="1">
              <a:lnSpc>
                <a:spcPct val="100000"/>
              </a:lnSpc>
              <a:spcBef>
                <a:spcPts val="500"/>
              </a:spcBef>
              <a:buFont typeface="Source Sans Pro" pitchFamily="34" charset="0"/>
              <a:buChar char="&gt;"/>
              <a:defRPr sz="936"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endParaRPr lang="fr-FR" sz="1100" dirty="0">
              <a:latin typeface="+mn-lt"/>
            </a:endParaRPr>
          </a:p>
        </p:txBody>
      </p:sp>
    </p:spTree>
    <p:extLst>
      <p:ext uri="{BB962C8B-B14F-4D97-AF65-F5344CB8AC3E}">
        <p14:creationId xmlns:p14="http://schemas.microsoft.com/office/powerpoint/2010/main" val="1573176088"/>
      </p:ext>
    </p:extLst>
  </p:cSld>
  <p:clrMapOvr>
    <a:overrideClrMapping bg1="lt1" tx1="dk1" bg2="lt2" tx2="dk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70E2E0-827F-4CE1-B831-8CA2AD6CD95F}"/>
              </a:ext>
            </a:extLst>
          </p:cNvPr>
          <p:cNvSpPr>
            <a:spLocks noGrp="1"/>
          </p:cNvSpPr>
          <p:nvPr>
            <p:ph type="title"/>
          </p:nvPr>
        </p:nvSpPr>
        <p:spPr/>
        <p:txBody>
          <a:bodyPr/>
          <a:lstStyle/>
          <a:p>
            <a:r>
              <a:rPr lang="fr-FR" dirty="0"/>
              <a:t>Les tests paramétrés</a:t>
            </a:r>
          </a:p>
        </p:txBody>
      </p:sp>
      <p:sp>
        <p:nvSpPr>
          <p:cNvPr id="5" name="Espace réservé du texte 2">
            <a:extLst>
              <a:ext uri="{FF2B5EF4-FFF2-40B4-BE49-F238E27FC236}">
                <a16:creationId xmlns:a16="http://schemas.microsoft.com/office/drawing/2014/main" id="{1296E135-1166-4682-BEF3-D9EA5694CA29}"/>
              </a:ext>
            </a:extLst>
          </p:cNvPr>
          <p:cNvSpPr txBox="1">
            <a:spLocks/>
          </p:cNvSpPr>
          <p:nvPr/>
        </p:nvSpPr>
        <p:spPr>
          <a:xfrm>
            <a:off x="234000" y="548739"/>
            <a:ext cx="7344000" cy="216000"/>
          </a:xfrm>
          <a:prstGeom prst="rect">
            <a:avLst/>
          </a:prstGeom>
        </p:spPr>
        <p:txBody>
          <a:bodyPr lIns="0" tIns="0" rIns="0" bIns="0" anchor="t"/>
          <a:lstStyle>
            <a:lvl1pPr marL="0" indent="0" algn="l" defTabSz="696913" rtl="0" eaLnBrk="0" fontAlgn="base" hangingPunct="0">
              <a:spcBef>
                <a:spcPct val="20000"/>
              </a:spcBef>
              <a:spcAft>
                <a:spcPct val="0"/>
              </a:spcAft>
              <a:buFont typeface="Arial" charset="0"/>
              <a:buNone/>
              <a:defRPr sz="1500" kern="1200">
                <a:solidFill>
                  <a:srgbClr val="027180"/>
                </a:solidFill>
                <a:latin typeface="+mj-lt"/>
                <a:ea typeface="+mn-ea"/>
                <a:cs typeface="+mn-cs"/>
              </a:defRPr>
            </a:lvl1pPr>
            <a:lvl2pPr marL="565150" indent="-217488" algn="l" defTabSz="696913" rtl="0" eaLnBrk="0" fontAlgn="base" hangingPunct="0">
              <a:spcBef>
                <a:spcPct val="20000"/>
              </a:spcBef>
              <a:spcAft>
                <a:spcPct val="0"/>
              </a:spcAft>
              <a:buFont typeface="Arial" charset="0"/>
              <a:buChar char="–"/>
              <a:defRPr sz="2100" kern="1200">
                <a:solidFill>
                  <a:schemeClr val="tx1"/>
                </a:solidFill>
                <a:latin typeface="+mn-lt"/>
                <a:ea typeface="+mn-ea"/>
                <a:cs typeface="+mn-cs"/>
              </a:defRPr>
            </a:lvl2pPr>
            <a:lvl3pPr marL="871538" indent="-173038" algn="l" defTabSz="696913" rtl="0" eaLnBrk="0" fontAlgn="base" hangingPunct="0">
              <a:spcBef>
                <a:spcPct val="20000"/>
              </a:spcBef>
              <a:spcAft>
                <a:spcPct val="0"/>
              </a:spcAft>
              <a:buFont typeface="Arial" charset="0"/>
              <a:buChar char="•"/>
              <a:defRPr kern="1200">
                <a:solidFill>
                  <a:schemeClr val="tx1"/>
                </a:solidFill>
                <a:latin typeface="+mn-lt"/>
                <a:ea typeface="+mn-ea"/>
                <a:cs typeface="+mn-cs"/>
              </a:defRPr>
            </a:lvl3pPr>
            <a:lvl4pPr marL="1219200" indent="-173038" algn="l" defTabSz="696913" rtl="0" eaLnBrk="0" fontAlgn="base" hangingPunct="0">
              <a:spcBef>
                <a:spcPct val="20000"/>
              </a:spcBef>
              <a:spcAft>
                <a:spcPct val="0"/>
              </a:spcAft>
              <a:buFont typeface="Arial" charset="0"/>
              <a:buChar char="–"/>
              <a:defRPr sz="1500" kern="1200">
                <a:solidFill>
                  <a:schemeClr val="tx1"/>
                </a:solidFill>
                <a:latin typeface="+mn-lt"/>
                <a:ea typeface="+mn-ea"/>
                <a:cs typeface="+mn-cs"/>
              </a:defRPr>
            </a:lvl4pPr>
            <a:lvl5pPr marL="1568450" indent="-173038" algn="l" defTabSz="696913" rtl="0" eaLnBrk="0" fontAlgn="base" hangingPunct="0">
              <a:spcBef>
                <a:spcPct val="20000"/>
              </a:spcBef>
              <a:spcAft>
                <a:spcPct val="0"/>
              </a:spcAft>
              <a:buFont typeface="Arial" charset="0"/>
              <a:buChar char="»"/>
              <a:defRPr sz="1500" kern="1200">
                <a:solidFill>
                  <a:schemeClr val="tx1"/>
                </a:solidFill>
                <a:latin typeface="+mn-lt"/>
                <a:ea typeface="+mn-ea"/>
                <a:cs typeface="+mn-cs"/>
              </a:defRPr>
            </a:lvl5pPr>
            <a:lvl6pPr marL="1917634"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66295"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14955"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63616"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fr-FR" dirty="0"/>
              <a:t>Préconisations</a:t>
            </a:r>
          </a:p>
        </p:txBody>
      </p:sp>
      <p:sp>
        <p:nvSpPr>
          <p:cNvPr id="6" name="Espace réservé du contenu 3">
            <a:extLst>
              <a:ext uri="{FF2B5EF4-FFF2-40B4-BE49-F238E27FC236}">
                <a16:creationId xmlns:a16="http://schemas.microsoft.com/office/drawing/2014/main" id="{514F3B0C-6257-4056-96E5-DF995BCC8526}"/>
              </a:ext>
            </a:extLst>
          </p:cNvPr>
          <p:cNvSpPr txBox="1">
            <a:spLocks/>
          </p:cNvSpPr>
          <p:nvPr/>
        </p:nvSpPr>
        <p:spPr>
          <a:xfrm>
            <a:off x="4304477" y="966841"/>
            <a:ext cx="3349390" cy="1849738"/>
          </a:xfrm>
          <a:prstGeom prst="rect">
            <a:avLst/>
          </a:prstGeom>
        </p:spPr>
        <p:txBody>
          <a:bodyPr vert="horz" lIns="58568" tIns="29284" rIns="58568" bIns="29284" rtlCol="0">
            <a:normAutofit/>
          </a:bodyPr>
          <a:lstStyle>
            <a:lvl1pPr marL="228600" indent="-228600" algn="l" defTabSz="914400" rtl="0" eaLnBrk="1" latinLnBrk="0" hangingPunct="1">
              <a:lnSpc>
                <a:spcPct val="100000"/>
              </a:lnSpc>
              <a:spcBef>
                <a:spcPts val="1000"/>
              </a:spcBef>
              <a:buClr>
                <a:srgbClr val="027180"/>
              </a:buClr>
              <a:buSzPct val="85000"/>
              <a:buFont typeface="fleche_rond" pitchFamily="2" charset="0"/>
              <a:buChar char=""/>
              <a:defRPr sz="2185" kern="1200">
                <a:solidFill>
                  <a:schemeClr val="tx1"/>
                </a:solidFill>
                <a:latin typeface="+mj-lt"/>
                <a:ea typeface="+mn-ea"/>
                <a:cs typeface="+mn-cs"/>
              </a:defRPr>
            </a:lvl1pPr>
            <a:lvl2pPr marL="685800" indent="-228600" algn="l" defTabSz="914400" rtl="0" eaLnBrk="1" latinLnBrk="0" hangingPunct="1">
              <a:lnSpc>
                <a:spcPct val="100000"/>
              </a:lnSpc>
              <a:spcBef>
                <a:spcPts val="500"/>
              </a:spcBef>
              <a:buClr>
                <a:srgbClr val="027180"/>
              </a:buClr>
              <a:buSzPct val="85000"/>
              <a:buFont typeface="fleche_rond" pitchFamily="2" charset="0"/>
              <a:buChar char=""/>
              <a:defRPr sz="1873" kern="1200">
                <a:solidFill>
                  <a:schemeClr val="tx1"/>
                </a:solidFill>
                <a:latin typeface="+mj-lt"/>
                <a:ea typeface="+mn-ea"/>
                <a:cs typeface="+mn-cs"/>
              </a:defRPr>
            </a:lvl2pPr>
            <a:lvl3pPr marL="1261105" indent="-279971" algn="l" defTabSz="914400" rtl="0" eaLnBrk="1" latinLnBrk="0" hangingPunct="1">
              <a:lnSpc>
                <a:spcPct val="100000"/>
              </a:lnSpc>
              <a:spcBef>
                <a:spcPts val="500"/>
              </a:spcBef>
              <a:buFont typeface="Source Sans Pro" pitchFamily="34" charset="0"/>
              <a:buChar char="–"/>
              <a:defRPr sz="1561" kern="1200">
                <a:solidFill>
                  <a:schemeClr val="tx1"/>
                </a:solidFill>
                <a:latin typeface="+mj-lt"/>
                <a:ea typeface="+mn-ea"/>
                <a:cs typeface="+mn-cs"/>
              </a:defRPr>
            </a:lvl3pPr>
            <a:lvl4pPr marL="1399851" indent="-138746" algn="l" defTabSz="914400" rtl="0" eaLnBrk="1" latinLnBrk="0" hangingPunct="1">
              <a:lnSpc>
                <a:spcPct val="100000"/>
              </a:lnSpc>
              <a:spcBef>
                <a:spcPts val="500"/>
              </a:spcBef>
              <a:buFont typeface="Source Sans Pro" pitchFamily="34" charset="0"/>
              <a:buChar char="•"/>
              <a:defRPr sz="1249" kern="1200">
                <a:solidFill>
                  <a:schemeClr val="tx1"/>
                </a:solidFill>
                <a:latin typeface="+mj-lt"/>
                <a:ea typeface="+mn-ea"/>
                <a:cs typeface="+mn-cs"/>
              </a:defRPr>
            </a:lvl4pPr>
            <a:lvl5pPr marL="1677344" indent="-138746" algn="l" defTabSz="914400" rtl="0" eaLnBrk="1" latinLnBrk="0" hangingPunct="1">
              <a:lnSpc>
                <a:spcPct val="100000"/>
              </a:lnSpc>
              <a:spcBef>
                <a:spcPts val="500"/>
              </a:spcBef>
              <a:buFont typeface="Source Sans Pro" pitchFamily="34" charset="0"/>
              <a:buChar char="&gt;"/>
              <a:defRPr sz="936"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endParaRPr lang="fr-FR" sz="1100" dirty="0">
              <a:latin typeface="+mn-lt"/>
            </a:endParaRPr>
          </a:p>
        </p:txBody>
      </p:sp>
      <p:sp>
        <p:nvSpPr>
          <p:cNvPr id="7" name="Espace réservé du contenu 6">
            <a:extLst>
              <a:ext uri="{FF2B5EF4-FFF2-40B4-BE49-F238E27FC236}">
                <a16:creationId xmlns:a16="http://schemas.microsoft.com/office/drawing/2014/main" id="{7DCC33BB-9D32-4940-A246-47A7690AA706}"/>
              </a:ext>
            </a:extLst>
          </p:cNvPr>
          <p:cNvSpPr>
            <a:spLocks noGrp="1"/>
          </p:cNvSpPr>
          <p:nvPr>
            <p:ph sz="quarter" idx="13"/>
          </p:nvPr>
        </p:nvSpPr>
        <p:spPr/>
        <p:txBody>
          <a:bodyPr/>
          <a:lstStyle/>
          <a:p>
            <a:pPr marL="0" indent="0">
              <a:buNone/>
            </a:pPr>
            <a:r>
              <a:rPr lang="fr-FR" sz="1200" b="1" dirty="0">
                <a:latin typeface="+mn-lt"/>
              </a:rPr>
              <a:t>Préconisations</a:t>
            </a:r>
          </a:p>
          <a:p>
            <a:pPr>
              <a:buFont typeface="Arial" panose="020B0604020202020204" pitchFamily="34" charset="0"/>
              <a:buChar char="•"/>
            </a:pPr>
            <a:r>
              <a:rPr lang="fr-FR" sz="1100" dirty="0">
                <a:latin typeface="+mn-lt"/>
              </a:rPr>
              <a:t>Conception</a:t>
            </a:r>
          </a:p>
          <a:p>
            <a:pPr lvl="1">
              <a:buFont typeface="Arial" panose="020B0604020202020204" pitchFamily="34" charset="0"/>
              <a:buChar char="•"/>
            </a:pPr>
            <a:r>
              <a:rPr lang="fr-FR" sz="1000" dirty="0">
                <a:latin typeface="+mn-lt"/>
              </a:rPr>
              <a:t>Utiliser « Xray et les tests paramétrés » plutôt que les matrices de test sous Excel </a:t>
            </a:r>
          </a:p>
          <a:p>
            <a:pPr lvl="1">
              <a:buFont typeface="Arial" panose="020B0604020202020204" pitchFamily="34" charset="0"/>
              <a:buChar char="•"/>
            </a:pPr>
            <a:r>
              <a:rPr lang="fr-FR" sz="1000" dirty="0">
                <a:latin typeface="+mn-lt"/>
              </a:rPr>
              <a:t>Importer les tests paramétrés et/ou leurs jeux de données, plutôt que les saisir manuellement</a:t>
            </a:r>
          </a:p>
          <a:p>
            <a:pPr lvl="1">
              <a:buFont typeface="Arial" panose="020B0604020202020204" pitchFamily="34" charset="0"/>
              <a:buChar char="•"/>
            </a:pPr>
            <a:r>
              <a:rPr lang="fr-FR" sz="1000" dirty="0">
                <a:latin typeface="+mn-lt"/>
              </a:rPr>
              <a:t>Continuer à séparer les cas passant et les cas non passant</a:t>
            </a:r>
          </a:p>
          <a:p>
            <a:pPr>
              <a:buFont typeface="Arial" panose="020B0604020202020204" pitchFamily="34" charset="0"/>
              <a:buChar char="•"/>
            </a:pPr>
            <a:r>
              <a:rPr lang="fr-FR" sz="1100" dirty="0">
                <a:latin typeface="+mn-lt"/>
              </a:rPr>
              <a:t>Données de test</a:t>
            </a:r>
          </a:p>
          <a:p>
            <a:pPr lvl="1">
              <a:buFont typeface="Arial" panose="020B0604020202020204" pitchFamily="34" charset="0"/>
              <a:buChar char="•"/>
            </a:pPr>
            <a:r>
              <a:rPr lang="fr-FR" sz="1000" dirty="0">
                <a:latin typeface="+mn-lt"/>
              </a:rPr>
              <a:t>Répartir les jeux de données entre Tests et Exécutions de test </a:t>
            </a:r>
            <a:br>
              <a:rPr lang="fr-FR" sz="1000" dirty="0">
                <a:latin typeface="+mn-lt"/>
              </a:rPr>
            </a:br>
            <a:r>
              <a:rPr lang="fr-FR" sz="1000" dirty="0">
                <a:latin typeface="+mn-lt"/>
              </a:rPr>
              <a:t>(Les données physiques disponibles à la conception seront dans les « jeux de données » des test. Celles disponible uniquement à l’exécutions seront dans les exécutions de test)</a:t>
            </a:r>
          </a:p>
          <a:p>
            <a:pPr>
              <a:buFont typeface="Arial" panose="020B0604020202020204" pitchFamily="34" charset="0"/>
              <a:buChar char="•"/>
            </a:pPr>
            <a:r>
              <a:rPr lang="fr-FR" sz="1100" dirty="0">
                <a:latin typeface="+mn-lt"/>
              </a:rPr>
              <a:t>Reporting</a:t>
            </a:r>
          </a:p>
          <a:p>
            <a:pPr lvl="1">
              <a:buFont typeface="Arial" panose="020B0604020202020204" pitchFamily="34" charset="0"/>
              <a:buChar char="•"/>
            </a:pPr>
            <a:r>
              <a:rPr lang="fr-FR" sz="1100" dirty="0">
                <a:latin typeface="+mn-lt"/>
              </a:rPr>
              <a:t>Au niveau des PV et du reporting, continuer à compter les cas de test, pas les itérations</a:t>
            </a:r>
            <a:br>
              <a:rPr lang="fr-FR" sz="1100" dirty="0">
                <a:latin typeface="+mn-lt"/>
              </a:rPr>
            </a:br>
            <a:r>
              <a:rPr lang="fr-FR" sz="1100" dirty="0">
                <a:latin typeface="+mn-lt"/>
              </a:rPr>
              <a:t>(une demande d’évolution est en cours pour un suivi au niveau « itération de test »)</a:t>
            </a:r>
          </a:p>
          <a:p>
            <a:endParaRPr lang="fr-FR" dirty="0"/>
          </a:p>
        </p:txBody>
      </p:sp>
    </p:spTree>
    <p:extLst>
      <p:ext uri="{BB962C8B-B14F-4D97-AF65-F5344CB8AC3E}">
        <p14:creationId xmlns:p14="http://schemas.microsoft.com/office/powerpoint/2010/main" val="6548738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E700729-1D04-4283-9AEE-2BCC4A3EA3F9}"/>
              </a:ext>
            </a:extLst>
          </p:cNvPr>
          <p:cNvSpPr/>
          <p:nvPr/>
        </p:nvSpPr>
        <p:spPr>
          <a:xfrm>
            <a:off x="234000" y="513480"/>
            <a:ext cx="7442443" cy="2199133"/>
          </a:xfrm>
          <a:prstGeom prst="rect">
            <a:avLst/>
          </a:prstGeom>
          <a:solidFill>
            <a:srgbClr val="B5D0EE"/>
          </a:solidFill>
          <a:ln w="28575">
            <a:solidFill>
              <a:srgbClr val="027180"/>
            </a:solidFill>
          </a:ln>
        </p:spPr>
        <p:txBody>
          <a:bodyPr rtlCol="0" anchor="ctr"/>
          <a:lstStyle/>
          <a:p>
            <a:pPr algn="ctr" eaLnBrk="1" hangingPunct="1"/>
            <a:endParaRPr lang="fr-FR" sz="1600" dirty="0">
              <a:solidFill>
                <a:srgbClr val="027180"/>
              </a:solidFill>
              <a:latin typeface="+mj-lt"/>
              <a:cs typeface="Arial" charset="0"/>
            </a:endParaRPr>
          </a:p>
        </p:txBody>
      </p:sp>
      <p:sp>
        <p:nvSpPr>
          <p:cNvPr id="21" name="Rectangle 20">
            <a:extLst>
              <a:ext uri="{FF2B5EF4-FFF2-40B4-BE49-F238E27FC236}">
                <a16:creationId xmlns:a16="http://schemas.microsoft.com/office/drawing/2014/main" id="{E267BD25-B44B-4559-A6CA-855D294A7C1E}"/>
              </a:ext>
            </a:extLst>
          </p:cNvPr>
          <p:cNvSpPr/>
          <p:nvPr/>
        </p:nvSpPr>
        <p:spPr>
          <a:xfrm>
            <a:off x="1929698" y="2784613"/>
            <a:ext cx="4981641" cy="1429987"/>
          </a:xfrm>
          <a:prstGeom prst="rect">
            <a:avLst/>
          </a:prstGeom>
          <a:solidFill>
            <a:srgbClr val="B5D0EE"/>
          </a:solidFill>
          <a:ln w="19050">
            <a:solidFill>
              <a:srgbClr val="027180"/>
            </a:solidFill>
            <a:prstDash val="dash"/>
          </a:ln>
        </p:spPr>
        <p:txBody>
          <a:bodyPr rtlCol="0" anchor="ctr"/>
          <a:lstStyle/>
          <a:p>
            <a:pPr algn="ctr" eaLnBrk="1" hangingPunct="1"/>
            <a:endParaRPr lang="fr-FR" sz="1600" dirty="0">
              <a:solidFill>
                <a:srgbClr val="027180"/>
              </a:solidFill>
              <a:latin typeface="+mj-lt"/>
              <a:cs typeface="Arial" charset="0"/>
            </a:endParaRPr>
          </a:p>
        </p:txBody>
      </p:sp>
      <p:sp>
        <p:nvSpPr>
          <p:cNvPr id="2" name="Titre 1">
            <a:extLst>
              <a:ext uri="{FF2B5EF4-FFF2-40B4-BE49-F238E27FC236}">
                <a16:creationId xmlns:a16="http://schemas.microsoft.com/office/drawing/2014/main" id="{CCF99048-6206-4CE7-ADAB-2CA750040591}"/>
              </a:ext>
            </a:extLst>
          </p:cNvPr>
          <p:cNvSpPr>
            <a:spLocks noGrp="1"/>
          </p:cNvSpPr>
          <p:nvPr>
            <p:ph type="title"/>
          </p:nvPr>
        </p:nvSpPr>
        <p:spPr>
          <a:xfrm>
            <a:off x="234000" y="-14922"/>
            <a:ext cx="7344088" cy="288000"/>
          </a:xfrm>
        </p:spPr>
        <p:txBody>
          <a:bodyPr/>
          <a:lstStyle/>
          <a:p>
            <a:r>
              <a:rPr lang="fr-FR" dirty="0"/>
              <a:t>Les tests paramétrés</a:t>
            </a:r>
          </a:p>
        </p:txBody>
      </p:sp>
      <p:sp>
        <p:nvSpPr>
          <p:cNvPr id="3" name="Espace réservé du texte 2">
            <a:extLst>
              <a:ext uri="{FF2B5EF4-FFF2-40B4-BE49-F238E27FC236}">
                <a16:creationId xmlns:a16="http://schemas.microsoft.com/office/drawing/2014/main" id="{67BBCCD8-7E06-4809-8EB6-8373D42148FA}"/>
              </a:ext>
            </a:extLst>
          </p:cNvPr>
          <p:cNvSpPr>
            <a:spLocks noGrp="1"/>
          </p:cNvSpPr>
          <p:nvPr>
            <p:ph type="body" sz="quarter" idx="11"/>
          </p:nvPr>
        </p:nvSpPr>
        <p:spPr>
          <a:xfrm>
            <a:off x="234000" y="225480"/>
            <a:ext cx="7344000" cy="216000"/>
          </a:xfrm>
        </p:spPr>
        <p:txBody>
          <a:bodyPr/>
          <a:lstStyle/>
          <a:p>
            <a:r>
              <a:rPr lang="fr-FR" dirty="0"/>
              <a:t>Process général</a:t>
            </a:r>
          </a:p>
        </p:txBody>
      </p:sp>
      <p:sp>
        <p:nvSpPr>
          <p:cNvPr id="5" name="Espace réservé du numéro de diapositive 4">
            <a:extLst>
              <a:ext uri="{FF2B5EF4-FFF2-40B4-BE49-F238E27FC236}">
                <a16:creationId xmlns:a16="http://schemas.microsoft.com/office/drawing/2014/main" id="{D938FDD1-2445-4FD9-95FE-AC9F8430AFAD}"/>
              </a:ext>
            </a:extLst>
          </p:cNvPr>
          <p:cNvSpPr>
            <a:spLocks noGrp="1"/>
          </p:cNvSpPr>
          <p:nvPr>
            <p:ph type="sldNum" sz="quarter" idx="4"/>
          </p:nvPr>
        </p:nvSpPr>
        <p:spPr/>
        <p:txBody>
          <a:bodyPr/>
          <a:lstStyle/>
          <a:p>
            <a:fld id="{AB4D0077-BF62-4615-B421-B126B085B149}" type="slidenum">
              <a:rPr lang="en-GB" smtClean="0"/>
              <a:pPr/>
              <a:t>56</a:t>
            </a:fld>
            <a:endParaRPr lang="en-GB" dirty="0"/>
          </a:p>
        </p:txBody>
      </p:sp>
      <p:sp>
        <p:nvSpPr>
          <p:cNvPr id="7" name="ZoneTexte 6">
            <a:extLst>
              <a:ext uri="{FF2B5EF4-FFF2-40B4-BE49-F238E27FC236}">
                <a16:creationId xmlns:a16="http://schemas.microsoft.com/office/drawing/2014/main" id="{4A6D77E7-84F9-49DF-AEE9-A63EFF0AEB27}"/>
              </a:ext>
            </a:extLst>
          </p:cNvPr>
          <p:cNvSpPr txBox="1"/>
          <p:nvPr/>
        </p:nvSpPr>
        <p:spPr>
          <a:xfrm flipH="1">
            <a:off x="399319" y="807518"/>
            <a:ext cx="2301239" cy="1785104"/>
          </a:xfrm>
          <a:prstGeom prst="rect">
            <a:avLst/>
          </a:prstGeom>
          <a:solidFill>
            <a:schemeClr val="accent2">
              <a:lumMod val="60000"/>
              <a:lumOff val="40000"/>
            </a:schemeClr>
          </a:solidFill>
          <a:ln w="12700" cmpd="sng">
            <a:solidFill>
              <a:srgbClr val="FF0000"/>
            </a:solidFill>
          </a:ln>
        </p:spPr>
        <p:txBody>
          <a:bodyPr wrap="square" rtlCol="0">
            <a:spAutoFit/>
          </a:bodyPr>
          <a:lstStyle>
            <a:defPPr>
              <a:defRPr lang="fr-FR"/>
            </a:defPPr>
            <a:lvl1pPr>
              <a:defRPr sz="1000">
                <a:solidFill>
                  <a:schemeClr val="tx1"/>
                </a:solidFill>
                <a:latin typeface="Calibri" pitchFamily="34" charset="0"/>
                <a:cs typeface="Arial" charset="0"/>
              </a:defRPr>
            </a:lvl1pPr>
            <a:lvl2pPr>
              <a:defRPr>
                <a:solidFill>
                  <a:schemeClr val="tx1"/>
                </a:solidFill>
                <a:latin typeface="Calibri" pitchFamily="34" charset="0"/>
                <a:cs typeface="Arial" charset="0"/>
              </a:defRPr>
            </a:lvl2pPr>
            <a:lvl3pPr>
              <a:defRPr>
                <a:solidFill>
                  <a:schemeClr val="tx1"/>
                </a:solidFill>
                <a:latin typeface="Calibri" pitchFamily="34" charset="0"/>
                <a:cs typeface="Arial" charset="0"/>
              </a:defRPr>
            </a:lvl3pPr>
            <a:lvl4pPr>
              <a:defRPr>
                <a:solidFill>
                  <a:schemeClr val="tx1"/>
                </a:solidFill>
                <a:latin typeface="Calibri" pitchFamily="34" charset="0"/>
                <a:cs typeface="Arial" charset="0"/>
              </a:defRPr>
            </a:lvl4pPr>
            <a:lvl5pPr>
              <a:defRPr>
                <a:solidFill>
                  <a:schemeClr val="tx1"/>
                </a:solidFill>
                <a:latin typeface="Calibri" pitchFamily="34" charset="0"/>
                <a:cs typeface="Arial" charset="0"/>
              </a:defRPr>
            </a:lvl5pPr>
            <a:lvl6pPr>
              <a:defRPr>
                <a:solidFill>
                  <a:schemeClr val="tx1"/>
                </a:solidFill>
                <a:latin typeface="Calibri" pitchFamily="34" charset="0"/>
                <a:cs typeface="Arial" charset="0"/>
              </a:defRPr>
            </a:lvl6pPr>
            <a:lvl7pPr>
              <a:defRPr>
                <a:solidFill>
                  <a:schemeClr val="tx1"/>
                </a:solidFill>
                <a:latin typeface="Calibri" pitchFamily="34" charset="0"/>
                <a:cs typeface="Arial" charset="0"/>
              </a:defRPr>
            </a:lvl7pPr>
            <a:lvl8pPr>
              <a:defRPr>
                <a:solidFill>
                  <a:schemeClr val="tx1"/>
                </a:solidFill>
                <a:latin typeface="Calibri" pitchFamily="34" charset="0"/>
                <a:cs typeface="Arial" charset="0"/>
              </a:defRPr>
            </a:lvl8pPr>
            <a:lvl9pPr>
              <a:defRPr>
                <a:solidFill>
                  <a:schemeClr val="tx1"/>
                </a:solidFill>
                <a:latin typeface="Calibri" pitchFamily="34" charset="0"/>
                <a:cs typeface="Arial" charset="0"/>
              </a:defRPr>
            </a:lvl9pPr>
          </a:lstStyle>
          <a:p>
            <a:r>
              <a:rPr lang="fr-FR" b="1" dirty="0"/>
              <a:t>Création des paramètres </a:t>
            </a:r>
            <a:br>
              <a:rPr lang="fr-FR" b="1" dirty="0"/>
            </a:br>
            <a:r>
              <a:rPr lang="fr-FR" dirty="0"/>
              <a:t>. Par </a:t>
            </a:r>
            <a:r>
              <a:rPr lang="fr-FR" b="1" dirty="0"/>
              <a:t>saisie </a:t>
            </a:r>
            <a:r>
              <a:rPr lang="fr-FR" dirty="0"/>
              <a:t>ou </a:t>
            </a:r>
            <a:br>
              <a:rPr lang="fr-FR" dirty="0"/>
            </a:br>
            <a:r>
              <a:rPr lang="fr-FR" dirty="0"/>
              <a:t>. Par </a:t>
            </a:r>
            <a:r>
              <a:rPr lang="fr-FR" b="1" dirty="0"/>
              <a:t>import</a:t>
            </a:r>
          </a:p>
          <a:p>
            <a:endParaRPr lang="fr-FR" dirty="0"/>
          </a:p>
          <a:p>
            <a:r>
              <a:rPr lang="fr-FR" b="1" dirty="0"/>
              <a:t>Conception des étapes de test </a:t>
            </a:r>
            <a:r>
              <a:rPr lang="fr-FR" dirty="0"/>
              <a:t>avec paramètres au niveau actions et/ou les données et/ou les résultats attendus</a:t>
            </a:r>
            <a:br>
              <a:rPr lang="fr-FR" dirty="0"/>
            </a:br>
            <a:br>
              <a:rPr lang="fr-FR" dirty="0"/>
            </a:br>
            <a:r>
              <a:rPr lang="fr-FR" b="1" dirty="0"/>
              <a:t>Eventuellement, génération de combinatoires </a:t>
            </a:r>
            <a:r>
              <a:rPr lang="fr-FR" dirty="0"/>
              <a:t>(étape optionnelle car se fait dans le lancement de test)</a:t>
            </a:r>
          </a:p>
        </p:txBody>
      </p:sp>
      <p:sp>
        <p:nvSpPr>
          <p:cNvPr id="10" name="ZoneTexte 9">
            <a:extLst>
              <a:ext uri="{FF2B5EF4-FFF2-40B4-BE49-F238E27FC236}">
                <a16:creationId xmlns:a16="http://schemas.microsoft.com/office/drawing/2014/main" id="{CA69AE52-D02A-4E94-A522-94DEBFF7DBA1}"/>
              </a:ext>
            </a:extLst>
          </p:cNvPr>
          <p:cNvSpPr txBox="1"/>
          <p:nvPr/>
        </p:nvSpPr>
        <p:spPr>
          <a:xfrm flipH="1">
            <a:off x="5499365" y="813213"/>
            <a:ext cx="2042368" cy="1785104"/>
          </a:xfrm>
          <a:prstGeom prst="rect">
            <a:avLst/>
          </a:prstGeom>
          <a:solidFill>
            <a:schemeClr val="accent2">
              <a:lumMod val="60000"/>
              <a:lumOff val="40000"/>
            </a:schemeClr>
          </a:solidFill>
          <a:ln w="12700" cmpd="sng">
            <a:solidFill>
              <a:srgbClr val="FF0000"/>
            </a:solidFill>
          </a:ln>
        </p:spPr>
        <p:txBody>
          <a:bodyPr wrap="square" rtlCol="0">
            <a:spAutoFit/>
          </a:bodyPr>
          <a:lstStyle>
            <a:defPPr>
              <a:defRPr lang="fr-FR"/>
            </a:defPPr>
            <a:lvl1pPr>
              <a:defRPr sz="1000">
                <a:solidFill>
                  <a:schemeClr val="tx1"/>
                </a:solidFill>
                <a:latin typeface="Calibri" pitchFamily="34" charset="0"/>
                <a:cs typeface="Arial" charset="0"/>
              </a:defRPr>
            </a:lvl1pPr>
            <a:lvl2pPr>
              <a:defRPr>
                <a:solidFill>
                  <a:schemeClr val="tx1"/>
                </a:solidFill>
                <a:latin typeface="Calibri" pitchFamily="34" charset="0"/>
                <a:cs typeface="Arial" charset="0"/>
              </a:defRPr>
            </a:lvl2pPr>
            <a:lvl3pPr>
              <a:defRPr>
                <a:solidFill>
                  <a:schemeClr val="tx1"/>
                </a:solidFill>
                <a:latin typeface="Calibri" pitchFamily="34" charset="0"/>
                <a:cs typeface="Arial" charset="0"/>
              </a:defRPr>
            </a:lvl3pPr>
            <a:lvl4pPr>
              <a:defRPr>
                <a:solidFill>
                  <a:schemeClr val="tx1"/>
                </a:solidFill>
                <a:latin typeface="Calibri" pitchFamily="34" charset="0"/>
                <a:cs typeface="Arial" charset="0"/>
              </a:defRPr>
            </a:lvl4pPr>
            <a:lvl5pPr>
              <a:defRPr>
                <a:solidFill>
                  <a:schemeClr val="tx1"/>
                </a:solidFill>
                <a:latin typeface="Calibri" pitchFamily="34" charset="0"/>
                <a:cs typeface="Arial" charset="0"/>
              </a:defRPr>
            </a:lvl5pPr>
            <a:lvl6pPr>
              <a:defRPr>
                <a:solidFill>
                  <a:schemeClr val="tx1"/>
                </a:solidFill>
                <a:latin typeface="Calibri" pitchFamily="34" charset="0"/>
                <a:cs typeface="Arial" charset="0"/>
              </a:defRPr>
            </a:lvl6pPr>
            <a:lvl7pPr>
              <a:defRPr>
                <a:solidFill>
                  <a:schemeClr val="tx1"/>
                </a:solidFill>
                <a:latin typeface="Calibri" pitchFamily="34" charset="0"/>
                <a:cs typeface="Arial" charset="0"/>
              </a:defRPr>
            </a:lvl7pPr>
            <a:lvl8pPr>
              <a:defRPr>
                <a:solidFill>
                  <a:schemeClr val="tx1"/>
                </a:solidFill>
                <a:latin typeface="Calibri" pitchFamily="34" charset="0"/>
                <a:cs typeface="Arial" charset="0"/>
              </a:defRPr>
            </a:lvl8pPr>
            <a:lvl9pPr>
              <a:defRPr>
                <a:solidFill>
                  <a:schemeClr val="tx1"/>
                </a:solidFill>
                <a:latin typeface="Calibri" pitchFamily="34" charset="0"/>
                <a:cs typeface="Arial" charset="0"/>
              </a:defRPr>
            </a:lvl9pPr>
          </a:lstStyle>
          <a:p>
            <a:r>
              <a:rPr lang="fr-FR" b="1" dirty="0"/>
              <a:t>Les itérations sont générées </a:t>
            </a:r>
            <a:r>
              <a:rPr lang="fr-FR" dirty="0"/>
              <a:t>(</a:t>
            </a:r>
            <a:r>
              <a:rPr lang="fr-FR" dirty="0" err="1"/>
              <a:t>yc</a:t>
            </a:r>
            <a:r>
              <a:rPr lang="fr-FR" dirty="0"/>
              <a:t> les  combinatoires)</a:t>
            </a:r>
            <a:br>
              <a:rPr lang="fr-FR" dirty="0"/>
            </a:br>
            <a:endParaRPr lang="fr-FR" dirty="0"/>
          </a:p>
          <a:p>
            <a:r>
              <a:rPr lang="fr-FR" b="1" dirty="0"/>
              <a:t>Positionnement des états d’exécution au niveau des itérations</a:t>
            </a:r>
            <a:br>
              <a:rPr lang="fr-FR" b="1" dirty="0"/>
            </a:br>
            <a:endParaRPr lang="fr-FR" b="1" dirty="0"/>
          </a:p>
          <a:p>
            <a:r>
              <a:rPr lang="fr-FR" b="1" dirty="0"/>
              <a:t>Les états d’exécution au niveau </a:t>
            </a:r>
            <a:r>
              <a:rPr lang="fr-FR" b="1" dirty="0" err="1"/>
              <a:t>etape</a:t>
            </a:r>
            <a:r>
              <a:rPr lang="fr-FR" b="1" dirty="0"/>
              <a:t> de test et test sont calculés</a:t>
            </a:r>
            <a:br>
              <a:rPr lang="fr-FR" dirty="0"/>
            </a:br>
            <a:endParaRPr lang="fr-FR" dirty="0"/>
          </a:p>
          <a:p>
            <a:endParaRPr lang="fr-FR" dirty="0"/>
          </a:p>
        </p:txBody>
      </p:sp>
      <p:sp>
        <p:nvSpPr>
          <p:cNvPr id="11" name="ZoneTexte 10">
            <a:extLst>
              <a:ext uri="{FF2B5EF4-FFF2-40B4-BE49-F238E27FC236}">
                <a16:creationId xmlns:a16="http://schemas.microsoft.com/office/drawing/2014/main" id="{D99C42DE-FEE8-4964-B80A-2F28FA4D87B1}"/>
              </a:ext>
            </a:extLst>
          </p:cNvPr>
          <p:cNvSpPr txBox="1"/>
          <p:nvPr/>
        </p:nvSpPr>
        <p:spPr>
          <a:xfrm flipH="1">
            <a:off x="4970597" y="3127694"/>
            <a:ext cx="1502647" cy="861774"/>
          </a:xfrm>
          <a:prstGeom prst="rect">
            <a:avLst/>
          </a:prstGeom>
          <a:solidFill>
            <a:schemeClr val="accent2">
              <a:lumMod val="60000"/>
              <a:lumOff val="40000"/>
            </a:schemeClr>
          </a:solidFill>
          <a:ln w="12700" cmpd="sng">
            <a:solidFill>
              <a:srgbClr val="FF0000"/>
            </a:solidFill>
          </a:ln>
        </p:spPr>
        <p:txBody>
          <a:bodyPr wrap="square" rtlCol="0">
            <a:spAutoFit/>
          </a:bodyPr>
          <a:lstStyle>
            <a:defPPr>
              <a:defRPr lang="fr-FR"/>
            </a:defPPr>
            <a:lvl1pPr>
              <a:defRPr sz="1000">
                <a:solidFill>
                  <a:schemeClr val="tx1"/>
                </a:solidFill>
                <a:latin typeface="Calibri" pitchFamily="34" charset="0"/>
                <a:cs typeface="Arial" charset="0"/>
              </a:defRPr>
            </a:lvl1pPr>
            <a:lvl2pPr>
              <a:defRPr>
                <a:solidFill>
                  <a:schemeClr val="tx1"/>
                </a:solidFill>
                <a:latin typeface="Calibri" pitchFamily="34" charset="0"/>
                <a:cs typeface="Arial" charset="0"/>
              </a:defRPr>
            </a:lvl2pPr>
            <a:lvl3pPr>
              <a:defRPr>
                <a:solidFill>
                  <a:schemeClr val="tx1"/>
                </a:solidFill>
                <a:latin typeface="Calibri" pitchFamily="34" charset="0"/>
                <a:cs typeface="Arial" charset="0"/>
              </a:defRPr>
            </a:lvl3pPr>
            <a:lvl4pPr>
              <a:defRPr>
                <a:solidFill>
                  <a:schemeClr val="tx1"/>
                </a:solidFill>
                <a:latin typeface="Calibri" pitchFamily="34" charset="0"/>
                <a:cs typeface="Arial" charset="0"/>
              </a:defRPr>
            </a:lvl4pPr>
            <a:lvl5pPr>
              <a:defRPr>
                <a:solidFill>
                  <a:schemeClr val="tx1"/>
                </a:solidFill>
                <a:latin typeface="Calibri" pitchFamily="34" charset="0"/>
                <a:cs typeface="Arial" charset="0"/>
              </a:defRPr>
            </a:lvl5pPr>
            <a:lvl6pPr>
              <a:defRPr>
                <a:solidFill>
                  <a:schemeClr val="tx1"/>
                </a:solidFill>
                <a:latin typeface="Calibri" pitchFamily="34" charset="0"/>
                <a:cs typeface="Arial" charset="0"/>
              </a:defRPr>
            </a:lvl6pPr>
            <a:lvl7pPr>
              <a:defRPr>
                <a:solidFill>
                  <a:schemeClr val="tx1"/>
                </a:solidFill>
                <a:latin typeface="Calibri" pitchFamily="34" charset="0"/>
                <a:cs typeface="Arial" charset="0"/>
              </a:defRPr>
            </a:lvl7pPr>
            <a:lvl8pPr>
              <a:defRPr>
                <a:solidFill>
                  <a:schemeClr val="tx1"/>
                </a:solidFill>
                <a:latin typeface="Calibri" pitchFamily="34" charset="0"/>
                <a:cs typeface="Arial" charset="0"/>
              </a:defRPr>
            </a:lvl8pPr>
            <a:lvl9pPr>
              <a:defRPr>
                <a:solidFill>
                  <a:schemeClr val="tx1"/>
                </a:solidFill>
                <a:latin typeface="Calibri" pitchFamily="34" charset="0"/>
                <a:cs typeface="Arial" charset="0"/>
              </a:defRPr>
            </a:lvl9pPr>
          </a:lstStyle>
          <a:p>
            <a:pPr algn="ctr"/>
            <a:r>
              <a:rPr lang="fr-FR" dirty="0"/>
              <a:t>Modification des Jeux de Données au niveau Plan de Test (suppression/ajout de valeurs )</a:t>
            </a:r>
          </a:p>
        </p:txBody>
      </p:sp>
      <p:sp>
        <p:nvSpPr>
          <p:cNvPr id="12" name="ZoneTexte 11">
            <a:extLst>
              <a:ext uri="{FF2B5EF4-FFF2-40B4-BE49-F238E27FC236}">
                <a16:creationId xmlns:a16="http://schemas.microsoft.com/office/drawing/2014/main" id="{334F7336-8CF8-4739-B259-CE342F8C2BA0}"/>
              </a:ext>
            </a:extLst>
          </p:cNvPr>
          <p:cNvSpPr txBox="1"/>
          <p:nvPr/>
        </p:nvSpPr>
        <p:spPr>
          <a:xfrm flipH="1">
            <a:off x="3126799" y="3127694"/>
            <a:ext cx="1502647" cy="861774"/>
          </a:xfrm>
          <a:prstGeom prst="rect">
            <a:avLst/>
          </a:prstGeom>
          <a:solidFill>
            <a:schemeClr val="accent2">
              <a:lumMod val="60000"/>
              <a:lumOff val="40000"/>
            </a:schemeClr>
          </a:solidFill>
          <a:ln w="12700" cmpd="sng">
            <a:solidFill>
              <a:srgbClr val="FF0000"/>
            </a:solidFill>
          </a:ln>
        </p:spPr>
        <p:txBody>
          <a:bodyPr wrap="square" rtlCol="0">
            <a:spAutoFit/>
          </a:bodyPr>
          <a:lstStyle>
            <a:defPPr>
              <a:defRPr lang="fr-FR"/>
            </a:defPPr>
            <a:lvl1pPr>
              <a:defRPr sz="1000">
                <a:solidFill>
                  <a:schemeClr val="tx1"/>
                </a:solidFill>
                <a:latin typeface="Calibri" pitchFamily="34" charset="0"/>
                <a:cs typeface="Arial" charset="0"/>
              </a:defRPr>
            </a:lvl1pPr>
            <a:lvl2pPr>
              <a:defRPr>
                <a:solidFill>
                  <a:schemeClr val="tx1"/>
                </a:solidFill>
                <a:latin typeface="Calibri" pitchFamily="34" charset="0"/>
                <a:cs typeface="Arial" charset="0"/>
              </a:defRPr>
            </a:lvl2pPr>
            <a:lvl3pPr>
              <a:defRPr>
                <a:solidFill>
                  <a:schemeClr val="tx1"/>
                </a:solidFill>
                <a:latin typeface="Calibri" pitchFamily="34" charset="0"/>
                <a:cs typeface="Arial" charset="0"/>
              </a:defRPr>
            </a:lvl3pPr>
            <a:lvl4pPr>
              <a:defRPr>
                <a:solidFill>
                  <a:schemeClr val="tx1"/>
                </a:solidFill>
                <a:latin typeface="Calibri" pitchFamily="34" charset="0"/>
                <a:cs typeface="Arial" charset="0"/>
              </a:defRPr>
            </a:lvl4pPr>
            <a:lvl5pPr>
              <a:defRPr>
                <a:solidFill>
                  <a:schemeClr val="tx1"/>
                </a:solidFill>
                <a:latin typeface="Calibri" pitchFamily="34" charset="0"/>
                <a:cs typeface="Arial" charset="0"/>
              </a:defRPr>
            </a:lvl5pPr>
            <a:lvl6pPr>
              <a:defRPr>
                <a:solidFill>
                  <a:schemeClr val="tx1"/>
                </a:solidFill>
                <a:latin typeface="Calibri" pitchFamily="34" charset="0"/>
                <a:cs typeface="Arial" charset="0"/>
              </a:defRPr>
            </a:lvl6pPr>
            <a:lvl7pPr>
              <a:defRPr>
                <a:solidFill>
                  <a:schemeClr val="tx1"/>
                </a:solidFill>
                <a:latin typeface="Calibri" pitchFamily="34" charset="0"/>
                <a:cs typeface="Arial" charset="0"/>
              </a:defRPr>
            </a:lvl7pPr>
            <a:lvl8pPr>
              <a:defRPr>
                <a:solidFill>
                  <a:schemeClr val="tx1"/>
                </a:solidFill>
                <a:latin typeface="Calibri" pitchFamily="34" charset="0"/>
                <a:cs typeface="Arial" charset="0"/>
              </a:defRPr>
            </a:lvl8pPr>
            <a:lvl9pPr>
              <a:defRPr>
                <a:solidFill>
                  <a:schemeClr val="tx1"/>
                </a:solidFill>
                <a:latin typeface="Calibri" pitchFamily="34" charset="0"/>
                <a:cs typeface="Arial" charset="0"/>
              </a:defRPr>
            </a:lvl9pPr>
          </a:lstStyle>
          <a:p>
            <a:pPr algn="ctr"/>
            <a:r>
              <a:rPr lang="fr-FR" dirty="0"/>
              <a:t>Modification des Jeux de Données au niveau Exécution de test</a:t>
            </a:r>
            <a:br>
              <a:rPr lang="fr-FR" dirty="0"/>
            </a:br>
            <a:r>
              <a:rPr lang="fr-FR" dirty="0"/>
              <a:t>(suppression/ajout de valeurs )</a:t>
            </a:r>
          </a:p>
        </p:txBody>
      </p:sp>
      <p:sp>
        <p:nvSpPr>
          <p:cNvPr id="13" name="Titre 1">
            <a:extLst>
              <a:ext uri="{FF2B5EF4-FFF2-40B4-BE49-F238E27FC236}">
                <a16:creationId xmlns:a16="http://schemas.microsoft.com/office/drawing/2014/main" id="{42EF92B2-B630-433E-AF8C-684AA03B805F}"/>
              </a:ext>
            </a:extLst>
          </p:cNvPr>
          <p:cNvSpPr txBox="1">
            <a:spLocks/>
          </p:cNvSpPr>
          <p:nvPr/>
        </p:nvSpPr>
        <p:spPr>
          <a:xfrm>
            <a:off x="1585952" y="519518"/>
            <a:ext cx="468488" cy="288000"/>
          </a:xfrm>
          <a:prstGeom prst="rect">
            <a:avLst/>
          </a:prstGeom>
        </p:spPr>
        <p:txBody>
          <a:bodyPr lIns="0" tIns="0" rIns="0" bIns="0" anchor="t"/>
          <a:lstStyle>
            <a:lvl1pPr algn="l" defTabSz="696913" rtl="0" eaLnBrk="0" fontAlgn="base" hangingPunct="0">
              <a:spcBef>
                <a:spcPct val="0"/>
              </a:spcBef>
              <a:spcAft>
                <a:spcPct val="0"/>
              </a:spcAft>
              <a:defRPr sz="1900" kern="1200">
                <a:solidFill>
                  <a:srgbClr val="00008F"/>
                </a:solidFill>
                <a:latin typeface="+mj-lt"/>
                <a:ea typeface="+mj-ea"/>
                <a:cs typeface="+mj-cs"/>
              </a:defRPr>
            </a:lvl1pPr>
            <a:lvl2pPr algn="ctr" defTabSz="696913" rtl="0" eaLnBrk="0" fontAlgn="base" hangingPunct="0">
              <a:spcBef>
                <a:spcPct val="0"/>
              </a:spcBef>
              <a:spcAft>
                <a:spcPct val="0"/>
              </a:spcAft>
              <a:defRPr sz="3400">
                <a:solidFill>
                  <a:schemeClr val="tx1"/>
                </a:solidFill>
                <a:latin typeface="Source Sans Pro" pitchFamily="34" charset="0"/>
              </a:defRPr>
            </a:lvl2pPr>
            <a:lvl3pPr algn="ctr" defTabSz="696913" rtl="0" eaLnBrk="0" fontAlgn="base" hangingPunct="0">
              <a:spcBef>
                <a:spcPct val="0"/>
              </a:spcBef>
              <a:spcAft>
                <a:spcPct val="0"/>
              </a:spcAft>
              <a:defRPr sz="3400">
                <a:solidFill>
                  <a:schemeClr val="tx1"/>
                </a:solidFill>
                <a:latin typeface="Source Sans Pro" pitchFamily="34" charset="0"/>
              </a:defRPr>
            </a:lvl3pPr>
            <a:lvl4pPr algn="ctr" defTabSz="696913" rtl="0" eaLnBrk="0" fontAlgn="base" hangingPunct="0">
              <a:spcBef>
                <a:spcPct val="0"/>
              </a:spcBef>
              <a:spcAft>
                <a:spcPct val="0"/>
              </a:spcAft>
              <a:defRPr sz="3400">
                <a:solidFill>
                  <a:schemeClr val="tx1"/>
                </a:solidFill>
                <a:latin typeface="Source Sans Pro" pitchFamily="34" charset="0"/>
              </a:defRPr>
            </a:lvl4pPr>
            <a:lvl5pPr algn="ctr" defTabSz="696913" rtl="0" eaLnBrk="0" fontAlgn="base" hangingPunct="0">
              <a:spcBef>
                <a:spcPct val="0"/>
              </a:spcBef>
              <a:spcAft>
                <a:spcPct val="0"/>
              </a:spcAft>
              <a:defRPr sz="3400">
                <a:solidFill>
                  <a:schemeClr val="tx1"/>
                </a:solidFill>
                <a:latin typeface="Source Sans Pro" pitchFamily="34" charset="0"/>
              </a:defRPr>
            </a:lvl5pPr>
            <a:lvl6pPr marL="457200" algn="ctr" defTabSz="696913" rtl="0" fontAlgn="base">
              <a:spcBef>
                <a:spcPct val="0"/>
              </a:spcBef>
              <a:spcAft>
                <a:spcPct val="0"/>
              </a:spcAft>
              <a:defRPr sz="3400">
                <a:solidFill>
                  <a:schemeClr val="tx1"/>
                </a:solidFill>
                <a:latin typeface="Calibri" pitchFamily="34" charset="0"/>
              </a:defRPr>
            </a:lvl6pPr>
            <a:lvl7pPr marL="914400" algn="ctr" defTabSz="696913" rtl="0" fontAlgn="base">
              <a:spcBef>
                <a:spcPct val="0"/>
              </a:spcBef>
              <a:spcAft>
                <a:spcPct val="0"/>
              </a:spcAft>
              <a:defRPr sz="3400">
                <a:solidFill>
                  <a:schemeClr val="tx1"/>
                </a:solidFill>
                <a:latin typeface="Calibri" pitchFamily="34" charset="0"/>
              </a:defRPr>
            </a:lvl7pPr>
            <a:lvl8pPr marL="1371600" algn="ctr" defTabSz="696913" rtl="0" fontAlgn="base">
              <a:spcBef>
                <a:spcPct val="0"/>
              </a:spcBef>
              <a:spcAft>
                <a:spcPct val="0"/>
              </a:spcAft>
              <a:defRPr sz="3400">
                <a:solidFill>
                  <a:schemeClr val="tx1"/>
                </a:solidFill>
                <a:latin typeface="Calibri" pitchFamily="34" charset="0"/>
              </a:defRPr>
            </a:lvl8pPr>
            <a:lvl9pPr marL="1828800" algn="ctr" defTabSz="696913" rtl="0" fontAlgn="base">
              <a:spcBef>
                <a:spcPct val="0"/>
              </a:spcBef>
              <a:spcAft>
                <a:spcPct val="0"/>
              </a:spcAft>
              <a:defRPr sz="3400">
                <a:solidFill>
                  <a:schemeClr val="tx1"/>
                </a:solidFill>
                <a:latin typeface="Calibri" pitchFamily="34" charset="0"/>
              </a:defRPr>
            </a:lvl9pPr>
          </a:lstStyle>
          <a:p>
            <a:r>
              <a:rPr lang="fr-FR" sz="1200" dirty="0"/>
              <a:t>Test</a:t>
            </a:r>
          </a:p>
        </p:txBody>
      </p:sp>
      <p:sp>
        <p:nvSpPr>
          <p:cNvPr id="15" name="Titre 1">
            <a:extLst>
              <a:ext uri="{FF2B5EF4-FFF2-40B4-BE49-F238E27FC236}">
                <a16:creationId xmlns:a16="http://schemas.microsoft.com/office/drawing/2014/main" id="{588A5981-884F-43EF-9440-F9D828D5EC57}"/>
              </a:ext>
            </a:extLst>
          </p:cNvPr>
          <p:cNvSpPr txBox="1">
            <a:spLocks/>
          </p:cNvSpPr>
          <p:nvPr/>
        </p:nvSpPr>
        <p:spPr>
          <a:xfrm>
            <a:off x="5348570" y="2876354"/>
            <a:ext cx="1654533" cy="288000"/>
          </a:xfrm>
          <a:prstGeom prst="rect">
            <a:avLst/>
          </a:prstGeom>
        </p:spPr>
        <p:txBody>
          <a:bodyPr lIns="0" tIns="0" rIns="0" bIns="0" anchor="t"/>
          <a:lstStyle>
            <a:lvl1pPr algn="l" defTabSz="696913" rtl="0" eaLnBrk="0" fontAlgn="base" hangingPunct="0">
              <a:spcBef>
                <a:spcPct val="0"/>
              </a:spcBef>
              <a:spcAft>
                <a:spcPct val="0"/>
              </a:spcAft>
              <a:defRPr sz="1900" kern="1200">
                <a:solidFill>
                  <a:srgbClr val="00008F"/>
                </a:solidFill>
                <a:latin typeface="+mj-lt"/>
                <a:ea typeface="+mj-ea"/>
                <a:cs typeface="+mj-cs"/>
              </a:defRPr>
            </a:lvl1pPr>
            <a:lvl2pPr algn="ctr" defTabSz="696913" rtl="0" eaLnBrk="0" fontAlgn="base" hangingPunct="0">
              <a:spcBef>
                <a:spcPct val="0"/>
              </a:spcBef>
              <a:spcAft>
                <a:spcPct val="0"/>
              </a:spcAft>
              <a:defRPr sz="3400">
                <a:solidFill>
                  <a:schemeClr val="tx1"/>
                </a:solidFill>
                <a:latin typeface="Source Sans Pro" pitchFamily="34" charset="0"/>
              </a:defRPr>
            </a:lvl2pPr>
            <a:lvl3pPr algn="ctr" defTabSz="696913" rtl="0" eaLnBrk="0" fontAlgn="base" hangingPunct="0">
              <a:spcBef>
                <a:spcPct val="0"/>
              </a:spcBef>
              <a:spcAft>
                <a:spcPct val="0"/>
              </a:spcAft>
              <a:defRPr sz="3400">
                <a:solidFill>
                  <a:schemeClr val="tx1"/>
                </a:solidFill>
                <a:latin typeface="Source Sans Pro" pitchFamily="34" charset="0"/>
              </a:defRPr>
            </a:lvl3pPr>
            <a:lvl4pPr algn="ctr" defTabSz="696913" rtl="0" eaLnBrk="0" fontAlgn="base" hangingPunct="0">
              <a:spcBef>
                <a:spcPct val="0"/>
              </a:spcBef>
              <a:spcAft>
                <a:spcPct val="0"/>
              </a:spcAft>
              <a:defRPr sz="3400">
                <a:solidFill>
                  <a:schemeClr val="tx1"/>
                </a:solidFill>
                <a:latin typeface="Source Sans Pro" pitchFamily="34" charset="0"/>
              </a:defRPr>
            </a:lvl4pPr>
            <a:lvl5pPr algn="ctr" defTabSz="696913" rtl="0" eaLnBrk="0" fontAlgn="base" hangingPunct="0">
              <a:spcBef>
                <a:spcPct val="0"/>
              </a:spcBef>
              <a:spcAft>
                <a:spcPct val="0"/>
              </a:spcAft>
              <a:defRPr sz="3400">
                <a:solidFill>
                  <a:schemeClr val="tx1"/>
                </a:solidFill>
                <a:latin typeface="Source Sans Pro" pitchFamily="34" charset="0"/>
              </a:defRPr>
            </a:lvl5pPr>
            <a:lvl6pPr marL="457200" algn="ctr" defTabSz="696913" rtl="0" fontAlgn="base">
              <a:spcBef>
                <a:spcPct val="0"/>
              </a:spcBef>
              <a:spcAft>
                <a:spcPct val="0"/>
              </a:spcAft>
              <a:defRPr sz="3400">
                <a:solidFill>
                  <a:schemeClr val="tx1"/>
                </a:solidFill>
                <a:latin typeface="Calibri" pitchFamily="34" charset="0"/>
              </a:defRPr>
            </a:lvl6pPr>
            <a:lvl7pPr marL="914400" algn="ctr" defTabSz="696913" rtl="0" fontAlgn="base">
              <a:spcBef>
                <a:spcPct val="0"/>
              </a:spcBef>
              <a:spcAft>
                <a:spcPct val="0"/>
              </a:spcAft>
              <a:defRPr sz="3400">
                <a:solidFill>
                  <a:schemeClr val="tx1"/>
                </a:solidFill>
                <a:latin typeface="Calibri" pitchFamily="34" charset="0"/>
              </a:defRPr>
            </a:lvl7pPr>
            <a:lvl8pPr marL="1371600" algn="ctr" defTabSz="696913" rtl="0" fontAlgn="base">
              <a:spcBef>
                <a:spcPct val="0"/>
              </a:spcBef>
              <a:spcAft>
                <a:spcPct val="0"/>
              </a:spcAft>
              <a:defRPr sz="3400">
                <a:solidFill>
                  <a:schemeClr val="tx1"/>
                </a:solidFill>
                <a:latin typeface="Calibri" pitchFamily="34" charset="0"/>
              </a:defRPr>
            </a:lvl8pPr>
            <a:lvl9pPr marL="1828800" algn="ctr" defTabSz="696913" rtl="0" fontAlgn="base">
              <a:spcBef>
                <a:spcPct val="0"/>
              </a:spcBef>
              <a:spcAft>
                <a:spcPct val="0"/>
              </a:spcAft>
              <a:defRPr sz="3400">
                <a:solidFill>
                  <a:schemeClr val="tx1"/>
                </a:solidFill>
                <a:latin typeface="Calibri" pitchFamily="34" charset="0"/>
              </a:defRPr>
            </a:lvl9pPr>
          </a:lstStyle>
          <a:p>
            <a:r>
              <a:rPr lang="fr-FR" sz="1200" dirty="0"/>
              <a:t>Plan de test</a:t>
            </a:r>
          </a:p>
        </p:txBody>
      </p:sp>
      <p:sp>
        <p:nvSpPr>
          <p:cNvPr id="16" name="Titre 1">
            <a:extLst>
              <a:ext uri="{FF2B5EF4-FFF2-40B4-BE49-F238E27FC236}">
                <a16:creationId xmlns:a16="http://schemas.microsoft.com/office/drawing/2014/main" id="{A20E6539-2A25-4A20-B9B6-0CC68857981B}"/>
              </a:ext>
            </a:extLst>
          </p:cNvPr>
          <p:cNvSpPr txBox="1">
            <a:spLocks/>
          </p:cNvSpPr>
          <p:nvPr/>
        </p:nvSpPr>
        <p:spPr>
          <a:xfrm>
            <a:off x="3304598" y="2876354"/>
            <a:ext cx="1654533" cy="288000"/>
          </a:xfrm>
          <a:prstGeom prst="rect">
            <a:avLst/>
          </a:prstGeom>
        </p:spPr>
        <p:txBody>
          <a:bodyPr lIns="0" tIns="0" rIns="0" bIns="0" anchor="t"/>
          <a:lstStyle>
            <a:lvl1pPr algn="l" defTabSz="696913" rtl="0" eaLnBrk="0" fontAlgn="base" hangingPunct="0">
              <a:spcBef>
                <a:spcPct val="0"/>
              </a:spcBef>
              <a:spcAft>
                <a:spcPct val="0"/>
              </a:spcAft>
              <a:defRPr sz="1900" kern="1200">
                <a:solidFill>
                  <a:srgbClr val="00008F"/>
                </a:solidFill>
                <a:latin typeface="+mj-lt"/>
                <a:ea typeface="+mj-ea"/>
                <a:cs typeface="+mj-cs"/>
              </a:defRPr>
            </a:lvl1pPr>
            <a:lvl2pPr algn="ctr" defTabSz="696913" rtl="0" eaLnBrk="0" fontAlgn="base" hangingPunct="0">
              <a:spcBef>
                <a:spcPct val="0"/>
              </a:spcBef>
              <a:spcAft>
                <a:spcPct val="0"/>
              </a:spcAft>
              <a:defRPr sz="3400">
                <a:solidFill>
                  <a:schemeClr val="tx1"/>
                </a:solidFill>
                <a:latin typeface="Source Sans Pro" pitchFamily="34" charset="0"/>
              </a:defRPr>
            </a:lvl2pPr>
            <a:lvl3pPr algn="ctr" defTabSz="696913" rtl="0" eaLnBrk="0" fontAlgn="base" hangingPunct="0">
              <a:spcBef>
                <a:spcPct val="0"/>
              </a:spcBef>
              <a:spcAft>
                <a:spcPct val="0"/>
              </a:spcAft>
              <a:defRPr sz="3400">
                <a:solidFill>
                  <a:schemeClr val="tx1"/>
                </a:solidFill>
                <a:latin typeface="Source Sans Pro" pitchFamily="34" charset="0"/>
              </a:defRPr>
            </a:lvl3pPr>
            <a:lvl4pPr algn="ctr" defTabSz="696913" rtl="0" eaLnBrk="0" fontAlgn="base" hangingPunct="0">
              <a:spcBef>
                <a:spcPct val="0"/>
              </a:spcBef>
              <a:spcAft>
                <a:spcPct val="0"/>
              </a:spcAft>
              <a:defRPr sz="3400">
                <a:solidFill>
                  <a:schemeClr val="tx1"/>
                </a:solidFill>
                <a:latin typeface="Source Sans Pro" pitchFamily="34" charset="0"/>
              </a:defRPr>
            </a:lvl4pPr>
            <a:lvl5pPr algn="ctr" defTabSz="696913" rtl="0" eaLnBrk="0" fontAlgn="base" hangingPunct="0">
              <a:spcBef>
                <a:spcPct val="0"/>
              </a:spcBef>
              <a:spcAft>
                <a:spcPct val="0"/>
              </a:spcAft>
              <a:defRPr sz="3400">
                <a:solidFill>
                  <a:schemeClr val="tx1"/>
                </a:solidFill>
                <a:latin typeface="Source Sans Pro" pitchFamily="34" charset="0"/>
              </a:defRPr>
            </a:lvl5pPr>
            <a:lvl6pPr marL="457200" algn="ctr" defTabSz="696913" rtl="0" fontAlgn="base">
              <a:spcBef>
                <a:spcPct val="0"/>
              </a:spcBef>
              <a:spcAft>
                <a:spcPct val="0"/>
              </a:spcAft>
              <a:defRPr sz="3400">
                <a:solidFill>
                  <a:schemeClr val="tx1"/>
                </a:solidFill>
                <a:latin typeface="Calibri" pitchFamily="34" charset="0"/>
              </a:defRPr>
            </a:lvl6pPr>
            <a:lvl7pPr marL="914400" algn="ctr" defTabSz="696913" rtl="0" fontAlgn="base">
              <a:spcBef>
                <a:spcPct val="0"/>
              </a:spcBef>
              <a:spcAft>
                <a:spcPct val="0"/>
              </a:spcAft>
              <a:defRPr sz="3400">
                <a:solidFill>
                  <a:schemeClr val="tx1"/>
                </a:solidFill>
                <a:latin typeface="Calibri" pitchFamily="34" charset="0"/>
              </a:defRPr>
            </a:lvl7pPr>
            <a:lvl8pPr marL="1371600" algn="ctr" defTabSz="696913" rtl="0" fontAlgn="base">
              <a:spcBef>
                <a:spcPct val="0"/>
              </a:spcBef>
              <a:spcAft>
                <a:spcPct val="0"/>
              </a:spcAft>
              <a:defRPr sz="3400">
                <a:solidFill>
                  <a:schemeClr val="tx1"/>
                </a:solidFill>
                <a:latin typeface="Calibri" pitchFamily="34" charset="0"/>
              </a:defRPr>
            </a:lvl8pPr>
            <a:lvl9pPr marL="1828800" algn="ctr" defTabSz="696913" rtl="0" fontAlgn="base">
              <a:spcBef>
                <a:spcPct val="0"/>
              </a:spcBef>
              <a:spcAft>
                <a:spcPct val="0"/>
              </a:spcAft>
              <a:defRPr sz="3400">
                <a:solidFill>
                  <a:schemeClr val="tx1"/>
                </a:solidFill>
                <a:latin typeface="Calibri" pitchFamily="34" charset="0"/>
              </a:defRPr>
            </a:lvl9pPr>
          </a:lstStyle>
          <a:p>
            <a:r>
              <a:rPr lang="fr-FR" sz="1200" dirty="0"/>
              <a:t>Exécution de test</a:t>
            </a:r>
          </a:p>
        </p:txBody>
      </p:sp>
      <p:sp>
        <p:nvSpPr>
          <p:cNvPr id="17" name="Titre 1">
            <a:extLst>
              <a:ext uri="{FF2B5EF4-FFF2-40B4-BE49-F238E27FC236}">
                <a16:creationId xmlns:a16="http://schemas.microsoft.com/office/drawing/2014/main" id="{6C0C5E32-AF8D-4B85-A783-78A013F48811}"/>
              </a:ext>
            </a:extLst>
          </p:cNvPr>
          <p:cNvSpPr txBox="1">
            <a:spLocks/>
          </p:cNvSpPr>
          <p:nvPr/>
        </p:nvSpPr>
        <p:spPr>
          <a:xfrm>
            <a:off x="5407306" y="521947"/>
            <a:ext cx="1654533" cy="288000"/>
          </a:xfrm>
          <a:prstGeom prst="rect">
            <a:avLst/>
          </a:prstGeom>
        </p:spPr>
        <p:txBody>
          <a:bodyPr lIns="0" tIns="0" rIns="0" bIns="0" anchor="t"/>
          <a:lstStyle>
            <a:lvl1pPr algn="l" defTabSz="696913" rtl="0" eaLnBrk="0" fontAlgn="base" hangingPunct="0">
              <a:spcBef>
                <a:spcPct val="0"/>
              </a:spcBef>
              <a:spcAft>
                <a:spcPct val="0"/>
              </a:spcAft>
              <a:defRPr sz="1900" kern="1200">
                <a:solidFill>
                  <a:srgbClr val="00008F"/>
                </a:solidFill>
                <a:latin typeface="+mj-lt"/>
                <a:ea typeface="+mj-ea"/>
                <a:cs typeface="+mj-cs"/>
              </a:defRPr>
            </a:lvl1pPr>
            <a:lvl2pPr algn="ctr" defTabSz="696913" rtl="0" eaLnBrk="0" fontAlgn="base" hangingPunct="0">
              <a:spcBef>
                <a:spcPct val="0"/>
              </a:spcBef>
              <a:spcAft>
                <a:spcPct val="0"/>
              </a:spcAft>
              <a:defRPr sz="3400">
                <a:solidFill>
                  <a:schemeClr val="tx1"/>
                </a:solidFill>
                <a:latin typeface="Source Sans Pro" pitchFamily="34" charset="0"/>
              </a:defRPr>
            </a:lvl2pPr>
            <a:lvl3pPr algn="ctr" defTabSz="696913" rtl="0" eaLnBrk="0" fontAlgn="base" hangingPunct="0">
              <a:spcBef>
                <a:spcPct val="0"/>
              </a:spcBef>
              <a:spcAft>
                <a:spcPct val="0"/>
              </a:spcAft>
              <a:defRPr sz="3400">
                <a:solidFill>
                  <a:schemeClr val="tx1"/>
                </a:solidFill>
                <a:latin typeface="Source Sans Pro" pitchFamily="34" charset="0"/>
              </a:defRPr>
            </a:lvl3pPr>
            <a:lvl4pPr algn="ctr" defTabSz="696913" rtl="0" eaLnBrk="0" fontAlgn="base" hangingPunct="0">
              <a:spcBef>
                <a:spcPct val="0"/>
              </a:spcBef>
              <a:spcAft>
                <a:spcPct val="0"/>
              </a:spcAft>
              <a:defRPr sz="3400">
                <a:solidFill>
                  <a:schemeClr val="tx1"/>
                </a:solidFill>
                <a:latin typeface="Source Sans Pro" pitchFamily="34" charset="0"/>
              </a:defRPr>
            </a:lvl4pPr>
            <a:lvl5pPr algn="ctr" defTabSz="696913" rtl="0" eaLnBrk="0" fontAlgn="base" hangingPunct="0">
              <a:spcBef>
                <a:spcPct val="0"/>
              </a:spcBef>
              <a:spcAft>
                <a:spcPct val="0"/>
              </a:spcAft>
              <a:defRPr sz="3400">
                <a:solidFill>
                  <a:schemeClr val="tx1"/>
                </a:solidFill>
                <a:latin typeface="Source Sans Pro" pitchFamily="34" charset="0"/>
              </a:defRPr>
            </a:lvl5pPr>
            <a:lvl6pPr marL="457200" algn="ctr" defTabSz="696913" rtl="0" fontAlgn="base">
              <a:spcBef>
                <a:spcPct val="0"/>
              </a:spcBef>
              <a:spcAft>
                <a:spcPct val="0"/>
              </a:spcAft>
              <a:defRPr sz="3400">
                <a:solidFill>
                  <a:schemeClr val="tx1"/>
                </a:solidFill>
                <a:latin typeface="Calibri" pitchFamily="34" charset="0"/>
              </a:defRPr>
            </a:lvl6pPr>
            <a:lvl7pPr marL="914400" algn="ctr" defTabSz="696913" rtl="0" fontAlgn="base">
              <a:spcBef>
                <a:spcPct val="0"/>
              </a:spcBef>
              <a:spcAft>
                <a:spcPct val="0"/>
              </a:spcAft>
              <a:defRPr sz="3400">
                <a:solidFill>
                  <a:schemeClr val="tx1"/>
                </a:solidFill>
                <a:latin typeface="Calibri" pitchFamily="34" charset="0"/>
              </a:defRPr>
            </a:lvl7pPr>
            <a:lvl8pPr marL="1371600" algn="ctr" defTabSz="696913" rtl="0" fontAlgn="base">
              <a:spcBef>
                <a:spcPct val="0"/>
              </a:spcBef>
              <a:spcAft>
                <a:spcPct val="0"/>
              </a:spcAft>
              <a:defRPr sz="3400">
                <a:solidFill>
                  <a:schemeClr val="tx1"/>
                </a:solidFill>
                <a:latin typeface="Calibri" pitchFamily="34" charset="0"/>
              </a:defRPr>
            </a:lvl8pPr>
            <a:lvl9pPr marL="1828800" algn="ctr" defTabSz="696913" rtl="0" fontAlgn="base">
              <a:spcBef>
                <a:spcPct val="0"/>
              </a:spcBef>
              <a:spcAft>
                <a:spcPct val="0"/>
              </a:spcAft>
              <a:defRPr sz="3400">
                <a:solidFill>
                  <a:schemeClr val="tx1"/>
                </a:solidFill>
                <a:latin typeface="Calibri" pitchFamily="34" charset="0"/>
              </a:defRPr>
            </a:lvl9pPr>
          </a:lstStyle>
          <a:p>
            <a:r>
              <a:rPr lang="fr-FR" sz="1200" dirty="0"/>
              <a:t>Lancement de test</a:t>
            </a:r>
          </a:p>
        </p:txBody>
      </p:sp>
      <p:sp>
        <p:nvSpPr>
          <p:cNvPr id="18" name="ZoneTexte 17">
            <a:extLst>
              <a:ext uri="{FF2B5EF4-FFF2-40B4-BE49-F238E27FC236}">
                <a16:creationId xmlns:a16="http://schemas.microsoft.com/office/drawing/2014/main" id="{D5C0EFA2-AC58-4D54-9DCB-B7D1FFD6CD01}"/>
              </a:ext>
            </a:extLst>
          </p:cNvPr>
          <p:cNvSpPr txBox="1"/>
          <p:nvPr/>
        </p:nvSpPr>
        <p:spPr>
          <a:xfrm flipH="1">
            <a:off x="3124238" y="813213"/>
            <a:ext cx="2042368" cy="1785104"/>
          </a:xfrm>
          <a:prstGeom prst="rect">
            <a:avLst/>
          </a:prstGeom>
          <a:solidFill>
            <a:schemeClr val="accent2">
              <a:lumMod val="60000"/>
              <a:lumOff val="40000"/>
            </a:schemeClr>
          </a:solidFill>
          <a:ln w="12700" cmpd="sng">
            <a:solidFill>
              <a:srgbClr val="FF0000"/>
            </a:solidFill>
          </a:ln>
        </p:spPr>
        <p:txBody>
          <a:bodyPr wrap="square" rtlCol="0">
            <a:spAutoFit/>
          </a:bodyPr>
          <a:lstStyle>
            <a:defPPr>
              <a:defRPr lang="fr-FR"/>
            </a:defPPr>
            <a:lvl1pPr>
              <a:defRPr sz="1000">
                <a:solidFill>
                  <a:schemeClr val="tx1"/>
                </a:solidFill>
                <a:latin typeface="Calibri" pitchFamily="34" charset="0"/>
                <a:cs typeface="Arial" charset="0"/>
              </a:defRPr>
            </a:lvl1pPr>
            <a:lvl2pPr>
              <a:defRPr>
                <a:solidFill>
                  <a:schemeClr val="tx1"/>
                </a:solidFill>
                <a:latin typeface="Calibri" pitchFamily="34" charset="0"/>
                <a:cs typeface="Arial" charset="0"/>
              </a:defRPr>
            </a:lvl2pPr>
            <a:lvl3pPr>
              <a:defRPr>
                <a:solidFill>
                  <a:schemeClr val="tx1"/>
                </a:solidFill>
                <a:latin typeface="Calibri" pitchFamily="34" charset="0"/>
                <a:cs typeface="Arial" charset="0"/>
              </a:defRPr>
            </a:lvl3pPr>
            <a:lvl4pPr>
              <a:defRPr>
                <a:solidFill>
                  <a:schemeClr val="tx1"/>
                </a:solidFill>
                <a:latin typeface="Calibri" pitchFamily="34" charset="0"/>
                <a:cs typeface="Arial" charset="0"/>
              </a:defRPr>
            </a:lvl4pPr>
            <a:lvl5pPr>
              <a:defRPr>
                <a:solidFill>
                  <a:schemeClr val="tx1"/>
                </a:solidFill>
                <a:latin typeface="Calibri" pitchFamily="34" charset="0"/>
                <a:cs typeface="Arial" charset="0"/>
              </a:defRPr>
            </a:lvl5pPr>
            <a:lvl6pPr>
              <a:defRPr>
                <a:solidFill>
                  <a:schemeClr val="tx1"/>
                </a:solidFill>
                <a:latin typeface="Calibri" pitchFamily="34" charset="0"/>
                <a:cs typeface="Arial" charset="0"/>
              </a:defRPr>
            </a:lvl6pPr>
            <a:lvl7pPr>
              <a:defRPr>
                <a:solidFill>
                  <a:schemeClr val="tx1"/>
                </a:solidFill>
                <a:latin typeface="Calibri" pitchFamily="34" charset="0"/>
                <a:cs typeface="Arial" charset="0"/>
              </a:defRPr>
            </a:lvl7pPr>
            <a:lvl8pPr>
              <a:defRPr>
                <a:solidFill>
                  <a:schemeClr val="tx1"/>
                </a:solidFill>
                <a:latin typeface="Calibri" pitchFamily="34" charset="0"/>
                <a:cs typeface="Arial" charset="0"/>
              </a:defRPr>
            </a:lvl8pPr>
            <a:lvl9pPr>
              <a:defRPr>
                <a:solidFill>
                  <a:schemeClr val="tx1"/>
                </a:solidFill>
                <a:latin typeface="Calibri" pitchFamily="34" charset="0"/>
                <a:cs typeface="Arial" charset="0"/>
              </a:defRPr>
            </a:lvl9pPr>
          </a:lstStyle>
          <a:p>
            <a:r>
              <a:rPr lang="fr-FR" b="1" dirty="0"/>
              <a:t>Création de l’exécution de test</a:t>
            </a:r>
          </a:p>
          <a:p>
            <a:endParaRPr lang="fr-FR" dirty="0"/>
          </a:p>
          <a:p>
            <a:r>
              <a:rPr lang="fr-FR" b="1" dirty="0"/>
              <a:t>Lancement de l’exécution en mode pas à pas </a:t>
            </a:r>
            <a:br>
              <a:rPr lang="fr-FR" dirty="0"/>
            </a:br>
            <a:br>
              <a:rPr lang="fr-FR" dirty="0"/>
            </a:br>
            <a:br>
              <a:rPr lang="fr-FR" dirty="0"/>
            </a:br>
            <a:br>
              <a:rPr lang="fr-FR" dirty="0"/>
            </a:br>
            <a:br>
              <a:rPr lang="fr-FR" dirty="0"/>
            </a:br>
            <a:br>
              <a:rPr lang="fr-FR" dirty="0"/>
            </a:br>
            <a:endParaRPr lang="fr-FR" dirty="0"/>
          </a:p>
          <a:p>
            <a:endParaRPr lang="fr-FR" dirty="0"/>
          </a:p>
        </p:txBody>
      </p:sp>
      <p:sp>
        <p:nvSpPr>
          <p:cNvPr id="19" name="Titre 1">
            <a:extLst>
              <a:ext uri="{FF2B5EF4-FFF2-40B4-BE49-F238E27FC236}">
                <a16:creationId xmlns:a16="http://schemas.microsoft.com/office/drawing/2014/main" id="{58A40D9C-02E7-4D6E-A54C-0CB9EFB3705D}"/>
              </a:ext>
            </a:extLst>
          </p:cNvPr>
          <p:cNvSpPr txBox="1">
            <a:spLocks/>
          </p:cNvSpPr>
          <p:nvPr/>
        </p:nvSpPr>
        <p:spPr>
          <a:xfrm>
            <a:off x="3580281" y="537882"/>
            <a:ext cx="1654533" cy="288000"/>
          </a:xfrm>
          <a:prstGeom prst="rect">
            <a:avLst/>
          </a:prstGeom>
        </p:spPr>
        <p:txBody>
          <a:bodyPr lIns="0" tIns="0" rIns="0" bIns="0" anchor="t"/>
          <a:lstStyle>
            <a:lvl1pPr algn="l" defTabSz="696913" rtl="0" eaLnBrk="0" fontAlgn="base" hangingPunct="0">
              <a:spcBef>
                <a:spcPct val="0"/>
              </a:spcBef>
              <a:spcAft>
                <a:spcPct val="0"/>
              </a:spcAft>
              <a:defRPr sz="1900" kern="1200">
                <a:solidFill>
                  <a:srgbClr val="00008F"/>
                </a:solidFill>
                <a:latin typeface="+mj-lt"/>
                <a:ea typeface="+mj-ea"/>
                <a:cs typeface="+mj-cs"/>
              </a:defRPr>
            </a:lvl1pPr>
            <a:lvl2pPr algn="ctr" defTabSz="696913" rtl="0" eaLnBrk="0" fontAlgn="base" hangingPunct="0">
              <a:spcBef>
                <a:spcPct val="0"/>
              </a:spcBef>
              <a:spcAft>
                <a:spcPct val="0"/>
              </a:spcAft>
              <a:defRPr sz="3400">
                <a:solidFill>
                  <a:schemeClr val="tx1"/>
                </a:solidFill>
                <a:latin typeface="Source Sans Pro" pitchFamily="34" charset="0"/>
              </a:defRPr>
            </a:lvl2pPr>
            <a:lvl3pPr algn="ctr" defTabSz="696913" rtl="0" eaLnBrk="0" fontAlgn="base" hangingPunct="0">
              <a:spcBef>
                <a:spcPct val="0"/>
              </a:spcBef>
              <a:spcAft>
                <a:spcPct val="0"/>
              </a:spcAft>
              <a:defRPr sz="3400">
                <a:solidFill>
                  <a:schemeClr val="tx1"/>
                </a:solidFill>
                <a:latin typeface="Source Sans Pro" pitchFamily="34" charset="0"/>
              </a:defRPr>
            </a:lvl3pPr>
            <a:lvl4pPr algn="ctr" defTabSz="696913" rtl="0" eaLnBrk="0" fontAlgn="base" hangingPunct="0">
              <a:spcBef>
                <a:spcPct val="0"/>
              </a:spcBef>
              <a:spcAft>
                <a:spcPct val="0"/>
              </a:spcAft>
              <a:defRPr sz="3400">
                <a:solidFill>
                  <a:schemeClr val="tx1"/>
                </a:solidFill>
                <a:latin typeface="Source Sans Pro" pitchFamily="34" charset="0"/>
              </a:defRPr>
            </a:lvl4pPr>
            <a:lvl5pPr algn="ctr" defTabSz="696913" rtl="0" eaLnBrk="0" fontAlgn="base" hangingPunct="0">
              <a:spcBef>
                <a:spcPct val="0"/>
              </a:spcBef>
              <a:spcAft>
                <a:spcPct val="0"/>
              </a:spcAft>
              <a:defRPr sz="3400">
                <a:solidFill>
                  <a:schemeClr val="tx1"/>
                </a:solidFill>
                <a:latin typeface="Source Sans Pro" pitchFamily="34" charset="0"/>
              </a:defRPr>
            </a:lvl5pPr>
            <a:lvl6pPr marL="457200" algn="ctr" defTabSz="696913" rtl="0" fontAlgn="base">
              <a:spcBef>
                <a:spcPct val="0"/>
              </a:spcBef>
              <a:spcAft>
                <a:spcPct val="0"/>
              </a:spcAft>
              <a:defRPr sz="3400">
                <a:solidFill>
                  <a:schemeClr val="tx1"/>
                </a:solidFill>
                <a:latin typeface="Calibri" pitchFamily="34" charset="0"/>
              </a:defRPr>
            </a:lvl6pPr>
            <a:lvl7pPr marL="914400" algn="ctr" defTabSz="696913" rtl="0" fontAlgn="base">
              <a:spcBef>
                <a:spcPct val="0"/>
              </a:spcBef>
              <a:spcAft>
                <a:spcPct val="0"/>
              </a:spcAft>
              <a:defRPr sz="3400">
                <a:solidFill>
                  <a:schemeClr val="tx1"/>
                </a:solidFill>
                <a:latin typeface="Calibri" pitchFamily="34" charset="0"/>
              </a:defRPr>
            </a:lvl7pPr>
            <a:lvl8pPr marL="1371600" algn="ctr" defTabSz="696913" rtl="0" fontAlgn="base">
              <a:spcBef>
                <a:spcPct val="0"/>
              </a:spcBef>
              <a:spcAft>
                <a:spcPct val="0"/>
              </a:spcAft>
              <a:defRPr sz="3400">
                <a:solidFill>
                  <a:schemeClr val="tx1"/>
                </a:solidFill>
                <a:latin typeface="Calibri" pitchFamily="34" charset="0"/>
              </a:defRPr>
            </a:lvl8pPr>
            <a:lvl9pPr marL="1828800" algn="ctr" defTabSz="696913" rtl="0" fontAlgn="base">
              <a:spcBef>
                <a:spcPct val="0"/>
              </a:spcBef>
              <a:spcAft>
                <a:spcPct val="0"/>
              </a:spcAft>
              <a:defRPr sz="3400">
                <a:solidFill>
                  <a:schemeClr val="tx1"/>
                </a:solidFill>
                <a:latin typeface="Calibri" pitchFamily="34" charset="0"/>
              </a:defRPr>
            </a:lvl9pPr>
          </a:lstStyle>
          <a:p>
            <a:r>
              <a:rPr lang="fr-FR" sz="1200" dirty="0"/>
              <a:t>Exécution de test</a:t>
            </a:r>
          </a:p>
        </p:txBody>
      </p:sp>
      <p:sp>
        <p:nvSpPr>
          <p:cNvPr id="20" name="Titre 1">
            <a:extLst>
              <a:ext uri="{FF2B5EF4-FFF2-40B4-BE49-F238E27FC236}">
                <a16:creationId xmlns:a16="http://schemas.microsoft.com/office/drawing/2014/main" id="{8E3F12FA-FB38-4E9E-B15D-5A2418BC7750}"/>
              </a:ext>
            </a:extLst>
          </p:cNvPr>
          <p:cNvSpPr txBox="1">
            <a:spLocks/>
          </p:cNvSpPr>
          <p:nvPr/>
        </p:nvSpPr>
        <p:spPr>
          <a:xfrm>
            <a:off x="3078733" y="272277"/>
            <a:ext cx="1654533" cy="288000"/>
          </a:xfrm>
          <a:prstGeom prst="rect">
            <a:avLst/>
          </a:prstGeom>
        </p:spPr>
        <p:txBody>
          <a:bodyPr lIns="0" tIns="0" rIns="0" bIns="0" anchor="t"/>
          <a:lstStyle>
            <a:lvl1pPr algn="l" defTabSz="696913" rtl="0" eaLnBrk="0" fontAlgn="base" hangingPunct="0">
              <a:spcBef>
                <a:spcPct val="0"/>
              </a:spcBef>
              <a:spcAft>
                <a:spcPct val="0"/>
              </a:spcAft>
              <a:defRPr sz="1900" kern="1200">
                <a:solidFill>
                  <a:srgbClr val="00008F"/>
                </a:solidFill>
                <a:latin typeface="+mj-lt"/>
                <a:ea typeface="+mj-ea"/>
                <a:cs typeface="+mj-cs"/>
              </a:defRPr>
            </a:lvl1pPr>
            <a:lvl2pPr algn="ctr" defTabSz="696913" rtl="0" eaLnBrk="0" fontAlgn="base" hangingPunct="0">
              <a:spcBef>
                <a:spcPct val="0"/>
              </a:spcBef>
              <a:spcAft>
                <a:spcPct val="0"/>
              </a:spcAft>
              <a:defRPr sz="3400">
                <a:solidFill>
                  <a:schemeClr val="tx1"/>
                </a:solidFill>
                <a:latin typeface="Source Sans Pro" pitchFamily="34" charset="0"/>
              </a:defRPr>
            </a:lvl2pPr>
            <a:lvl3pPr algn="ctr" defTabSz="696913" rtl="0" eaLnBrk="0" fontAlgn="base" hangingPunct="0">
              <a:spcBef>
                <a:spcPct val="0"/>
              </a:spcBef>
              <a:spcAft>
                <a:spcPct val="0"/>
              </a:spcAft>
              <a:defRPr sz="3400">
                <a:solidFill>
                  <a:schemeClr val="tx1"/>
                </a:solidFill>
                <a:latin typeface="Source Sans Pro" pitchFamily="34" charset="0"/>
              </a:defRPr>
            </a:lvl3pPr>
            <a:lvl4pPr algn="ctr" defTabSz="696913" rtl="0" eaLnBrk="0" fontAlgn="base" hangingPunct="0">
              <a:spcBef>
                <a:spcPct val="0"/>
              </a:spcBef>
              <a:spcAft>
                <a:spcPct val="0"/>
              </a:spcAft>
              <a:defRPr sz="3400">
                <a:solidFill>
                  <a:schemeClr val="tx1"/>
                </a:solidFill>
                <a:latin typeface="Source Sans Pro" pitchFamily="34" charset="0"/>
              </a:defRPr>
            </a:lvl4pPr>
            <a:lvl5pPr algn="ctr" defTabSz="696913" rtl="0" eaLnBrk="0" fontAlgn="base" hangingPunct="0">
              <a:spcBef>
                <a:spcPct val="0"/>
              </a:spcBef>
              <a:spcAft>
                <a:spcPct val="0"/>
              </a:spcAft>
              <a:defRPr sz="3400">
                <a:solidFill>
                  <a:schemeClr val="tx1"/>
                </a:solidFill>
                <a:latin typeface="Source Sans Pro" pitchFamily="34" charset="0"/>
              </a:defRPr>
            </a:lvl5pPr>
            <a:lvl6pPr marL="457200" algn="ctr" defTabSz="696913" rtl="0" fontAlgn="base">
              <a:spcBef>
                <a:spcPct val="0"/>
              </a:spcBef>
              <a:spcAft>
                <a:spcPct val="0"/>
              </a:spcAft>
              <a:defRPr sz="3400">
                <a:solidFill>
                  <a:schemeClr val="tx1"/>
                </a:solidFill>
                <a:latin typeface="Calibri" pitchFamily="34" charset="0"/>
              </a:defRPr>
            </a:lvl6pPr>
            <a:lvl7pPr marL="914400" algn="ctr" defTabSz="696913" rtl="0" fontAlgn="base">
              <a:spcBef>
                <a:spcPct val="0"/>
              </a:spcBef>
              <a:spcAft>
                <a:spcPct val="0"/>
              </a:spcAft>
              <a:defRPr sz="3400">
                <a:solidFill>
                  <a:schemeClr val="tx1"/>
                </a:solidFill>
                <a:latin typeface="Calibri" pitchFamily="34" charset="0"/>
              </a:defRPr>
            </a:lvl7pPr>
            <a:lvl8pPr marL="1371600" algn="ctr" defTabSz="696913" rtl="0" fontAlgn="base">
              <a:spcBef>
                <a:spcPct val="0"/>
              </a:spcBef>
              <a:spcAft>
                <a:spcPct val="0"/>
              </a:spcAft>
              <a:defRPr sz="3400">
                <a:solidFill>
                  <a:schemeClr val="tx1"/>
                </a:solidFill>
                <a:latin typeface="Calibri" pitchFamily="34" charset="0"/>
              </a:defRPr>
            </a:lvl8pPr>
            <a:lvl9pPr marL="1828800" algn="ctr" defTabSz="696913" rtl="0" fontAlgn="base">
              <a:spcBef>
                <a:spcPct val="0"/>
              </a:spcBef>
              <a:spcAft>
                <a:spcPct val="0"/>
              </a:spcAft>
              <a:defRPr sz="3400">
                <a:solidFill>
                  <a:schemeClr val="tx1"/>
                </a:solidFill>
                <a:latin typeface="Calibri" pitchFamily="34" charset="0"/>
              </a:defRPr>
            </a:lvl9pPr>
          </a:lstStyle>
          <a:p>
            <a:r>
              <a:rPr lang="fr-FR" sz="1400" b="1" dirty="0"/>
              <a:t>Process standard</a:t>
            </a:r>
          </a:p>
        </p:txBody>
      </p:sp>
      <p:sp>
        <p:nvSpPr>
          <p:cNvPr id="22" name="Titre 1">
            <a:extLst>
              <a:ext uri="{FF2B5EF4-FFF2-40B4-BE49-F238E27FC236}">
                <a16:creationId xmlns:a16="http://schemas.microsoft.com/office/drawing/2014/main" id="{74105A50-AE17-47DF-B0C1-FAF797D1580A}"/>
              </a:ext>
            </a:extLst>
          </p:cNvPr>
          <p:cNvSpPr txBox="1">
            <a:spLocks/>
          </p:cNvSpPr>
          <p:nvPr/>
        </p:nvSpPr>
        <p:spPr>
          <a:xfrm>
            <a:off x="2023551" y="3127694"/>
            <a:ext cx="1110471" cy="288000"/>
          </a:xfrm>
          <a:prstGeom prst="rect">
            <a:avLst/>
          </a:prstGeom>
        </p:spPr>
        <p:txBody>
          <a:bodyPr lIns="0" tIns="0" rIns="0" bIns="0" anchor="t"/>
          <a:lstStyle>
            <a:lvl1pPr algn="l" defTabSz="696913" rtl="0" eaLnBrk="0" fontAlgn="base" hangingPunct="0">
              <a:spcBef>
                <a:spcPct val="0"/>
              </a:spcBef>
              <a:spcAft>
                <a:spcPct val="0"/>
              </a:spcAft>
              <a:defRPr sz="1900" kern="1200">
                <a:solidFill>
                  <a:srgbClr val="00008F"/>
                </a:solidFill>
                <a:latin typeface="+mj-lt"/>
                <a:ea typeface="+mj-ea"/>
                <a:cs typeface="+mj-cs"/>
              </a:defRPr>
            </a:lvl1pPr>
            <a:lvl2pPr algn="ctr" defTabSz="696913" rtl="0" eaLnBrk="0" fontAlgn="base" hangingPunct="0">
              <a:spcBef>
                <a:spcPct val="0"/>
              </a:spcBef>
              <a:spcAft>
                <a:spcPct val="0"/>
              </a:spcAft>
              <a:defRPr sz="3400">
                <a:solidFill>
                  <a:schemeClr val="tx1"/>
                </a:solidFill>
                <a:latin typeface="Source Sans Pro" pitchFamily="34" charset="0"/>
              </a:defRPr>
            </a:lvl2pPr>
            <a:lvl3pPr algn="ctr" defTabSz="696913" rtl="0" eaLnBrk="0" fontAlgn="base" hangingPunct="0">
              <a:spcBef>
                <a:spcPct val="0"/>
              </a:spcBef>
              <a:spcAft>
                <a:spcPct val="0"/>
              </a:spcAft>
              <a:defRPr sz="3400">
                <a:solidFill>
                  <a:schemeClr val="tx1"/>
                </a:solidFill>
                <a:latin typeface="Source Sans Pro" pitchFamily="34" charset="0"/>
              </a:defRPr>
            </a:lvl3pPr>
            <a:lvl4pPr algn="ctr" defTabSz="696913" rtl="0" eaLnBrk="0" fontAlgn="base" hangingPunct="0">
              <a:spcBef>
                <a:spcPct val="0"/>
              </a:spcBef>
              <a:spcAft>
                <a:spcPct val="0"/>
              </a:spcAft>
              <a:defRPr sz="3400">
                <a:solidFill>
                  <a:schemeClr val="tx1"/>
                </a:solidFill>
                <a:latin typeface="Source Sans Pro" pitchFamily="34" charset="0"/>
              </a:defRPr>
            </a:lvl4pPr>
            <a:lvl5pPr algn="ctr" defTabSz="696913" rtl="0" eaLnBrk="0" fontAlgn="base" hangingPunct="0">
              <a:spcBef>
                <a:spcPct val="0"/>
              </a:spcBef>
              <a:spcAft>
                <a:spcPct val="0"/>
              </a:spcAft>
              <a:defRPr sz="3400">
                <a:solidFill>
                  <a:schemeClr val="tx1"/>
                </a:solidFill>
                <a:latin typeface="Source Sans Pro" pitchFamily="34" charset="0"/>
              </a:defRPr>
            </a:lvl5pPr>
            <a:lvl6pPr marL="457200" algn="ctr" defTabSz="696913" rtl="0" fontAlgn="base">
              <a:spcBef>
                <a:spcPct val="0"/>
              </a:spcBef>
              <a:spcAft>
                <a:spcPct val="0"/>
              </a:spcAft>
              <a:defRPr sz="3400">
                <a:solidFill>
                  <a:schemeClr val="tx1"/>
                </a:solidFill>
                <a:latin typeface="Calibri" pitchFamily="34" charset="0"/>
              </a:defRPr>
            </a:lvl6pPr>
            <a:lvl7pPr marL="914400" algn="ctr" defTabSz="696913" rtl="0" fontAlgn="base">
              <a:spcBef>
                <a:spcPct val="0"/>
              </a:spcBef>
              <a:spcAft>
                <a:spcPct val="0"/>
              </a:spcAft>
              <a:defRPr sz="3400">
                <a:solidFill>
                  <a:schemeClr val="tx1"/>
                </a:solidFill>
                <a:latin typeface="Calibri" pitchFamily="34" charset="0"/>
              </a:defRPr>
            </a:lvl7pPr>
            <a:lvl8pPr marL="1371600" algn="ctr" defTabSz="696913" rtl="0" fontAlgn="base">
              <a:spcBef>
                <a:spcPct val="0"/>
              </a:spcBef>
              <a:spcAft>
                <a:spcPct val="0"/>
              </a:spcAft>
              <a:defRPr sz="3400">
                <a:solidFill>
                  <a:schemeClr val="tx1"/>
                </a:solidFill>
                <a:latin typeface="Calibri" pitchFamily="34" charset="0"/>
              </a:defRPr>
            </a:lvl8pPr>
            <a:lvl9pPr marL="1828800" algn="ctr" defTabSz="696913" rtl="0" fontAlgn="base">
              <a:spcBef>
                <a:spcPct val="0"/>
              </a:spcBef>
              <a:spcAft>
                <a:spcPct val="0"/>
              </a:spcAft>
              <a:defRPr sz="3400">
                <a:solidFill>
                  <a:schemeClr val="tx1"/>
                </a:solidFill>
                <a:latin typeface="Calibri" pitchFamily="34" charset="0"/>
              </a:defRPr>
            </a:lvl9pPr>
          </a:lstStyle>
          <a:p>
            <a:r>
              <a:rPr lang="fr-FR" sz="1400" b="1" dirty="0"/>
              <a:t>Si nécessaire</a:t>
            </a:r>
          </a:p>
        </p:txBody>
      </p:sp>
      <p:cxnSp>
        <p:nvCxnSpPr>
          <p:cNvPr id="8" name="Connecteur droit avec flèche 7">
            <a:extLst>
              <a:ext uri="{FF2B5EF4-FFF2-40B4-BE49-F238E27FC236}">
                <a16:creationId xmlns:a16="http://schemas.microsoft.com/office/drawing/2014/main" id="{6B796688-582D-4566-954C-AD06DAD00C7D}"/>
              </a:ext>
            </a:extLst>
          </p:cNvPr>
          <p:cNvCxnSpPr>
            <a:stCxn id="7" idx="1"/>
            <a:endCxn id="18" idx="3"/>
          </p:cNvCxnSpPr>
          <p:nvPr/>
        </p:nvCxnSpPr>
        <p:spPr>
          <a:xfrm>
            <a:off x="2700558" y="1700070"/>
            <a:ext cx="423680" cy="5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D7F6C62E-1BDA-4F3C-A01D-E3422DC947CD}"/>
              </a:ext>
            </a:extLst>
          </p:cNvPr>
          <p:cNvCxnSpPr>
            <a:cxnSpLocks/>
            <a:stCxn id="18" idx="1"/>
            <a:endCxn id="10" idx="3"/>
          </p:cNvCxnSpPr>
          <p:nvPr/>
        </p:nvCxnSpPr>
        <p:spPr>
          <a:xfrm>
            <a:off x="5166606" y="1705765"/>
            <a:ext cx="3327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41330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re 1">
            <a:extLst>
              <a:ext uri="{FF2B5EF4-FFF2-40B4-BE49-F238E27FC236}">
                <a16:creationId xmlns:a16="http://schemas.microsoft.com/office/drawing/2014/main" id="{66093C00-9307-42C2-8B32-B6160926C6F8}"/>
              </a:ext>
            </a:extLst>
          </p:cNvPr>
          <p:cNvSpPr txBox="1">
            <a:spLocks/>
          </p:cNvSpPr>
          <p:nvPr/>
        </p:nvSpPr>
        <p:spPr>
          <a:xfrm>
            <a:off x="199914" y="175910"/>
            <a:ext cx="6172487" cy="301314"/>
          </a:xfrm>
          <a:prstGeom prst="rect">
            <a:avLst/>
          </a:prstGeom>
        </p:spPr>
        <p:txBody>
          <a:bodyPr lIns="0" tIns="0" rIns="0" bIns="0" anchor="t"/>
          <a:lstStyle>
            <a:lvl1pPr algn="l" defTabSz="696913" rtl="0" eaLnBrk="0" fontAlgn="base" hangingPunct="0">
              <a:spcBef>
                <a:spcPct val="0"/>
              </a:spcBef>
              <a:spcAft>
                <a:spcPct val="0"/>
              </a:spcAft>
              <a:defRPr sz="1900" kern="1200">
                <a:solidFill>
                  <a:srgbClr val="00008F"/>
                </a:solidFill>
                <a:latin typeface="+mj-lt"/>
                <a:ea typeface="+mj-ea"/>
                <a:cs typeface="+mj-cs"/>
              </a:defRPr>
            </a:lvl1pPr>
            <a:lvl2pPr algn="ctr" defTabSz="696913" rtl="0" eaLnBrk="0" fontAlgn="base" hangingPunct="0">
              <a:spcBef>
                <a:spcPct val="0"/>
              </a:spcBef>
              <a:spcAft>
                <a:spcPct val="0"/>
              </a:spcAft>
              <a:defRPr sz="3400">
                <a:solidFill>
                  <a:schemeClr val="tx1"/>
                </a:solidFill>
                <a:latin typeface="Source Sans Pro" pitchFamily="34" charset="0"/>
              </a:defRPr>
            </a:lvl2pPr>
            <a:lvl3pPr algn="ctr" defTabSz="696913" rtl="0" eaLnBrk="0" fontAlgn="base" hangingPunct="0">
              <a:spcBef>
                <a:spcPct val="0"/>
              </a:spcBef>
              <a:spcAft>
                <a:spcPct val="0"/>
              </a:spcAft>
              <a:defRPr sz="3400">
                <a:solidFill>
                  <a:schemeClr val="tx1"/>
                </a:solidFill>
                <a:latin typeface="Source Sans Pro" pitchFamily="34" charset="0"/>
              </a:defRPr>
            </a:lvl3pPr>
            <a:lvl4pPr algn="ctr" defTabSz="696913" rtl="0" eaLnBrk="0" fontAlgn="base" hangingPunct="0">
              <a:spcBef>
                <a:spcPct val="0"/>
              </a:spcBef>
              <a:spcAft>
                <a:spcPct val="0"/>
              </a:spcAft>
              <a:defRPr sz="3400">
                <a:solidFill>
                  <a:schemeClr val="tx1"/>
                </a:solidFill>
                <a:latin typeface="Source Sans Pro" pitchFamily="34" charset="0"/>
              </a:defRPr>
            </a:lvl4pPr>
            <a:lvl5pPr algn="ctr" defTabSz="696913" rtl="0" eaLnBrk="0" fontAlgn="base" hangingPunct="0">
              <a:spcBef>
                <a:spcPct val="0"/>
              </a:spcBef>
              <a:spcAft>
                <a:spcPct val="0"/>
              </a:spcAft>
              <a:defRPr sz="3400">
                <a:solidFill>
                  <a:schemeClr val="tx1"/>
                </a:solidFill>
                <a:latin typeface="Source Sans Pro" pitchFamily="34" charset="0"/>
              </a:defRPr>
            </a:lvl5pPr>
            <a:lvl6pPr marL="457200" algn="ctr" defTabSz="696913" rtl="0" fontAlgn="base">
              <a:spcBef>
                <a:spcPct val="0"/>
              </a:spcBef>
              <a:spcAft>
                <a:spcPct val="0"/>
              </a:spcAft>
              <a:defRPr sz="3400">
                <a:solidFill>
                  <a:schemeClr val="tx1"/>
                </a:solidFill>
                <a:latin typeface="Calibri" pitchFamily="34" charset="0"/>
              </a:defRPr>
            </a:lvl6pPr>
            <a:lvl7pPr marL="914400" algn="ctr" defTabSz="696913" rtl="0" fontAlgn="base">
              <a:spcBef>
                <a:spcPct val="0"/>
              </a:spcBef>
              <a:spcAft>
                <a:spcPct val="0"/>
              </a:spcAft>
              <a:defRPr sz="3400">
                <a:solidFill>
                  <a:schemeClr val="tx1"/>
                </a:solidFill>
                <a:latin typeface="Calibri" pitchFamily="34" charset="0"/>
              </a:defRPr>
            </a:lvl7pPr>
            <a:lvl8pPr marL="1371600" algn="ctr" defTabSz="696913" rtl="0" fontAlgn="base">
              <a:spcBef>
                <a:spcPct val="0"/>
              </a:spcBef>
              <a:spcAft>
                <a:spcPct val="0"/>
              </a:spcAft>
              <a:defRPr sz="3400">
                <a:solidFill>
                  <a:schemeClr val="tx1"/>
                </a:solidFill>
                <a:latin typeface="Calibri" pitchFamily="34" charset="0"/>
              </a:defRPr>
            </a:lvl8pPr>
            <a:lvl9pPr marL="1828800" algn="ctr" defTabSz="696913" rtl="0" fontAlgn="base">
              <a:spcBef>
                <a:spcPct val="0"/>
              </a:spcBef>
              <a:spcAft>
                <a:spcPct val="0"/>
              </a:spcAft>
              <a:defRPr sz="3400">
                <a:solidFill>
                  <a:schemeClr val="tx1"/>
                </a:solidFill>
                <a:latin typeface="Calibri" pitchFamily="34" charset="0"/>
              </a:defRPr>
            </a:lvl9pPr>
          </a:lstStyle>
          <a:p>
            <a:r>
              <a:rPr lang="fr-FR" dirty="0"/>
              <a:t>Les tests paramétrés</a:t>
            </a:r>
          </a:p>
        </p:txBody>
      </p:sp>
      <p:sp>
        <p:nvSpPr>
          <p:cNvPr id="20" name="Espace réservé du texte 2">
            <a:extLst>
              <a:ext uri="{FF2B5EF4-FFF2-40B4-BE49-F238E27FC236}">
                <a16:creationId xmlns:a16="http://schemas.microsoft.com/office/drawing/2014/main" id="{A1581477-8E80-449B-981C-201ADDC8F029}"/>
              </a:ext>
            </a:extLst>
          </p:cNvPr>
          <p:cNvSpPr txBox="1">
            <a:spLocks/>
          </p:cNvSpPr>
          <p:nvPr/>
        </p:nvSpPr>
        <p:spPr>
          <a:xfrm>
            <a:off x="234000" y="481298"/>
            <a:ext cx="7344000" cy="216000"/>
          </a:xfrm>
          <a:prstGeom prst="rect">
            <a:avLst/>
          </a:prstGeom>
        </p:spPr>
        <p:txBody>
          <a:bodyPr lIns="0" tIns="0" rIns="0" bIns="0" anchor="t"/>
          <a:lstStyle>
            <a:lvl1pPr marL="0" indent="0" algn="l" defTabSz="696913" rtl="0" eaLnBrk="0" fontAlgn="base" hangingPunct="0">
              <a:spcBef>
                <a:spcPct val="20000"/>
              </a:spcBef>
              <a:spcAft>
                <a:spcPct val="0"/>
              </a:spcAft>
              <a:buFont typeface="Arial" charset="0"/>
              <a:buNone/>
              <a:defRPr sz="1500" kern="1200">
                <a:solidFill>
                  <a:srgbClr val="027180"/>
                </a:solidFill>
                <a:latin typeface="+mj-lt"/>
                <a:ea typeface="+mn-ea"/>
                <a:cs typeface="+mn-cs"/>
              </a:defRPr>
            </a:lvl1pPr>
            <a:lvl2pPr marL="565150" indent="-217488" algn="l" defTabSz="696913" rtl="0" eaLnBrk="0" fontAlgn="base" hangingPunct="0">
              <a:spcBef>
                <a:spcPct val="20000"/>
              </a:spcBef>
              <a:spcAft>
                <a:spcPct val="0"/>
              </a:spcAft>
              <a:buFont typeface="Arial" charset="0"/>
              <a:buChar char="–"/>
              <a:defRPr sz="2100" kern="1200">
                <a:solidFill>
                  <a:schemeClr val="tx1"/>
                </a:solidFill>
                <a:latin typeface="+mn-lt"/>
                <a:ea typeface="+mn-ea"/>
                <a:cs typeface="+mn-cs"/>
              </a:defRPr>
            </a:lvl2pPr>
            <a:lvl3pPr marL="871538" indent="-173038" algn="l" defTabSz="696913" rtl="0" eaLnBrk="0" fontAlgn="base" hangingPunct="0">
              <a:spcBef>
                <a:spcPct val="20000"/>
              </a:spcBef>
              <a:spcAft>
                <a:spcPct val="0"/>
              </a:spcAft>
              <a:buFont typeface="Arial" charset="0"/>
              <a:buChar char="•"/>
              <a:defRPr kern="1200">
                <a:solidFill>
                  <a:schemeClr val="tx1"/>
                </a:solidFill>
                <a:latin typeface="+mn-lt"/>
                <a:ea typeface="+mn-ea"/>
                <a:cs typeface="+mn-cs"/>
              </a:defRPr>
            </a:lvl3pPr>
            <a:lvl4pPr marL="1219200" indent="-173038" algn="l" defTabSz="696913" rtl="0" eaLnBrk="0" fontAlgn="base" hangingPunct="0">
              <a:spcBef>
                <a:spcPct val="20000"/>
              </a:spcBef>
              <a:spcAft>
                <a:spcPct val="0"/>
              </a:spcAft>
              <a:buFont typeface="Arial" charset="0"/>
              <a:buChar char="–"/>
              <a:defRPr sz="1500" kern="1200">
                <a:solidFill>
                  <a:schemeClr val="tx1"/>
                </a:solidFill>
                <a:latin typeface="+mn-lt"/>
                <a:ea typeface="+mn-ea"/>
                <a:cs typeface="+mn-cs"/>
              </a:defRPr>
            </a:lvl4pPr>
            <a:lvl5pPr marL="1568450" indent="-173038" algn="l" defTabSz="696913" rtl="0" eaLnBrk="0" fontAlgn="base" hangingPunct="0">
              <a:spcBef>
                <a:spcPct val="20000"/>
              </a:spcBef>
              <a:spcAft>
                <a:spcPct val="0"/>
              </a:spcAft>
              <a:buFont typeface="Arial" charset="0"/>
              <a:buChar char="»"/>
              <a:defRPr sz="1500" kern="1200">
                <a:solidFill>
                  <a:schemeClr val="tx1"/>
                </a:solidFill>
                <a:latin typeface="+mn-lt"/>
                <a:ea typeface="+mn-ea"/>
                <a:cs typeface="+mn-cs"/>
              </a:defRPr>
            </a:lvl5pPr>
            <a:lvl6pPr marL="1917634"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66295"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14955"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63616"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fr-FR" dirty="0"/>
              <a:t>Création des paramètres</a:t>
            </a:r>
          </a:p>
        </p:txBody>
      </p:sp>
      <p:sp>
        <p:nvSpPr>
          <p:cNvPr id="17" name="Rectangle : coins arrondis 16">
            <a:extLst>
              <a:ext uri="{FF2B5EF4-FFF2-40B4-BE49-F238E27FC236}">
                <a16:creationId xmlns:a16="http://schemas.microsoft.com/office/drawing/2014/main" id="{E18E35F4-1A81-410C-BCCF-3AB4289ACCA5}"/>
              </a:ext>
            </a:extLst>
          </p:cNvPr>
          <p:cNvSpPr/>
          <p:nvPr/>
        </p:nvSpPr>
        <p:spPr>
          <a:xfrm>
            <a:off x="6036318" y="92667"/>
            <a:ext cx="1698879" cy="248956"/>
          </a:xfrm>
          <a:prstGeom prst="roundRect">
            <a:avLst/>
          </a:prstGeom>
          <a:solidFill>
            <a:srgbClr val="FFC000"/>
          </a:solidFill>
          <a:ln>
            <a:solidFill>
              <a:srgbClr val="027180"/>
            </a:solidFill>
          </a:ln>
        </p:spPr>
        <p:txBody>
          <a:bodyPr rtlCol="0" anchor="ctr"/>
          <a:lstStyle/>
          <a:p>
            <a:pPr algn="ctr" eaLnBrk="1" hangingPunct="1"/>
            <a:r>
              <a:rPr lang="fr-FR" sz="1000" dirty="0">
                <a:solidFill>
                  <a:srgbClr val="027180"/>
                </a:solidFill>
                <a:latin typeface="+mj-lt"/>
              </a:rPr>
              <a:t>Actualisé Xray 6 / avril 2022</a:t>
            </a:r>
          </a:p>
        </p:txBody>
      </p:sp>
      <p:pic>
        <p:nvPicPr>
          <p:cNvPr id="3" name="Image 2">
            <a:extLst>
              <a:ext uri="{FF2B5EF4-FFF2-40B4-BE49-F238E27FC236}">
                <a16:creationId xmlns:a16="http://schemas.microsoft.com/office/drawing/2014/main" id="{127AC770-2627-458F-A196-E3DE42AF079C}"/>
              </a:ext>
            </a:extLst>
          </p:cNvPr>
          <p:cNvPicPr>
            <a:picLocks noChangeAspect="1"/>
          </p:cNvPicPr>
          <p:nvPr/>
        </p:nvPicPr>
        <p:blipFill>
          <a:blip r:embed="rId3"/>
          <a:stretch>
            <a:fillRect/>
          </a:stretch>
        </p:blipFill>
        <p:spPr>
          <a:xfrm>
            <a:off x="117640" y="767123"/>
            <a:ext cx="4702010" cy="3261755"/>
          </a:xfrm>
          <a:prstGeom prst="rect">
            <a:avLst/>
          </a:prstGeom>
          <a:ln w="12700">
            <a:solidFill>
              <a:schemeClr val="tx2">
                <a:lumMod val="60000"/>
                <a:lumOff val="40000"/>
              </a:schemeClr>
            </a:solidFill>
            <a:tailEnd type="triangle"/>
          </a:ln>
        </p:spPr>
      </p:pic>
      <p:cxnSp>
        <p:nvCxnSpPr>
          <p:cNvPr id="11" name="Connecteur : en angle 10">
            <a:extLst>
              <a:ext uri="{FF2B5EF4-FFF2-40B4-BE49-F238E27FC236}">
                <a16:creationId xmlns:a16="http://schemas.microsoft.com/office/drawing/2014/main" id="{F0BAB302-F8D5-446C-BB56-C6060A94F40E}"/>
              </a:ext>
            </a:extLst>
          </p:cNvPr>
          <p:cNvCxnSpPr>
            <a:cxnSpLocks/>
            <a:stCxn id="13" idx="2"/>
            <a:endCxn id="12" idx="1"/>
          </p:cNvCxnSpPr>
          <p:nvPr/>
        </p:nvCxnSpPr>
        <p:spPr>
          <a:xfrm rot="16200000" flipH="1">
            <a:off x="2414008" y="1905500"/>
            <a:ext cx="278199" cy="116758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53251362-F941-48B1-8FC7-D17EEB5213BC}"/>
              </a:ext>
            </a:extLst>
          </p:cNvPr>
          <p:cNvSpPr txBox="1"/>
          <p:nvPr/>
        </p:nvSpPr>
        <p:spPr>
          <a:xfrm flipH="1">
            <a:off x="1325737" y="1796196"/>
            <a:ext cx="1287157" cy="553998"/>
          </a:xfrm>
          <a:prstGeom prst="rect">
            <a:avLst/>
          </a:prstGeom>
          <a:solidFill>
            <a:schemeClr val="accent2">
              <a:lumMod val="60000"/>
              <a:lumOff val="40000"/>
            </a:schemeClr>
          </a:solidFill>
          <a:ln w="12700" cmpd="sng">
            <a:solidFill>
              <a:srgbClr val="FF0000"/>
            </a:solidFill>
          </a:ln>
        </p:spPr>
        <p:txBody>
          <a:bodyPr wrap="square" rtlCol="0">
            <a:spAutoFit/>
          </a:bodyPr>
          <a:lstStyle>
            <a:defPPr>
              <a:defRPr lang="fr-FR"/>
            </a:defPPr>
            <a:lvl1pPr>
              <a:defRPr sz="1000">
                <a:solidFill>
                  <a:schemeClr val="tx1"/>
                </a:solidFill>
                <a:latin typeface="Calibri" pitchFamily="34" charset="0"/>
                <a:cs typeface="Arial" charset="0"/>
              </a:defRPr>
            </a:lvl1pPr>
            <a:lvl2pPr>
              <a:defRPr>
                <a:solidFill>
                  <a:schemeClr val="tx1"/>
                </a:solidFill>
                <a:latin typeface="Calibri" pitchFamily="34" charset="0"/>
                <a:cs typeface="Arial" charset="0"/>
              </a:defRPr>
            </a:lvl2pPr>
            <a:lvl3pPr>
              <a:defRPr>
                <a:solidFill>
                  <a:schemeClr val="tx1"/>
                </a:solidFill>
                <a:latin typeface="Calibri" pitchFamily="34" charset="0"/>
                <a:cs typeface="Arial" charset="0"/>
              </a:defRPr>
            </a:lvl3pPr>
            <a:lvl4pPr>
              <a:defRPr>
                <a:solidFill>
                  <a:schemeClr val="tx1"/>
                </a:solidFill>
                <a:latin typeface="Calibri" pitchFamily="34" charset="0"/>
                <a:cs typeface="Arial" charset="0"/>
              </a:defRPr>
            </a:lvl4pPr>
            <a:lvl5pPr>
              <a:defRPr>
                <a:solidFill>
                  <a:schemeClr val="tx1"/>
                </a:solidFill>
                <a:latin typeface="Calibri" pitchFamily="34" charset="0"/>
                <a:cs typeface="Arial" charset="0"/>
              </a:defRPr>
            </a:lvl5pPr>
            <a:lvl6pPr>
              <a:defRPr>
                <a:solidFill>
                  <a:schemeClr val="tx1"/>
                </a:solidFill>
                <a:latin typeface="Calibri" pitchFamily="34" charset="0"/>
                <a:cs typeface="Arial" charset="0"/>
              </a:defRPr>
            </a:lvl6pPr>
            <a:lvl7pPr>
              <a:defRPr>
                <a:solidFill>
                  <a:schemeClr val="tx1"/>
                </a:solidFill>
                <a:latin typeface="Calibri" pitchFamily="34" charset="0"/>
                <a:cs typeface="Arial" charset="0"/>
              </a:defRPr>
            </a:lvl7pPr>
            <a:lvl8pPr>
              <a:defRPr>
                <a:solidFill>
                  <a:schemeClr val="tx1"/>
                </a:solidFill>
                <a:latin typeface="Calibri" pitchFamily="34" charset="0"/>
                <a:cs typeface="Arial" charset="0"/>
              </a:defRPr>
            </a:lvl8pPr>
            <a:lvl9pPr>
              <a:defRPr>
                <a:solidFill>
                  <a:schemeClr val="tx1"/>
                </a:solidFill>
                <a:latin typeface="Calibri" pitchFamily="34" charset="0"/>
                <a:cs typeface="Arial" charset="0"/>
              </a:defRPr>
            </a:lvl9pPr>
          </a:lstStyle>
          <a:p>
            <a:r>
              <a:rPr lang="fr-FR" dirty="0"/>
              <a:t>1. Dans le Test, cliquer sur « Jeu de données »</a:t>
            </a:r>
          </a:p>
        </p:txBody>
      </p:sp>
      <p:pic>
        <p:nvPicPr>
          <p:cNvPr id="5" name="Image 4">
            <a:extLst>
              <a:ext uri="{FF2B5EF4-FFF2-40B4-BE49-F238E27FC236}">
                <a16:creationId xmlns:a16="http://schemas.microsoft.com/office/drawing/2014/main" id="{F4B0309D-C899-44C7-A4E0-EEC2F50E991B}"/>
              </a:ext>
            </a:extLst>
          </p:cNvPr>
          <p:cNvPicPr>
            <a:picLocks noChangeAspect="1"/>
          </p:cNvPicPr>
          <p:nvPr/>
        </p:nvPicPr>
        <p:blipFill>
          <a:blip r:embed="rId4"/>
          <a:stretch>
            <a:fillRect/>
          </a:stretch>
        </p:blipFill>
        <p:spPr>
          <a:xfrm>
            <a:off x="3215287" y="2340601"/>
            <a:ext cx="1547213" cy="575584"/>
          </a:xfrm>
          <a:prstGeom prst="rect">
            <a:avLst/>
          </a:prstGeom>
        </p:spPr>
      </p:pic>
      <p:pic>
        <p:nvPicPr>
          <p:cNvPr id="7" name="Image 6">
            <a:extLst>
              <a:ext uri="{FF2B5EF4-FFF2-40B4-BE49-F238E27FC236}">
                <a16:creationId xmlns:a16="http://schemas.microsoft.com/office/drawing/2014/main" id="{C5DBD09F-236D-4794-B4FB-E4E73B4D88D7}"/>
              </a:ext>
            </a:extLst>
          </p:cNvPr>
          <p:cNvPicPr>
            <a:picLocks noChangeAspect="1"/>
          </p:cNvPicPr>
          <p:nvPr/>
        </p:nvPicPr>
        <p:blipFill rotWithShape="1">
          <a:blip r:embed="rId5"/>
          <a:srcRect l="38733" t="10887"/>
          <a:stretch/>
        </p:blipFill>
        <p:spPr>
          <a:xfrm>
            <a:off x="4988575" y="254000"/>
            <a:ext cx="2739846" cy="2298700"/>
          </a:xfrm>
          <a:prstGeom prst="rect">
            <a:avLst/>
          </a:prstGeom>
          <a:ln w="12700">
            <a:solidFill>
              <a:schemeClr val="tx2">
                <a:lumMod val="60000"/>
                <a:lumOff val="40000"/>
              </a:schemeClr>
            </a:solidFill>
            <a:tailEnd type="triangle"/>
          </a:ln>
        </p:spPr>
      </p:pic>
      <p:sp>
        <p:nvSpPr>
          <p:cNvPr id="12" name="Rectangle 11">
            <a:extLst>
              <a:ext uri="{FF2B5EF4-FFF2-40B4-BE49-F238E27FC236}">
                <a16:creationId xmlns:a16="http://schemas.microsoft.com/office/drawing/2014/main" id="{6C7D5B5D-FB5A-4A45-B169-697C5DD35C59}"/>
              </a:ext>
            </a:extLst>
          </p:cNvPr>
          <p:cNvSpPr/>
          <p:nvPr/>
        </p:nvSpPr>
        <p:spPr>
          <a:xfrm>
            <a:off x="3136900" y="2340601"/>
            <a:ext cx="1625600" cy="575584"/>
          </a:xfrm>
          <a:prstGeom prst="rect">
            <a:avLst/>
          </a:prstGeom>
          <a:noFill/>
          <a:ln>
            <a:solidFill>
              <a:srgbClr val="FF0000"/>
            </a:solidFill>
          </a:ln>
        </p:spPr>
        <p:txBody>
          <a:bodyPr rtlCol="0" anchor="ctr"/>
          <a:lstStyle/>
          <a:p>
            <a:pPr algn="ctr" eaLnBrk="1" hangingPunct="1"/>
            <a:endParaRPr lang="fr-FR" sz="1600">
              <a:solidFill>
                <a:srgbClr val="027180"/>
              </a:solidFill>
              <a:latin typeface="+mj-lt"/>
              <a:cs typeface="Arial" charset="0"/>
            </a:endParaRPr>
          </a:p>
        </p:txBody>
      </p:sp>
      <p:sp>
        <p:nvSpPr>
          <p:cNvPr id="19" name="Rectangle 18">
            <a:extLst>
              <a:ext uri="{FF2B5EF4-FFF2-40B4-BE49-F238E27FC236}">
                <a16:creationId xmlns:a16="http://schemas.microsoft.com/office/drawing/2014/main" id="{83F7AF42-9782-4ABB-A231-BFF0F051DF24}"/>
              </a:ext>
            </a:extLst>
          </p:cNvPr>
          <p:cNvSpPr/>
          <p:nvPr/>
        </p:nvSpPr>
        <p:spPr>
          <a:xfrm>
            <a:off x="6105036" y="2124601"/>
            <a:ext cx="628786" cy="216000"/>
          </a:xfrm>
          <a:prstGeom prst="rect">
            <a:avLst/>
          </a:prstGeom>
          <a:noFill/>
          <a:ln>
            <a:solidFill>
              <a:srgbClr val="FF0000"/>
            </a:solidFill>
          </a:ln>
        </p:spPr>
        <p:txBody>
          <a:bodyPr rtlCol="0" anchor="ctr"/>
          <a:lstStyle/>
          <a:p>
            <a:pPr algn="ctr" eaLnBrk="1" hangingPunct="1"/>
            <a:endParaRPr lang="fr-FR" sz="1600">
              <a:solidFill>
                <a:srgbClr val="027180"/>
              </a:solidFill>
              <a:latin typeface="+mj-lt"/>
              <a:cs typeface="Arial" charset="0"/>
            </a:endParaRPr>
          </a:p>
        </p:txBody>
      </p:sp>
      <p:cxnSp>
        <p:nvCxnSpPr>
          <p:cNvPr id="21" name="Connecteur : en angle 20">
            <a:extLst>
              <a:ext uri="{FF2B5EF4-FFF2-40B4-BE49-F238E27FC236}">
                <a16:creationId xmlns:a16="http://schemas.microsoft.com/office/drawing/2014/main" id="{072B52FF-195D-4300-9E02-E7479BE34BB4}"/>
              </a:ext>
            </a:extLst>
          </p:cNvPr>
          <p:cNvCxnSpPr>
            <a:cxnSpLocks/>
            <a:stCxn id="22" idx="0"/>
            <a:endCxn id="19" idx="1"/>
          </p:cNvCxnSpPr>
          <p:nvPr/>
        </p:nvCxnSpPr>
        <p:spPr>
          <a:xfrm rot="5400000" flipH="1" flipV="1">
            <a:off x="5610855" y="2268108"/>
            <a:ext cx="529688" cy="4586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548BE13A-E76D-4017-8574-C6332BF51F55}"/>
              </a:ext>
            </a:extLst>
          </p:cNvPr>
          <p:cNvSpPr txBox="1"/>
          <p:nvPr/>
        </p:nvSpPr>
        <p:spPr>
          <a:xfrm flipH="1">
            <a:off x="4893335" y="2762289"/>
            <a:ext cx="1506055" cy="861774"/>
          </a:xfrm>
          <a:prstGeom prst="rect">
            <a:avLst/>
          </a:prstGeom>
          <a:solidFill>
            <a:schemeClr val="accent2">
              <a:lumMod val="60000"/>
              <a:lumOff val="40000"/>
            </a:schemeClr>
          </a:solidFill>
          <a:ln w="12700" cmpd="sng">
            <a:solidFill>
              <a:srgbClr val="FF0000"/>
            </a:solidFill>
          </a:ln>
        </p:spPr>
        <p:txBody>
          <a:bodyPr wrap="square" rtlCol="0">
            <a:spAutoFit/>
          </a:bodyPr>
          <a:lstStyle>
            <a:defPPr>
              <a:defRPr lang="fr-FR"/>
            </a:defPPr>
            <a:lvl1pPr>
              <a:defRPr sz="1000">
                <a:solidFill>
                  <a:schemeClr val="tx1"/>
                </a:solidFill>
                <a:latin typeface="Calibri" pitchFamily="34" charset="0"/>
                <a:cs typeface="Arial" charset="0"/>
              </a:defRPr>
            </a:lvl1pPr>
            <a:lvl2pPr>
              <a:defRPr>
                <a:solidFill>
                  <a:schemeClr val="tx1"/>
                </a:solidFill>
                <a:latin typeface="Calibri" pitchFamily="34" charset="0"/>
                <a:cs typeface="Arial" charset="0"/>
              </a:defRPr>
            </a:lvl2pPr>
            <a:lvl3pPr>
              <a:defRPr>
                <a:solidFill>
                  <a:schemeClr val="tx1"/>
                </a:solidFill>
                <a:latin typeface="Calibri" pitchFamily="34" charset="0"/>
                <a:cs typeface="Arial" charset="0"/>
              </a:defRPr>
            </a:lvl3pPr>
            <a:lvl4pPr>
              <a:defRPr>
                <a:solidFill>
                  <a:schemeClr val="tx1"/>
                </a:solidFill>
                <a:latin typeface="Calibri" pitchFamily="34" charset="0"/>
                <a:cs typeface="Arial" charset="0"/>
              </a:defRPr>
            </a:lvl4pPr>
            <a:lvl5pPr>
              <a:defRPr>
                <a:solidFill>
                  <a:schemeClr val="tx1"/>
                </a:solidFill>
                <a:latin typeface="Calibri" pitchFamily="34" charset="0"/>
                <a:cs typeface="Arial" charset="0"/>
              </a:defRPr>
            </a:lvl5pPr>
            <a:lvl6pPr>
              <a:defRPr>
                <a:solidFill>
                  <a:schemeClr val="tx1"/>
                </a:solidFill>
                <a:latin typeface="Calibri" pitchFamily="34" charset="0"/>
                <a:cs typeface="Arial" charset="0"/>
              </a:defRPr>
            </a:lvl6pPr>
            <a:lvl7pPr>
              <a:defRPr>
                <a:solidFill>
                  <a:schemeClr val="tx1"/>
                </a:solidFill>
                <a:latin typeface="Calibri" pitchFamily="34" charset="0"/>
                <a:cs typeface="Arial" charset="0"/>
              </a:defRPr>
            </a:lvl7pPr>
            <a:lvl8pPr>
              <a:defRPr>
                <a:solidFill>
                  <a:schemeClr val="tx1"/>
                </a:solidFill>
                <a:latin typeface="Calibri" pitchFamily="34" charset="0"/>
                <a:cs typeface="Arial" charset="0"/>
              </a:defRPr>
            </a:lvl8pPr>
            <a:lvl9pPr>
              <a:defRPr>
                <a:solidFill>
                  <a:schemeClr val="tx1"/>
                </a:solidFill>
                <a:latin typeface="Calibri" pitchFamily="34" charset="0"/>
                <a:cs typeface="Arial" charset="0"/>
              </a:defRPr>
            </a:lvl9pPr>
          </a:lstStyle>
          <a:p>
            <a:r>
              <a:rPr lang="fr-FR" dirty="0"/>
              <a:t>Les paramètres peuvent être créés manuellement.</a:t>
            </a:r>
            <a:br>
              <a:rPr lang="fr-FR" dirty="0"/>
            </a:br>
            <a:r>
              <a:rPr lang="fr-FR" dirty="0"/>
              <a:t>Dans ce cas, cliquer sur « Créer un paramètre ».</a:t>
            </a:r>
          </a:p>
        </p:txBody>
      </p:sp>
      <p:sp>
        <p:nvSpPr>
          <p:cNvPr id="23" name="Rectangle 22">
            <a:extLst>
              <a:ext uri="{FF2B5EF4-FFF2-40B4-BE49-F238E27FC236}">
                <a16:creationId xmlns:a16="http://schemas.microsoft.com/office/drawing/2014/main" id="{11C8CCD0-A4DE-4B44-997A-3DFC16951A62}"/>
              </a:ext>
            </a:extLst>
          </p:cNvPr>
          <p:cNvSpPr/>
          <p:nvPr/>
        </p:nvSpPr>
        <p:spPr>
          <a:xfrm>
            <a:off x="6781043" y="2124601"/>
            <a:ext cx="628786" cy="216000"/>
          </a:xfrm>
          <a:prstGeom prst="rect">
            <a:avLst/>
          </a:prstGeom>
          <a:noFill/>
          <a:ln>
            <a:solidFill>
              <a:srgbClr val="FF0000"/>
            </a:solidFill>
          </a:ln>
        </p:spPr>
        <p:txBody>
          <a:bodyPr rtlCol="0" anchor="ctr"/>
          <a:lstStyle/>
          <a:p>
            <a:pPr algn="ctr" eaLnBrk="1" hangingPunct="1"/>
            <a:endParaRPr lang="fr-FR" sz="1600">
              <a:solidFill>
                <a:srgbClr val="027180"/>
              </a:solidFill>
              <a:latin typeface="+mj-lt"/>
              <a:cs typeface="Arial" charset="0"/>
            </a:endParaRPr>
          </a:p>
        </p:txBody>
      </p:sp>
      <p:cxnSp>
        <p:nvCxnSpPr>
          <p:cNvPr id="24" name="Connecteur : en angle 23">
            <a:extLst>
              <a:ext uri="{FF2B5EF4-FFF2-40B4-BE49-F238E27FC236}">
                <a16:creationId xmlns:a16="http://schemas.microsoft.com/office/drawing/2014/main" id="{6DBBDADF-DFE5-42E9-855E-D0F6829BF20A}"/>
              </a:ext>
            </a:extLst>
          </p:cNvPr>
          <p:cNvCxnSpPr>
            <a:cxnSpLocks/>
            <a:stCxn id="25" idx="0"/>
          </p:cNvCxnSpPr>
          <p:nvPr/>
        </p:nvCxnSpPr>
        <p:spPr>
          <a:xfrm rot="5400000" flipH="1" flipV="1">
            <a:off x="5907102" y="2620391"/>
            <a:ext cx="1417698" cy="87732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ZoneTexte 24">
            <a:extLst>
              <a:ext uri="{FF2B5EF4-FFF2-40B4-BE49-F238E27FC236}">
                <a16:creationId xmlns:a16="http://schemas.microsoft.com/office/drawing/2014/main" id="{13FF1C87-BDE7-4AC8-ADFF-7D15359CD07A}"/>
              </a:ext>
            </a:extLst>
          </p:cNvPr>
          <p:cNvSpPr txBox="1"/>
          <p:nvPr/>
        </p:nvSpPr>
        <p:spPr>
          <a:xfrm flipH="1">
            <a:off x="4988575" y="3767904"/>
            <a:ext cx="2377424" cy="553998"/>
          </a:xfrm>
          <a:prstGeom prst="rect">
            <a:avLst/>
          </a:prstGeom>
          <a:solidFill>
            <a:schemeClr val="accent2">
              <a:lumMod val="60000"/>
              <a:lumOff val="40000"/>
            </a:schemeClr>
          </a:solidFill>
          <a:ln w="12700" cmpd="sng">
            <a:solidFill>
              <a:srgbClr val="FF0000"/>
            </a:solidFill>
          </a:ln>
        </p:spPr>
        <p:txBody>
          <a:bodyPr wrap="square" rtlCol="0">
            <a:spAutoFit/>
          </a:bodyPr>
          <a:lstStyle>
            <a:defPPr>
              <a:defRPr lang="fr-FR"/>
            </a:defPPr>
            <a:lvl1pPr>
              <a:defRPr sz="1000">
                <a:solidFill>
                  <a:schemeClr val="tx1"/>
                </a:solidFill>
                <a:latin typeface="Calibri" pitchFamily="34" charset="0"/>
                <a:cs typeface="Arial" charset="0"/>
              </a:defRPr>
            </a:lvl1pPr>
            <a:lvl2pPr>
              <a:defRPr>
                <a:solidFill>
                  <a:schemeClr val="tx1"/>
                </a:solidFill>
                <a:latin typeface="Calibri" pitchFamily="34" charset="0"/>
                <a:cs typeface="Arial" charset="0"/>
              </a:defRPr>
            </a:lvl2pPr>
            <a:lvl3pPr>
              <a:defRPr>
                <a:solidFill>
                  <a:schemeClr val="tx1"/>
                </a:solidFill>
                <a:latin typeface="Calibri" pitchFamily="34" charset="0"/>
                <a:cs typeface="Arial" charset="0"/>
              </a:defRPr>
            </a:lvl3pPr>
            <a:lvl4pPr>
              <a:defRPr>
                <a:solidFill>
                  <a:schemeClr val="tx1"/>
                </a:solidFill>
                <a:latin typeface="Calibri" pitchFamily="34" charset="0"/>
                <a:cs typeface="Arial" charset="0"/>
              </a:defRPr>
            </a:lvl4pPr>
            <a:lvl5pPr>
              <a:defRPr>
                <a:solidFill>
                  <a:schemeClr val="tx1"/>
                </a:solidFill>
                <a:latin typeface="Calibri" pitchFamily="34" charset="0"/>
                <a:cs typeface="Arial" charset="0"/>
              </a:defRPr>
            </a:lvl5pPr>
            <a:lvl6pPr>
              <a:defRPr>
                <a:solidFill>
                  <a:schemeClr val="tx1"/>
                </a:solidFill>
                <a:latin typeface="Calibri" pitchFamily="34" charset="0"/>
                <a:cs typeface="Arial" charset="0"/>
              </a:defRPr>
            </a:lvl6pPr>
            <a:lvl7pPr>
              <a:defRPr>
                <a:solidFill>
                  <a:schemeClr val="tx1"/>
                </a:solidFill>
                <a:latin typeface="Calibri" pitchFamily="34" charset="0"/>
                <a:cs typeface="Arial" charset="0"/>
              </a:defRPr>
            </a:lvl7pPr>
            <a:lvl8pPr>
              <a:defRPr>
                <a:solidFill>
                  <a:schemeClr val="tx1"/>
                </a:solidFill>
                <a:latin typeface="Calibri" pitchFamily="34" charset="0"/>
                <a:cs typeface="Arial" charset="0"/>
              </a:defRPr>
            </a:lvl8pPr>
            <a:lvl9pPr>
              <a:defRPr>
                <a:solidFill>
                  <a:schemeClr val="tx1"/>
                </a:solidFill>
                <a:latin typeface="Calibri" pitchFamily="34" charset="0"/>
                <a:cs typeface="Arial" charset="0"/>
              </a:defRPr>
            </a:lvl9pPr>
          </a:lstStyle>
          <a:p>
            <a:r>
              <a:rPr lang="fr-FR" dirty="0"/>
              <a:t>Il est aussi possible de créer les paramètres et leur « jeu de données » par import de fichier CSV (voir plus loin)</a:t>
            </a:r>
          </a:p>
        </p:txBody>
      </p:sp>
    </p:spTree>
    <p:extLst>
      <p:ext uri="{BB962C8B-B14F-4D97-AF65-F5344CB8AC3E}">
        <p14:creationId xmlns:p14="http://schemas.microsoft.com/office/powerpoint/2010/main" val="39311121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380901B-D660-4053-B04F-E63837000215}"/>
              </a:ext>
            </a:extLst>
          </p:cNvPr>
          <p:cNvPicPr>
            <a:picLocks noChangeAspect="1"/>
          </p:cNvPicPr>
          <p:nvPr/>
        </p:nvPicPr>
        <p:blipFill>
          <a:blip r:embed="rId3"/>
          <a:stretch>
            <a:fillRect/>
          </a:stretch>
        </p:blipFill>
        <p:spPr>
          <a:xfrm>
            <a:off x="180605" y="803274"/>
            <a:ext cx="2532731" cy="3051176"/>
          </a:xfrm>
          <a:prstGeom prst="rect">
            <a:avLst/>
          </a:prstGeom>
          <a:ln w="12700">
            <a:solidFill>
              <a:schemeClr val="tx2">
                <a:lumMod val="60000"/>
                <a:lumOff val="40000"/>
              </a:schemeClr>
            </a:solidFill>
            <a:tailEnd type="triangle"/>
          </a:ln>
        </p:spPr>
      </p:pic>
      <p:sp>
        <p:nvSpPr>
          <p:cNvPr id="18" name="Titre 1">
            <a:extLst>
              <a:ext uri="{FF2B5EF4-FFF2-40B4-BE49-F238E27FC236}">
                <a16:creationId xmlns:a16="http://schemas.microsoft.com/office/drawing/2014/main" id="{66093C00-9307-42C2-8B32-B6160926C6F8}"/>
              </a:ext>
            </a:extLst>
          </p:cNvPr>
          <p:cNvSpPr txBox="1">
            <a:spLocks/>
          </p:cNvSpPr>
          <p:nvPr/>
        </p:nvSpPr>
        <p:spPr>
          <a:xfrm>
            <a:off x="199914" y="175910"/>
            <a:ext cx="6172487" cy="301314"/>
          </a:xfrm>
          <a:prstGeom prst="rect">
            <a:avLst/>
          </a:prstGeom>
        </p:spPr>
        <p:txBody>
          <a:bodyPr lIns="0" tIns="0" rIns="0" bIns="0" anchor="t"/>
          <a:lstStyle>
            <a:lvl1pPr algn="l" defTabSz="696913" rtl="0" eaLnBrk="0" fontAlgn="base" hangingPunct="0">
              <a:spcBef>
                <a:spcPct val="0"/>
              </a:spcBef>
              <a:spcAft>
                <a:spcPct val="0"/>
              </a:spcAft>
              <a:defRPr sz="1900" kern="1200">
                <a:solidFill>
                  <a:srgbClr val="00008F"/>
                </a:solidFill>
                <a:latin typeface="+mj-lt"/>
                <a:ea typeface="+mj-ea"/>
                <a:cs typeface="+mj-cs"/>
              </a:defRPr>
            </a:lvl1pPr>
            <a:lvl2pPr algn="ctr" defTabSz="696913" rtl="0" eaLnBrk="0" fontAlgn="base" hangingPunct="0">
              <a:spcBef>
                <a:spcPct val="0"/>
              </a:spcBef>
              <a:spcAft>
                <a:spcPct val="0"/>
              </a:spcAft>
              <a:defRPr sz="3400">
                <a:solidFill>
                  <a:schemeClr val="tx1"/>
                </a:solidFill>
                <a:latin typeface="Source Sans Pro" pitchFamily="34" charset="0"/>
              </a:defRPr>
            </a:lvl2pPr>
            <a:lvl3pPr algn="ctr" defTabSz="696913" rtl="0" eaLnBrk="0" fontAlgn="base" hangingPunct="0">
              <a:spcBef>
                <a:spcPct val="0"/>
              </a:spcBef>
              <a:spcAft>
                <a:spcPct val="0"/>
              </a:spcAft>
              <a:defRPr sz="3400">
                <a:solidFill>
                  <a:schemeClr val="tx1"/>
                </a:solidFill>
                <a:latin typeface="Source Sans Pro" pitchFamily="34" charset="0"/>
              </a:defRPr>
            </a:lvl3pPr>
            <a:lvl4pPr algn="ctr" defTabSz="696913" rtl="0" eaLnBrk="0" fontAlgn="base" hangingPunct="0">
              <a:spcBef>
                <a:spcPct val="0"/>
              </a:spcBef>
              <a:spcAft>
                <a:spcPct val="0"/>
              </a:spcAft>
              <a:defRPr sz="3400">
                <a:solidFill>
                  <a:schemeClr val="tx1"/>
                </a:solidFill>
                <a:latin typeface="Source Sans Pro" pitchFamily="34" charset="0"/>
              </a:defRPr>
            </a:lvl4pPr>
            <a:lvl5pPr algn="ctr" defTabSz="696913" rtl="0" eaLnBrk="0" fontAlgn="base" hangingPunct="0">
              <a:spcBef>
                <a:spcPct val="0"/>
              </a:spcBef>
              <a:spcAft>
                <a:spcPct val="0"/>
              </a:spcAft>
              <a:defRPr sz="3400">
                <a:solidFill>
                  <a:schemeClr val="tx1"/>
                </a:solidFill>
                <a:latin typeface="Source Sans Pro" pitchFamily="34" charset="0"/>
              </a:defRPr>
            </a:lvl5pPr>
            <a:lvl6pPr marL="457200" algn="ctr" defTabSz="696913" rtl="0" fontAlgn="base">
              <a:spcBef>
                <a:spcPct val="0"/>
              </a:spcBef>
              <a:spcAft>
                <a:spcPct val="0"/>
              </a:spcAft>
              <a:defRPr sz="3400">
                <a:solidFill>
                  <a:schemeClr val="tx1"/>
                </a:solidFill>
                <a:latin typeface="Calibri" pitchFamily="34" charset="0"/>
              </a:defRPr>
            </a:lvl6pPr>
            <a:lvl7pPr marL="914400" algn="ctr" defTabSz="696913" rtl="0" fontAlgn="base">
              <a:spcBef>
                <a:spcPct val="0"/>
              </a:spcBef>
              <a:spcAft>
                <a:spcPct val="0"/>
              </a:spcAft>
              <a:defRPr sz="3400">
                <a:solidFill>
                  <a:schemeClr val="tx1"/>
                </a:solidFill>
                <a:latin typeface="Calibri" pitchFamily="34" charset="0"/>
              </a:defRPr>
            </a:lvl7pPr>
            <a:lvl8pPr marL="1371600" algn="ctr" defTabSz="696913" rtl="0" fontAlgn="base">
              <a:spcBef>
                <a:spcPct val="0"/>
              </a:spcBef>
              <a:spcAft>
                <a:spcPct val="0"/>
              </a:spcAft>
              <a:defRPr sz="3400">
                <a:solidFill>
                  <a:schemeClr val="tx1"/>
                </a:solidFill>
                <a:latin typeface="Calibri" pitchFamily="34" charset="0"/>
              </a:defRPr>
            </a:lvl8pPr>
            <a:lvl9pPr marL="1828800" algn="ctr" defTabSz="696913" rtl="0" fontAlgn="base">
              <a:spcBef>
                <a:spcPct val="0"/>
              </a:spcBef>
              <a:spcAft>
                <a:spcPct val="0"/>
              </a:spcAft>
              <a:defRPr sz="3400">
                <a:solidFill>
                  <a:schemeClr val="tx1"/>
                </a:solidFill>
                <a:latin typeface="Calibri" pitchFamily="34" charset="0"/>
              </a:defRPr>
            </a:lvl9pPr>
          </a:lstStyle>
          <a:p>
            <a:r>
              <a:rPr lang="fr-FR" dirty="0"/>
              <a:t>Les tests paramétrés</a:t>
            </a:r>
          </a:p>
        </p:txBody>
      </p:sp>
      <p:sp>
        <p:nvSpPr>
          <p:cNvPr id="20" name="Espace réservé du texte 2">
            <a:extLst>
              <a:ext uri="{FF2B5EF4-FFF2-40B4-BE49-F238E27FC236}">
                <a16:creationId xmlns:a16="http://schemas.microsoft.com/office/drawing/2014/main" id="{A1581477-8E80-449B-981C-201ADDC8F029}"/>
              </a:ext>
            </a:extLst>
          </p:cNvPr>
          <p:cNvSpPr txBox="1">
            <a:spLocks/>
          </p:cNvSpPr>
          <p:nvPr/>
        </p:nvSpPr>
        <p:spPr>
          <a:xfrm>
            <a:off x="234000" y="481298"/>
            <a:ext cx="7344000" cy="216000"/>
          </a:xfrm>
          <a:prstGeom prst="rect">
            <a:avLst/>
          </a:prstGeom>
        </p:spPr>
        <p:txBody>
          <a:bodyPr lIns="0" tIns="0" rIns="0" bIns="0" anchor="t"/>
          <a:lstStyle>
            <a:lvl1pPr marL="0" indent="0" algn="l" defTabSz="696913" rtl="0" eaLnBrk="0" fontAlgn="base" hangingPunct="0">
              <a:spcBef>
                <a:spcPct val="20000"/>
              </a:spcBef>
              <a:spcAft>
                <a:spcPct val="0"/>
              </a:spcAft>
              <a:buFont typeface="Arial" charset="0"/>
              <a:buNone/>
              <a:defRPr sz="1500" kern="1200">
                <a:solidFill>
                  <a:srgbClr val="027180"/>
                </a:solidFill>
                <a:latin typeface="+mj-lt"/>
                <a:ea typeface="+mn-ea"/>
                <a:cs typeface="+mn-cs"/>
              </a:defRPr>
            </a:lvl1pPr>
            <a:lvl2pPr marL="565150" indent="-217488" algn="l" defTabSz="696913" rtl="0" eaLnBrk="0" fontAlgn="base" hangingPunct="0">
              <a:spcBef>
                <a:spcPct val="20000"/>
              </a:spcBef>
              <a:spcAft>
                <a:spcPct val="0"/>
              </a:spcAft>
              <a:buFont typeface="Arial" charset="0"/>
              <a:buChar char="–"/>
              <a:defRPr sz="2100" kern="1200">
                <a:solidFill>
                  <a:schemeClr val="tx1"/>
                </a:solidFill>
                <a:latin typeface="+mn-lt"/>
                <a:ea typeface="+mn-ea"/>
                <a:cs typeface="+mn-cs"/>
              </a:defRPr>
            </a:lvl2pPr>
            <a:lvl3pPr marL="871538" indent="-173038" algn="l" defTabSz="696913" rtl="0" eaLnBrk="0" fontAlgn="base" hangingPunct="0">
              <a:spcBef>
                <a:spcPct val="20000"/>
              </a:spcBef>
              <a:spcAft>
                <a:spcPct val="0"/>
              </a:spcAft>
              <a:buFont typeface="Arial" charset="0"/>
              <a:buChar char="•"/>
              <a:defRPr kern="1200">
                <a:solidFill>
                  <a:schemeClr val="tx1"/>
                </a:solidFill>
                <a:latin typeface="+mn-lt"/>
                <a:ea typeface="+mn-ea"/>
                <a:cs typeface="+mn-cs"/>
              </a:defRPr>
            </a:lvl3pPr>
            <a:lvl4pPr marL="1219200" indent="-173038" algn="l" defTabSz="696913" rtl="0" eaLnBrk="0" fontAlgn="base" hangingPunct="0">
              <a:spcBef>
                <a:spcPct val="20000"/>
              </a:spcBef>
              <a:spcAft>
                <a:spcPct val="0"/>
              </a:spcAft>
              <a:buFont typeface="Arial" charset="0"/>
              <a:buChar char="–"/>
              <a:defRPr sz="1500" kern="1200">
                <a:solidFill>
                  <a:schemeClr val="tx1"/>
                </a:solidFill>
                <a:latin typeface="+mn-lt"/>
                <a:ea typeface="+mn-ea"/>
                <a:cs typeface="+mn-cs"/>
              </a:defRPr>
            </a:lvl4pPr>
            <a:lvl5pPr marL="1568450" indent="-173038" algn="l" defTabSz="696913" rtl="0" eaLnBrk="0" fontAlgn="base" hangingPunct="0">
              <a:spcBef>
                <a:spcPct val="20000"/>
              </a:spcBef>
              <a:spcAft>
                <a:spcPct val="0"/>
              </a:spcAft>
              <a:buFont typeface="Arial" charset="0"/>
              <a:buChar char="»"/>
              <a:defRPr sz="1500" kern="1200">
                <a:solidFill>
                  <a:schemeClr val="tx1"/>
                </a:solidFill>
                <a:latin typeface="+mn-lt"/>
                <a:ea typeface="+mn-ea"/>
                <a:cs typeface="+mn-cs"/>
              </a:defRPr>
            </a:lvl5pPr>
            <a:lvl6pPr marL="1917634"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66295"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14955"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63616"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fr-FR" dirty="0"/>
              <a:t>Création des paramètres par saisie</a:t>
            </a:r>
          </a:p>
        </p:txBody>
      </p:sp>
      <p:sp>
        <p:nvSpPr>
          <p:cNvPr id="17" name="Rectangle : coins arrondis 16">
            <a:extLst>
              <a:ext uri="{FF2B5EF4-FFF2-40B4-BE49-F238E27FC236}">
                <a16:creationId xmlns:a16="http://schemas.microsoft.com/office/drawing/2014/main" id="{E18E35F4-1A81-410C-BCCF-3AB4289ACCA5}"/>
              </a:ext>
            </a:extLst>
          </p:cNvPr>
          <p:cNvSpPr/>
          <p:nvPr/>
        </p:nvSpPr>
        <p:spPr>
          <a:xfrm>
            <a:off x="6036318" y="92667"/>
            <a:ext cx="1698879" cy="248956"/>
          </a:xfrm>
          <a:prstGeom prst="roundRect">
            <a:avLst/>
          </a:prstGeom>
          <a:solidFill>
            <a:srgbClr val="FFC000"/>
          </a:solidFill>
          <a:ln>
            <a:solidFill>
              <a:srgbClr val="027180"/>
            </a:solidFill>
          </a:ln>
        </p:spPr>
        <p:txBody>
          <a:bodyPr rtlCol="0" anchor="ctr"/>
          <a:lstStyle/>
          <a:p>
            <a:pPr algn="ctr" eaLnBrk="1" hangingPunct="1"/>
            <a:r>
              <a:rPr lang="fr-FR" sz="1000" dirty="0">
                <a:solidFill>
                  <a:srgbClr val="027180"/>
                </a:solidFill>
                <a:latin typeface="+mj-lt"/>
              </a:rPr>
              <a:t>Actualisé Xray 6 / avril 2022</a:t>
            </a:r>
          </a:p>
        </p:txBody>
      </p:sp>
      <p:cxnSp>
        <p:nvCxnSpPr>
          <p:cNvPr id="11" name="Connecteur : en angle 10">
            <a:extLst>
              <a:ext uri="{FF2B5EF4-FFF2-40B4-BE49-F238E27FC236}">
                <a16:creationId xmlns:a16="http://schemas.microsoft.com/office/drawing/2014/main" id="{F0BAB302-F8D5-446C-BB56-C6060A94F40E}"/>
              </a:ext>
            </a:extLst>
          </p:cNvPr>
          <p:cNvCxnSpPr>
            <a:cxnSpLocks/>
            <a:stCxn id="13" idx="2"/>
          </p:cNvCxnSpPr>
          <p:nvPr/>
        </p:nvCxnSpPr>
        <p:spPr>
          <a:xfrm rot="5400000">
            <a:off x="3412574" y="170487"/>
            <a:ext cx="581497" cy="162560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53251362-F941-48B1-8FC7-D17EEB5213BC}"/>
              </a:ext>
            </a:extLst>
          </p:cNvPr>
          <p:cNvSpPr txBox="1"/>
          <p:nvPr/>
        </p:nvSpPr>
        <p:spPr>
          <a:xfrm flipH="1">
            <a:off x="3418603" y="138541"/>
            <a:ext cx="2195038" cy="553998"/>
          </a:xfrm>
          <a:prstGeom prst="rect">
            <a:avLst/>
          </a:prstGeom>
          <a:solidFill>
            <a:schemeClr val="accent2">
              <a:lumMod val="60000"/>
              <a:lumOff val="40000"/>
            </a:schemeClr>
          </a:solidFill>
          <a:ln w="12700" cmpd="sng">
            <a:solidFill>
              <a:srgbClr val="FF0000"/>
            </a:solidFill>
          </a:ln>
        </p:spPr>
        <p:txBody>
          <a:bodyPr wrap="square" rtlCol="0">
            <a:spAutoFit/>
          </a:bodyPr>
          <a:lstStyle>
            <a:defPPr>
              <a:defRPr lang="fr-FR"/>
            </a:defPPr>
            <a:lvl1pPr>
              <a:defRPr sz="1000">
                <a:solidFill>
                  <a:schemeClr val="tx1"/>
                </a:solidFill>
                <a:latin typeface="Calibri" pitchFamily="34" charset="0"/>
                <a:cs typeface="Arial" charset="0"/>
              </a:defRPr>
            </a:lvl1pPr>
            <a:lvl2pPr>
              <a:defRPr>
                <a:solidFill>
                  <a:schemeClr val="tx1"/>
                </a:solidFill>
                <a:latin typeface="Calibri" pitchFamily="34" charset="0"/>
                <a:cs typeface="Arial" charset="0"/>
              </a:defRPr>
            </a:lvl2pPr>
            <a:lvl3pPr>
              <a:defRPr>
                <a:solidFill>
                  <a:schemeClr val="tx1"/>
                </a:solidFill>
                <a:latin typeface="Calibri" pitchFamily="34" charset="0"/>
                <a:cs typeface="Arial" charset="0"/>
              </a:defRPr>
            </a:lvl3pPr>
            <a:lvl4pPr>
              <a:defRPr>
                <a:solidFill>
                  <a:schemeClr val="tx1"/>
                </a:solidFill>
                <a:latin typeface="Calibri" pitchFamily="34" charset="0"/>
                <a:cs typeface="Arial" charset="0"/>
              </a:defRPr>
            </a:lvl4pPr>
            <a:lvl5pPr>
              <a:defRPr>
                <a:solidFill>
                  <a:schemeClr val="tx1"/>
                </a:solidFill>
                <a:latin typeface="Calibri" pitchFamily="34" charset="0"/>
                <a:cs typeface="Arial" charset="0"/>
              </a:defRPr>
            </a:lvl5pPr>
            <a:lvl6pPr>
              <a:defRPr>
                <a:solidFill>
                  <a:schemeClr val="tx1"/>
                </a:solidFill>
                <a:latin typeface="Calibri" pitchFamily="34" charset="0"/>
                <a:cs typeface="Arial" charset="0"/>
              </a:defRPr>
            </a:lvl6pPr>
            <a:lvl7pPr>
              <a:defRPr>
                <a:solidFill>
                  <a:schemeClr val="tx1"/>
                </a:solidFill>
                <a:latin typeface="Calibri" pitchFamily="34" charset="0"/>
                <a:cs typeface="Arial" charset="0"/>
              </a:defRPr>
            </a:lvl7pPr>
            <a:lvl8pPr>
              <a:defRPr>
                <a:solidFill>
                  <a:schemeClr val="tx1"/>
                </a:solidFill>
                <a:latin typeface="Calibri" pitchFamily="34" charset="0"/>
                <a:cs typeface="Arial" charset="0"/>
              </a:defRPr>
            </a:lvl8pPr>
            <a:lvl9pPr>
              <a:defRPr>
                <a:solidFill>
                  <a:schemeClr val="tx1"/>
                </a:solidFill>
                <a:latin typeface="Calibri" pitchFamily="34" charset="0"/>
                <a:cs typeface="Arial" charset="0"/>
              </a:defRPr>
            </a:lvl9pPr>
          </a:lstStyle>
          <a:p>
            <a:r>
              <a:rPr lang="fr-FR" dirty="0"/>
              <a:t>1. Saisir le nom du paramètre</a:t>
            </a:r>
            <a:br>
              <a:rPr lang="fr-FR" dirty="0"/>
            </a:br>
            <a:r>
              <a:rPr lang="fr-FR" dirty="0"/>
              <a:t>(ne pas utiliser de caractères spéciaux, d’accents, …)</a:t>
            </a:r>
          </a:p>
        </p:txBody>
      </p:sp>
      <p:sp>
        <p:nvSpPr>
          <p:cNvPr id="19" name="Rectangle 18">
            <a:extLst>
              <a:ext uri="{FF2B5EF4-FFF2-40B4-BE49-F238E27FC236}">
                <a16:creationId xmlns:a16="http://schemas.microsoft.com/office/drawing/2014/main" id="{83F7AF42-9782-4ABB-A231-BFF0F051DF24}"/>
              </a:ext>
            </a:extLst>
          </p:cNvPr>
          <p:cNvSpPr/>
          <p:nvPr/>
        </p:nvSpPr>
        <p:spPr>
          <a:xfrm>
            <a:off x="311149" y="1355277"/>
            <a:ext cx="534729" cy="154442"/>
          </a:xfrm>
          <a:prstGeom prst="rect">
            <a:avLst/>
          </a:prstGeom>
          <a:noFill/>
          <a:ln>
            <a:solidFill>
              <a:srgbClr val="FF0000"/>
            </a:solidFill>
          </a:ln>
        </p:spPr>
        <p:txBody>
          <a:bodyPr rtlCol="0" anchor="ctr"/>
          <a:lstStyle/>
          <a:p>
            <a:pPr algn="ctr" eaLnBrk="1" hangingPunct="1"/>
            <a:endParaRPr lang="fr-FR" sz="1600">
              <a:solidFill>
                <a:srgbClr val="027180"/>
              </a:solidFill>
              <a:latin typeface="+mj-lt"/>
              <a:cs typeface="Arial" charset="0"/>
            </a:endParaRPr>
          </a:p>
        </p:txBody>
      </p:sp>
      <p:cxnSp>
        <p:nvCxnSpPr>
          <p:cNvPr id="21" name="Connecteur : en angle 20">
            <a:extLst>
              <a:ext uri="{FF2B5EF4-FFF2-40B4-BE49-F238E27FC236}">
                <a16:creationId xmlns:a16="http://schemas.microsoft.com/office/drawing/2014/main" id="{072B52FF-195D-4300-9E02-E7479BE34BB4}"/>
              </a:ext>
            </a:extLst>
          </p:cNvPr>
          <p:cNvCxnSpPr>
            <a:cxnSpLocks/>
            <a:stCxn id="22" idx="3"/>
            <a:endCxn id="19" idx="3"/>
          </p:cNvCxnSpPr>
          <p:nvPr/>
        </p:nvCxnSpPr>
        <p:spPr>
          <a:xfrm rot="10800000">
            <a:off x="845878" y="1432499"/>
            <a:ext cx="338746" cy="37822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548BE13A-E76D-4017-8574-C6332BF51F55}"/>
              </a:ext>
            </a:extLst>
          </p:cNvPr>
          <p:cNvSpPr txBox="1"/>
          <p:nvPr/>
        </p:nvSpPr>
        <p:spPr>
          <a:xfrm flipH="1">
            <a:off x="1184624" y="1379840"/>
            <a:ext cx="2633191" cy="861774"/>
          </a:xfrm>
          <a:prstGeom prst="rect">
            <a:avLst/>
          </a:prstGeom>
          <a:solidFill>
            <a:schemeClr val="accent2">
              <a:lumMod val="60000"/>
              <a:lumOff val="40000"/>
            </a:schemeClr>
          </a:solidFill>
          <a:ln w="12700" cmpd="sng">
            <a:solidFill>
              <a:srgbClr val="FF0000"/>
            </a:solidFill>
          </a:ln>
        </p:spPr>
        <p:txBody>
          <a:bodyPr wrap="square" rtlCol="0">
            <a:spAutoFit/>
          </a:bodyPr>
          <a:lstStyle>
            <a:defPPr>
              <a:defRPr lang="fr-FR"/>
            </a:defPPr>
            <a:lvl1pPr>
              <a:defRPr sz="1000">
                <a:solidFill>
                  <a:schemeClr val="tx1"/>
                </a:solidFill>
                <a:latin typeface="Calibri" pitchFamily="34" charset="0"/>
                <a:cs typeface="Arial" charset="0"/>
              </a:defRPr>
            </a:lvl1pPr>
            <a:lvl2pPr>
              <a:defRPr>
                <a:solidFill>
                  <a:schemeClr val="tx1"/>
                </a:solidFill>
                <a:latin typeface="Calibri" pitchFamily="34" charset="0"/>
                <a:cs typeface="Arial" charset="0"/>
              </a:defRPr>
            </a:lvl2pPr>
            <a:lvl3pPr>
              <a:defRPr>
                <a:solidFill>
                  <a:schemeClr val="tx1"/>
                </a:solidFill>
                <a:latin typeface="Calibri" pitchFamily="34" charset="0"/>
                <a:cs typeface="Arial" charset="0"/>
              </a:defRPr>
            </a:lvl3pPr>
            <a:lvl4pPr>
              <a:defRPr>
                <a:solidFill>
                  <a:schemeClr val="tx1"/>
                </a:solidFill>
                <a:latin typeface="Calibri" pitchFamily="34" charset="0"/>
                <a:cs typeface="Arial" charset="0"/>
              </a:defRPr>
            </a:lvl4pPr>
            <a:lvl5pPr>
              <a:defRPr>
                <a:solidFill>
                  <a:schemeClr val="tx1"/>
                </a:solidFill>
                <a:latin typeface="Calibri" pitchFamily="34" charset="0"/>
                <a:cs typeface="Arial" charset="0"/>
              </a:defRPr>
            </a:lvl5pPr>
            <a:lvl6pPr>
              <a:defRPr>
                <a:solidFill>
                  <a:schemeClr val="tx1"/>
                </a:solidFill>
                <a:latin typeface="Calibri" pitchFamily="34" charset="0"/>
                <a:cs typeface="Arial" charset="0"/>
              </a:defRPr>
            </a:lvl6pPr>
            <a:lvl7pPr>
              <a:defRPr>
                <a:solidFill>
                  <a:schemeClr val="tx1"/>
                </a:solidFill>
                <a:latin typeface="Calibri" pitchFamily="34" charset="0"/>
                <a:cs typeface="Arial" charset="0"/>
              </a:defRPr>
            </a:lvl7pPr>
            <a:lvl8pPr>
              <a:defRPr>
                <a:solidFill>
                  <a:schemeClr val="tx1"/>
                </a:solidFill>
                <a:latin typeface="Calibri" pitchFamily="34" charset="0"/>
                <a:cs typeface="Arial" charset="0"/>
              </a:defRPr>
            </a:lvl8pPr>
            <a:lvl9pPr>
              <a:defRPr>
                <a:solidFill>
                  <a:schemeClr val="tx1"/>
                </a:solidFill>
                <a:latin typeface="Calibri" pitchFamily="34" charset="0"/>
                <a:cs typeface="Arial" charset="0"/>
              </a:defRPr>
            </a:lvl9pPr>
          </a:lstStyle>
          <a:p>
            <a:r>
              <a:rPr lang="fr-FR" dirty="0"/>
              <a:t>2. Indiquer si le paramètre est de type « Combinatoire ». </a:t>
            </a:r>
            <a:br>
              <a:rPr lang="fr-FR" dirty="0"/>
            </a:br>
            <a:r>
              <a:rPr lang="fr-FR" dirty="0"/>
              <a:t>Dans ce cas, ses valeurs seront combinées/multipliées avec celles des autres paramètres</a:t>
            </a:r>
          </a:p>
        </p:txBody>
      </p:sp>
      <p:sp>
        <p:nvSpPr>
          <p:cNvPr id="27" name="ZoneTexte 26">
            <a:extLst>
              <a:ext uri="{FF2B5EF4-FFF2-40B4-BE49-F238E27FC236}">
                <a16:creationId xmlns:a16="http://schemas.microsoft.com/office/drawing/2014/main" id="{1C904E1A-E5CB-4270-A24B-212D3F2C11C9}"/>
              </a:ext>
            </a:extLst>
          </p:cNvPr>
          <p:cNvSpPr txBox="1"/>
          <p:nvPr/>
        </p:nvSpPr>
        <p:spPr>
          <a:xfrm flipH="1">
            <a:off x="234000" y="2574629"/>
            <a:ext cx="3751260" cy="1477328"/>
          </a:xfrm>
          <a:prstGeom prst="rect">
            <a:avLst/>
          </a:prstGeom>
          <a:solidFill>
            <a:schemeClr val="accent2">
              <a:lumMod val="60000"/>
              <a:lumOff val="40000"/>
            </a:schemeClr>
          </a:solidFill>
          <a:ln w="12700" cmpd="sng">
            <a:solidFill>
              <a:srgbClr val="FF0000"/>
            </a:solidFill>
          </a:ln>
        </p:spPr>
        <p:txBody>
          <a:bodyPr wrap="square" rtlCol="0">
            <a:spAutoFit/>
          </a:bodyPr>
          <a:lstStyle>
            <a:defPPr>
              <a:defRPr lang="fr-FR"/>
            </a:defPPr>
            <a:lvl1pPr>
              <a:defRPr sz="1000">
                <a:solidFill>
                  <a:schemeClr val="tx1"/>
                </a:solidFill>
                <a:latin typeface="Calibri" pitchFamily="34" charset="0"/>
                <a:cs typeface="Arial" charset="0"/>
              </a:defRPr>
            </a:lvl1pPr>
            <a:lvl2pPr>
              <a:defRPr>
                <a:solidFill>
                  <a:schemeClr val="tx1"/>
                </a:solidFill>
                <a:latin typeface="Calibri" pitchFamily="34" charset="0"/>
                <a:cs typeface="Arial" charset="0"/>
              </a:defRPr>
            </a:lvl2pPr>
            <a:lvl3pPr>
              <a:defRPr>
                <a:solidFill>
                  <a:schemeClr val="tx1"/>
                </a:solidFill>
                <a:latin typeface="Calibri" pitchFamily="34" charset="0"/>
                <a:cs typeface="Arial" charset="0"/>
              </a:defRPr>
            </a:lvl3pPr>
            <a:lvl4pPr>
              <a:defRPr>
                <a:solidFill>
                  <a:schemeClr val="tx1"/>
                </a:solidFill>
                <a:latin typeface="Calibri" pitchFamily="34" charset="0"/>
                <a:cs typeface="Arial" charset="0"/>
              </a:defRPr>
            </a:lvl4pPr>
            <a:lvl5pPr>
              <a:defRPr>
                <a:solidFill>
                  <a:schemeClr val="tx1"/>
                </a:solidFill>
                <a:latin typeface="Calibri" pitchFamily="34" charset="0"/>
                <a:cs typeface="Arial" charset="0"/>
              </a:defRPr>
            </a:lvl5pPr>
            <a:lvl6pPr>
              <a:defRPr>
                <a:solidFill>
                  <a:schemeClr val="tx1"/>
                </a:solidFill>
                <a:latin typeface="Calibri" pitchFamily="34" charset="0"/>
                <a:cs typeface="Arial" charset="0"/>
              </a:defRPr>
            </a:lvl6pPr>
            <a:lvl7pPr>
              <a:defRPr>
                <a:solidFill>
                  <a:schemeClr val="tx1"/>
                </a:solidFill>
                <a:latin typeface="Calibri" pitchFamily="34" charset="0"/>
                <a:cs typeface="Arial" charset="0"/>
              </a:defRPr>
            </a:lvl7pPr>
            <a:lvl8pPr>
              <a:defRPr>
                <a:solidFill>
                  <a:schemeClr val="tx1"/>
                </a:solidFill>
                <a:latin typeface="Calibri" pitchFamily="34" charset="0"/>
                <a:cs typeface="Arial" charset="0"/>
              </a:defRPr>
            </a:lvl8pPr>
            <a:lvl9pPr>
              <a:defRPr>
                <a:solidFill>
                  <a:schemeClr val="tx1"/>
                </a:solidFill>
                <a:latin typeface="Calibri" pitchFamily="34" charset="0"/>
                <a:cs typeface="Arial" charset="0"/>
              </a:defRPr>
            </a:lvl9pPr>
          </a:lstStyle>
          <a:p>
            <a:r>
              <a:rPr lang="fr-FR" dirty="0"/>
              <a:t>2. Indiquer le type du paramètre</a:t>
            </a:r>
            <a:br>
              <a:rPr lang="fr-FR" dirty="0"/>
            </a:br>
            <a:r>
              <a:rPr lang="fr-FR" dirty="0"/>
              <a:t>2 valeurs possibles : Texte et Liste</a:t>
            </a:r>
            <a:br>
              <a:rPr lang="fr-FR" dirty="0"/>
            </a:br>
            <a:r>
              <a:rPr lang="fr-FR" dirty="0"/>
              <a:t>Texte : pas de contrainte sur les valeurs du paramètre</a:t>
            </a:r>
            <a:br>
              <a:rPr lang="fr-FR" dirty="0"/>
            </a:br>
            <a:r>
              <a:rPr lang="fr-FR" dirty="0"/>
              <a:t>Liste : le paramètre prend ses valeurs dans une liste prédéfinie </a:t>
            </a:r>
            <a:br>
              <a:rPr lang="fr-FR" dirty="0"/>
            </a:br>
            <a:r>
              <a:rPr lang="fr-FR" dirty="0"/>
              <a:t>A utiliser pour des paramètres de type O/N, Masculin/Féminin, …</a:t>
            </a:r>
            <a:br>
              <a:rPr lang="fr-FR" dirty="0"/>
            </a:br>
            <a:br>
              <a:rPr lang="fr-FR" dirty="0"/>
            </a:br>
            <a:r>
              <a:rPr lang="fr-FR" dirty="0"/>
              <a:t>Des valeurs de listes peuvent être définies au niveau projet (JIRA). Dans ce cas, elles sont réutilisables par tous les tests du projet. </a:t>
            </a:r>
            <a:br>
              <a:rPr lang="fr-FR" dirty="0"/>
            </a:br>
            <a:r>
              <a:rPr lang="fr-FR" dirty="0"/>
              <a:t>Pour plus d’information, se reporter à la </a:t>
            </a:r>
            <a:r>
              <a:rPr lang="fr-FR" dirty="0">
                <a:hlinkClick r:id="rId4"/>
              </a:rPr>
              <a:t>documentation Xray</a:t>
            </a:r>
            <a:endParaRPr lang="fr-FR" dirty="0"/>
          </a:p>
        </p:txBody>
      </p:sp>
      <p:cxnSp>
        <p:nvCxnSpPr>
          <p:cNvPr id="28" name="Connecteur : en angle 27">
            <a:extLst>
              <a:ext uri="{FF2B5EF4-FFF2-40B4-BE49-F238E27FC236}">
                <a16:creationId xmlns:a16="http://schemas.microsoft.com/office/drawing/2014/main" id="{85FE8813-F255-4A74-A006-F6FD1651E752}"/>
              </a:ext>
            </a:extLst>
          </p:cNvPr>
          <p:cNvCxnSpPr>
            <a:cxnSpLocks/>
          </p:cNvCxnSpPr>
          <p:nvPr/>
        </p:nvCxnSpPr>
        <p:spPr>
          <a:xfrm rot="16200000" flipV="1">
            <a:off x="411505" y="1828559"/>
            <a:ext cx="682542" cy="56575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33" name="Image 32">
            <a:extLst>
              <a:ext uri="{FF2B5EF4-FFF2-40B4-BE49-F238E27FC236}">
                <a16:creationId xmlns:a16="http://schemas.microsoft.com/office/drawing/2014/main" id="{85428702-1BB1-44A1-8E68-E6973A45758E}"/>
              </a:ext>
            </a:extLst>
          </p:cNvPr>
          <p:cNvPicPr>
            <a:picLocks noChangeAspect="1"/>
          </p:cNvPicPr>
          <p:nvPr/>
        </p:nvPicPr>
        <p:blipFill>
          <a:blip r:embed="rId5"/>
          <a:stretch>
            <a:fillRect/>
          </a:stretch>
        </p:blipFill>
        <p:spPr>
          <a:xfrm>
            <a:off x="4572000" y="1662968"/>
            <a:ext cx="3059483" cy="2539055"/>
          </a:xfrm>
          <a:prstGeom prst="rect">
            <a:avLst/>
          </a:prstGeom>
          <a:ln w="12700">
            <a:solidFill>
              <a:schemeClr val="tx2">
                <a:lumMod val="60000"/>
                <a:lumOff val="40000"/>
              </a:schemeClr>
            </a:solidFill>
            <a:tailEnd type="triangle"/>
          </a:ln>
        </p:spPr>
      </p:pic>
      <p:cxnSp>
        <p:nvCxnSpPr>
          <p:cNvPr id="41" name="Connecteur droit avec flèche 40">
            <a:extLst>
              <a:ext uri="{FF2B5EF4-FFF2-40B4-BE49-F238E27FC236}">
                <a16:creationId xmlns:a16="http://schemas.microsoft.com/office/drawing/2014/main" id="{31226FDC-3AEB-46B5-8AD2-23C476324527}"/>
              </a:ext>
            </a:extLst>
          </p:cNvPr>
          <p:cNvCxnSpPr>
            <a:cxnSpLocks/>
            <a:stCxn id="27" idx="1"/>
          </p:cNvCxnSpPr>
          <p:nvPr/>
        </p:nvCxnSpPr>
        <p:spPr>
          <a:xfrm flipV="1">
            <a:off x="3985260" y="2877821"/>
            <a:ext cx="586740" cy="435472"/>
          </a:xfrm>
          <a:prstGeom prst="straightConnector1">
            <a:avLst/>
          </a:prstGeom>
          <a:ln w="317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53917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5708B861-19ED-452A-A881-D273A8B32A1C}"/>
              </a:ext>
            </a:extLst>
          </p:cNvPr>
          <p:cNvPicPr>
            <a:picLocks noChangeAspect="1"/>
          </p:cNvPicPr>
          <p:nvPr/>
        </p:nvPicPr>
        <p:blipFill>
          <a:blip r:embed="rId3"/>
          <a:stretch>
            <a:fillRect/>
          </a:stretch>
        </p:blipFill>
        <p:spPr>
          <a:xfrm>
            <a:off x="509635" y="778937"/>
            <a:ext cx="2044603" cy="863372"/>
          </a:xfrm>
          <a:prstGeom prst="rect">
            <a:avLst/>
          </a:prstGeom>
          <a:ln w="12700">
            <a:solidFill>
              <a:schemeClr val="tx2">
                <a:lumMod val="60000"/>
                <a:lumOff val="40000"/>
              </a:schemeClr>
            </a:solidFill>
            <a:tailEnd type="triangle"/>
          </a:ln>
        </p:spPr>
      </p:pic>
      <p:sp>
        <p:nvSpPr>
          <p:cNvPr id="18" name="Titre 1">
            <a:extLst>
              <a:ext uri="{FF2B5EF4-FFF2-40B4-BE49-F238E27FC236}">
                <a16:creationId xmlns:a16="http://schemas.microsoft.com/office/drawing/2014/main" id="{66093C00-9307-42C2-8B32-B6160926C6F8}"/>
              </a:ext>
            </a:extLst>
          </p:cNvPr>
          <p:cNvSpPr txBox="1">
            <a:spLocks/>
          </p:cNvSpPr>
          <p:nvPr/>
        </p:nvSpPr>
        <p:spPr>
          <a:xfrm>
            <a:off x="199914" y="175910"/>
            <a:ext cx="6172487" cy="301314"/>
          </a:xfrm>
          <a:prstGeom prst="rect">
            <a:avLst/>
          </a:prstGeom>
        </p:spPr>
        <p:txBody>
          <a:bodyPr lIns="0" tIns="0" rIns="0" bIns="0" anchor="t"/>
          <a:lstStyle>
            <a:lvl1pPr algn="l" defTabSz="696913" rtl="0" eaLnBrk="0" fontAlgn="base" hangingPunct="0">
              <a:spcBef>
                <a:spcPct val="0"/>
              </a:spcBef>
              <a:spcAft>
                <a:spcPct val="0"/>
              </a:spcAft>
              <a:defRPr sz="1900" kern="1200">
                <a:solidFill>
                  <a:srgbClr val="00008F"/>
                </a:solidFill>
                <a:latin typeface="+mj-lt"/>
                <a:ea typeface="+mj-ea"/>
                <a:cs typeface="+mj-cs"/>
              </a:defRPr>
            </a:lvl1pPr>
            <a:lvl2pPr algn="ctr" defTabSz="696913" rtl="0" eaLnBrk="0" fontAlgn="base" hangingPunct="0">
              <a:spcBef>
                <a:spcPct val="0"/>
              </a:spcBef>
              <a:spcAft>
                <a:spcPct val="0"/>
              </a:spcAft>
              <a:defRPr sz="3400">
                <a:solidFill>
                  <a:schemeClr val="tx1"/>
                </a:solidFill>
                <a:latin typeface="Source Sans Pro" pitchFamily="34" charset="0"/>
              </a:defRPr>
            </a:lvl2pPr>
            <a:lvl3pPr algn="ctr" defTabSz="696913" rtl="0" eaLnBrk="0" fontAlgn="base" hangingPunct="0">
              <a:spcBef>
                <a:spcPct val="0"/>
              </a:spcBef>
              <a:spcAft>
                <a:spcPct val="0"/>
              </a:spcAft>
              <a:defRPr sz="3400">
                <a:solidFill>
                  <a:schemeClr val="tx1"/>
                </a:solidFill>
                <a:latin typeface="Source Sans Pro" pitchFamily="34" charset="0"/>
              </a:defRPr>
            </a:lvl3pPr>
            <a:lvl4pPr algn="ctr" defTabSz="696913" rtl="0" eaLnBrk="0" fontAlgn="base" hangingPunct="0">
              <a:spcBef>
                <a:spcPct val="0"/>
              </a:spcBef>
              <a:spcAft>
                <a:spcPct val="0"/>
              </a:spcAft>
              <a:defRPr sz="3400">
                <a:solidFill>
                  <a:schemeClr val="tx1"/>
                </a:solidFill>
                <a:latin typeface="Source Sans Pro" pitchFamily="34" charset="0"/>
              </a:defRPr>
            </a:lvl4pPr>
            <a:lvl5pPr algn="ctr" defTabSz="696913" rtl="0" eaLnBrk="0" fontAlgn="base" hangingPunct="0">
              <a:spcBef>
                <a:spcPct val="0"/>
              </a:spcBef>
              <a:spcAft>
                <a:spcPct val="0"/>
              </a:spcAft>
              <a:defRPr sz="3400">
                <a:solidFill>
                  <a:schemeClr val="tx1"/>
                </a:solidFill>
                <a:latin typeface="Source Sans Pro" pitchFamily="34" charset="0"/>
              </a:defRPr>
            </a:lvl5pPr>
            <a:lvl6pPr marL="457200" algn="ctr" defTabSz="696913" rtl="0" fontAlgn="base">
              <a:spcBef>
                <a:spcPct val="0"/>
              </a:spcBef>
              <a:spcAft>
                <a:spcPct val="0"/>
              </a:spcAft>
              <a:defRPr sz="3400">
                <a:solidFill>
                  <a:schemeClr val="tx1"/>
                </a:solidFill>
                <a:latin typeface="Calibri" pitchFamily="34" charset="0"/>
              </a:defRPr>
            </a:lvl6pPr>
            <a:lvl7pPr marL="914400" algn="ctr" defTabSz="696913" rtl="0" fontAlgn="base">
              <a:spcBef>
                <a:spcPct val="0"/>
              </a:spcBef>
              <a:spcAft>
                <a:spcPct val="0"/>
              </a:spcAft>
              <a:defRPr sz="3400">
                <a:solidFill>
                  <a:schemeClr val="tx1"/>
                </a:solidFill>
                <a:latin typeface="Calibri" pitchFamily="34" charset="0"/>
              </a:defRPr>
            </a:lvl7pPr>
            <a:lvl8pPr marL="1371600" algn="ctr" defTabSz="696913" rtl="0" fontAlgn="base">
              <a:spcBef>
                <a:spcPct val="0"/>
              </a:spcBef>
              <a:spcAft>
                <a:spcPct val="0"/>
              </a:spcAft>
              <a:defRPr sz="3400">
                <a:solidFill>
                  <a:schemeClr val="tx1"/>
                </a:solidFill>
                <a:latin typeface="Calibri" pitchFamily="34" charset="0"/>
              </a:defRPr>
            </a:lvl8pPr>
            <a:lvl9pPr marL="1828800" algn="ctr" defTabSz="696913" rtl="0" fontAlgn="base">
              <a:spcBef>
                <a:spcPct val="0"/>
              </a:spcBef>
              <a:spcAft>
                <a:spcPct val="0"/>
              </a:spcAft>
              <a:defRPr sz="3400">
                <a:solidFill>
                  <a:schemeClr val="tx1"/>
                </a:solidFill>
                <a:latin typeface="Calibri" pitchFamily="34" charset="0"/>
              </a:defRPr>
            </a:lvl9pPr>
          </a:lstStyle>
          <a:p>
            <a:r>
              <a:rPr lang="fr-FR" dirty="0"/>
              <a:t>Les tests paramétrés</a:t>
            </a:r>
          </a:p>
        </p:txBody>
      </p:sp>
      <p:sp>
        <p:nvSpPr>
          <p:cNvPr id="20" name="Espace réservé du texte 2">
            <a:extLst>
              <a:ext uri="{FF2B5EF4-FFF2-40B4-BE49-F238E27FC236}">
                <a16:creationId xmlns:a16="http://schemas.microsoft.com/office/drawing/2014/main" id="{A1581477-8E80-449B-981C-201ADDC8F029}"/>
              </a:ext>
            </a:extLst>
          </p:cNvPr>
          <p:cNvSpPr txBox="1">
            <a:spLocks/>
          </p:cNvSpPr>
          <p:nvPr/>
        </p:nvSpPr>
        <p:spPr>
          <a:xfrm>
            <a:off x="234000" y="481298"/>
            <a:ext cx="7344000" cy="216000"/>
          </a:xfrm>
          <a:prstGeom prst="rect">
            <a:avLst/>
          </a:prstGeom>
        </p:spPr>
        <p:txBody>
          <a:bodyPr lIns="0" tIns="0" rIns="0" bIns="0" anchor="t"/>
          <a:lstStyle>
            <a:lvl1pPr marL="0" indent="0" algn="l" defTabSz="696913" rtl="0" eaLnBrk="0" fontAlgn="base" hangingPunct="0">
              <a:spcBef>
                <a:spcPct val="20000"/>
              </a:spcBef>
              <a:spcAft>
                <a:spcPct val="0"/>
              </a:spcAft>
              <a:buFont typeface="Arial" charset="0"/>
              <a:buNone/>
              <a:defRPr sz="1500" kern="1200">
                <a:solidFill>
                  <a:srgbClr val="027180"/>
                </a:solidFill>
                <a:latin typeface="+mj-lt"/>
                <a:ea typeface="+mn-ea"/>
                <a:cs typeface="+mn-cs"/>
              </a:defRPr>
            </a:lvl1pPr>
            <a:lvl2pPr marL="565150" indent="-217488" algn="l" defTabSz="696913" rtl="0" eaLnBrk="0" fontAlgn="base" hangingPunct="0">
              <a:spcBef>
                <a:spcPct val="20000"/>
              </a:spcBef>
              <a:spcAft>
                <a:spcPct val="0"/>
              </a:spcAft>
              <a:buFont typeface="Arial" charset="0"/>
              <a:buChar char="–"/>
              <a:defRPr sz="2100" kern="1200">
                <a:solidFill>
                  <a:schemeClr val="tx1"/>
                </a:solidFill>
                <a:latin typeface="+mn-lt"/>
                <a:ea typeface="+mn-ea"/>
                <a:cs typeface="+mn-cs"/>
              </a:defRPr>
            </a:lvl2pPr>
            <a:lvl3pPr marL="871538" indent="-173038" algn="l" defTabSz="696913" rtl="0" eaLnBrk="0" fontAlgn="base" hangingPunct="0">
              <a:spcBef>
                <a:spcPct val="20000"/>
              </a:spcBef>
              <a:spcAft>
                <a:spcPct val="0"/>
              </a:spcAft>
              <a:buFont typeface="Arial" charset="0"/>
              <a:buChar char="•"/>
              <a:defRPr kern="1200">
                <a:solidFill>
                  <a:schemeClr val="tx1"/>
                </a:solidFill>
                <a:latin typeface="+mn-lt"/>
                <a:ea typeface="+mn-ea"/>
                <a:cs typeface="+mn-cs"/>
              </a:defRPr>
            </a:lvl3pPr>
            <a:lvl4pPr marL="1219200" indent="-173038" algn="l" defTabSz="696913" rtl="0" eaLnBrk="0" fontAlgn="base" hangingPunct="0">
              <a:spcBef>
                <a:spcPct val="20000"/>
              </a:spcBef>
              <a:spcAft>
                <a:spcPct val="0"/>
              </a:spcAft>
              <a:buFont typeface="Arial" charset="0"/>
              <a:buChar char="–"/>
              <a:defRPr sz="1500" kern="1200">
                <a:solidFill>
                  <a:schemeClr val="tx1"/>
                </a:solidFill>
                <a:latin typeface="+mn-lt"/>
                <a:ea typeface="+mn-ea"/>
                <a:cs typeface="+mn-cs"/>
              </a:defRPr>
            </a:lvl4pPr>
            <a:lvl5pPr marL="1568450" indent="-173038" algn="l" defTabSz="696913" rtl="0" eaLnBrk="0" fontAlgn="base" hangingPunct="0">
              <a:spcBef>
                <a:spcPct val="20000"/>
              </a:spcBef>
              <a:spcAft>
                <a:spcPct val="0"/>
              </a:spcAft>
              <a:buFont typeface="Arial" charset="0"/>
              <a:buChar char="»"/>
              <a:defRPr sz="1500" kern="1200">
                <a:solidFill>
                  <a:schemeClr val="tx1"/>
                </a:solidFill>
                <a:latin typeface="+mn-lt"/>
                <a:ea typeface="+mn-ea"/>
                <a:cs typeface="+mn-cs"/>
              </a:defRPr>
            </a:lvl5pPr>
            <a:lvl6pPr marL="1917634"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66295"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14955"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63616"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fr-FR" dirty="0"/>
              <a:t>Création des paramètres par import</a:t>
            </a:r>
          </a:p>
        </p:txBody>
      </p:sp>
      <p:sp>
        <p:nvSpPr>
          <p:cNvPr id="17" name="Rectangle : coins arrondis 16">
            <a:extLst>
              <a:ext uri="{FF2B5EF4-FFF2-40B4-BE49-F238E27FC236}">
                <a16:creationId xmlns:a16="http://schemas.microsoft.com/office/drawing/2014/main" id="{E18E35F4-1A81-410C-BCCF-3AB4289ACCA5}"/>
              </a:ext>
            </a:extLst>
          </p:cNvPr>
          <p:cNvSpPr/>
          <p:nvPr/>
        </p:nvSpPr>
        <p:spPr>
          <a:xfrm>
            <a:off x="6036318" y="92667"/>
            <a:ext cx="1698879" cy="248956"/>
          </a:xfrm>
          <a:prstGeom prst="roundRect">
            <a:avLst/>
          </a:prstGeom>
          <a:solidFill>
            <a:srgbClr val="FFC000"/>
          </a:solidFill>
          <a:ln>
            <a:solidFill>
              <a:srgbClr val="027180"/>
            </a:solidFill>
          </a:ln>
        </p:spPr>
        <p:txBody>
          <a:bodyPr rtlCol="0" anchor="ctr"/>
          <a:lstStyle/>
          <a:p>
            <a:pPr algn="ctr" eaLnBrk="1" hangingPunct="1"/>
            <a:r>
              <a:rPr lang="fr-FR" sz="1000" dirty="0">
                <a:solidFill>
                  <a:srgbClr val="027180"/>
                </a:solidFill>
                <a:latin typeface="+mj-lt"/>
              </a:rPr>
              <a:t>Actualisé Xray 6 / avril 2022</a:t>
            </a:r>
          </a:p>
        </p:txBody>
      </p:sp>
      <p:sp>
        <p:nvSpPr>
          <p:cNvPr id="12" name="Rectangle 11">
            <a:extLst>
              <a:ext uri="{FF2B5EF4-FFF2-40B4-BE49-F238E27FC236}">
                <a16:creationId xmlns:a16="http://schemas.microsoft.com/office/drawing/2014/main" id="{2783A0CB-1C5F-40DE-981E-681AD1F16324}"/>
              </a:ext>
            </a:extLst>
          </p:cNvPr>
          <p:cNvSpPr/>
          <p:nvPr/>
        </p:nvSpPr>
        <p:spPr>
          <a:xfrm>
            <a:off x="1309503" y="1305793"/>
            <a:ext cx="710328" cy="336515"/>
          </a:xfrm>
          <a:prstGeom prst="rect">
            <a:avLst/>
          </a:prstGeom>
          <a:noFill/>
          <a:ln>
            <a:solidFill>
              <a:srgbClr val="FF0000"/>
            </a:solidFill>
          </a:ln>
        </p:spPr>
        <p:txBody>
          <a:bodyPr rtlCol="0" anchor="ctr"/>
          <a:lstStyle/>
          <a:p>
            <a:pPr algn="ctr" eaLnBrk="1" hangingPunct="1"/>
            <a:endParaRPr lang="fr-FR" sz="1600">
              <a:solidFill>
                <a:srgbClr val="027180"/>
              </a:solidFill>
              <a:latin typeface="+mj-lt"/>
              <a:cs typeface="Arial" charset="0"/>
            </a:endParaRPr>
          </a:p>
        </p:txBody>
      </p:sp>
      <p:cxnSp>
        <p:nvCxnSpPr>
          <p:cNvPr id="15" name="Connecteur : en angle 14">
            <a:extLst>
              <a:ext uri="{FF2B5EF4-FFF2-40B4-BE49-F238E27FC236}">
                <a16:creationId xmlns:a16="http://schemas.microsoft.com/office/drawing/2014/main" id="{F5319225-4248-43D0-92AE-DCAC74D936D3}"/>
              </a:ext>
            </a:extLst>
          </p:cNvPr>
          <p:cNvCxnSpPr>
            <a:cxnSpLocks/>
            <a:stCxn id="16" idx="0"/>
            <a:endCxn id="12" idx="2"/>
          </p:cNvCxnSpPr>
          <p:nvPr/>
        </p:nvCxnSpPr>
        <p:spPr>
          <a:xfrm rot="16200000" flipV="1">
            <a:off x="1620631" y="1686344"/>
            <a:ext cx="88726" cy="65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D71E74DE-25E9-48C4-B30D-E054AD8389E6}"/>
              </a:ext>
            </a:extLst>
          </p:cNvPr>
          <p:cNvSpPr txBox="1"/>
          <p:nvPr/>
        </p:nvSpPr>
        <p:spPr>
          <a:xfrm flipH="1">
            <a:off x="68150" y="1731034"/>
            <a:ext cx="3194342" cy="369332"/>
          </a:xfrm>
          <a:prstGeom prst="rect">
            <a:avLst/>
          </a:prstGeom>
          <a:solidFill>
            <a:schemeClr val="accent2">
              <a:lumMod val="60000"/>
              <a:lumOff val="40000"/>
            </a:schemeClr>
          </a:solidFill>
          <a:ln w="12700" cmpd="sng">
            <a:solidFill>
              <a:srgbClr val="FF0000"/>
            </a:solidFill>
          </a:ln>
        </p:spPr>
        <p:txBody>
          <a:bodyPr wrap="square" rtlCol="0">
            <a:spAutoFit/>
          </a:bodyPr>
          <a:lstStyle>
            <a:defPPr>
              <a:defRPr lang="fr-FR"/>
            </a:defPPr>
            <a:lvl1pPr>
              <a:defRPr sz="1000">
                <a:solidFill>
                  <a:schemeClr val="tx1"/>
                </a:solidFill>
                <a:latin typeface="Calibri" pitchFamily="34" charset="0"/>
                <a:cs typeface="Arial" charset="0"/>
              </a:defRPr>
            </a:lvl1pPr>
            <a:lvl2pPr>
              <a:defRPr>
                <a:solidFill>
                  <a:schemeClr val="tx1"/>
                </a:solidFill>
                <a:latin typeface="Calibri" pitchFamily="34" charset="0"/>
                <a:cs typeface="Arial" charset="0"/>
              </a:defRPr>
            </a:lvl2pPr>
            <a:lvl3pPr>
              <a:defRPr>
                <a:solidFill>
                  <a:schemeClr val="tx1"/>
                </a:solidFill>
                <a:latin typeface="Calibri" pitchFamily="34" charset="0"/>
                <a:cs typeface="Arial" charset="0"/>
              </a:defRPr>
            </a:lvl3pPr>
            <a:lvl4pPr>
              <a:defRPr>
                <a:solidFill>
                  <a:schemeClr val="tx1"/>
                </a:solidFill>
                <a:latin typeface="Calibri" pitchFamily="34" charset="0"/>
                <a:cs typeface="Arial" charset="0"/>
              </a:defRPr>
            </a:lvl4pPr>
            <a:lvl5pPr>
              <a:defRPr>
                <a:solidFill>
                  <a:schemeClr val="tx1"/>
                </a:solidFill>
                <a:latin typeface="Calibri" pitchFamily="34" charset="0"/>
                <a:cs typeface="Arial" charset="0"/>
              </a:defRPr>
            </a:lvl5pPr>
            <a:lvl6pPr>
              <a:defRPr>
                <a:solidFill>
                  <a:schemeClr val="tx1"/>
                </a:solidFill>
                <a:latin typeface="Calibri" pitchFamily="34" charset="0"/>
                <a:cs typeface="Arial" charset="0"/>
              </a:defRPr>
            </a:lvl6pPr>
            <a:lvl7pPr>
              <a:defRPr>
                <a:solidFill>
                  <a:schemeClr val="tx1"/>
                </a:solidFill>
                <a:latin typeface="Calibri" pitchFamily="34" charset="0"/>
                <a:cs typeface="Arial" charset="0"/>
              </a:defRPr>
            </a:lvl7pPr>
            <a:lvl8pPr>
              <a:defRPr>
                <a:solidFill>
                  <a:schemeClr val="tx1"/>
                </a:solidFill>
                <a:latin typeface="Calibri" pitchFamily="34" charset="0"/>
                <a:cs typeface="Arial" charset="0"/>
              </a:defRPr>
            </a:lvl8pPr>
            <a:lvl9pPr>
              <a:defRPr>
                <a:solidFill>
                  <a:schemeClr val="tx1"/>
                </a:solidFill>
                <a:latin typeface="Calibri" pitchFamily="34" charset="0"/>
                <a:cs typeface="Arial" charset="0"/>
              </a:defRPr>
            </a:lvl9pPr>
          </a:lstStyle>
          <a:p>
            <a:r>
              <a:rPr lang="fr-FR" sz="900" dirty="0"/>
              <a:t>1. Dans le « Jeu de Données » d’un test, </a:t>
            </a:r>
            <a:br>
              <a:rPr lang="fr-FR" sz="900" dirty="0"/>
            </a:br>
            <a:r>
              <a:rPr lang="fr-FR" sz="900" dirty="0"/>
              <a:t>Choisir « Créer un paramètre » puis « Import / Fichier CSV »</a:t>
            </a:r>
          </a:p>
        </p:txBody>
      </p:sp>
      <p:pic>
        <p:nvPicPr>
          <p:cNvPr id="8" name="Image 7">
            <a:extLst>
              <a:ext uri="{FF2B5EF4-FFF2-40B4-BE49-F238E27FC236}">
                <a16:creationId xmlns:a16="http://schemas.microsoft.com/office/drawing/2014/main" id="{851E77BB-365D-48E7-A3C8-B6A84A448E0F}"/>
              </a:ext>
            </a:extLst>
          </p:cNvPr>
          <p:cNvPicPr>
            <a:picLocks noChangeAspect="1"/>
          </p:cNvPicPr>
          <p:nvPr/>
        </p:nvPicPr>
        <p:blipFill rotWithShape="1">
          <a:blip r:embed="rId4"/>
          <a:srcRect l="1308" t="1861" r="-1" b="1"/>
          <a:stretch/>
        </p:blipFill>
        <p:spPr>
          <a:xfrm>
            <a:off x="4664730" y="2076494"/>
            <a:ext cx="2289044" cy="1340953"/>
          </a:xfrm>
          <a:prstGeom prst="rect">
            <a:avLst/>
          </a:prstGeom>
          <a:ln w="12700">
            <a:solidFill>
              <a:schemeClr val="tx2">
                <a:lumMod val="60000"/>
                <a:lumOff val="40000"/>
              </a:schemeClr>
            </a:solidFill>
            <a:tailEnd type="triangle"/>
          </a:ln>
        </p:spPr>
      </p:pic>
      <p:cxnSp>
        <p:nvCxnSpPr>
          <p:cNvPr id="21" name="Connecteur : en angle 20">
            <a:extLst>
              <a:ext uri="{FF2B5EF4-FFF2-40B4-BE49-F238E27FC236}">
                <a16:creationId xmlns:a16="http://schemas.microsoft.com/office/drawing/2014/main" id="{2C184D00-9D36-487F-B9DF-EEB4EC95653C}"/>
              </a:ext>
            </a:extLst>
          </p:cNvPr>
          <p:cNvCxnSpPr>
            <a:cxnSpLocks/>
            <a:stCxn id="22" idx="2"/>
            <a:endCxn id="8" idx="0"/>
          </p:cNvCxnSpPr>
          <p:nvPr/>
        </p:nvCxnSpPr>
        <p:spPr>
          <a:xfrm rot="5400000">
            <a:off x="5727172" y="1993646"/>
            <a:ext cx="164929" cy="76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EFE01F7F-E74E-4E7D-9D58-878D81D2CF8A}"/>
              </a:ext>
            </a:extLst>
          </p:cNvPr>
          <p:cNvSpPr txBox="1"/>
          <p:nvPr/>
        </p:nvSpPr>
        <p:spPr>
          <a:xfrm flipH="1">
            <a:off x="3838627" y="557348"/>
            <a:ext cx="3942784" cy="1354217"/>
          </a:xfrm>
          <a:prstGeom prst="rect">
            <a:avLst/>
          </a:prstGeom>
          <a:solidFill>
            <a:schemeClr val="accent2">
              <a:lumMod val="60000"/>
              <a:lumOff val="40000"/>
            </a:schemeClr>
          </a:solidFill>
          <a:ln w="12700" cmpd="sng">
            <a:solidFill>
              <a:srgbClr val="FF0000"/>
            </a:solidFill>
          </a:ln>
        </p:spPr>
        <p:txBody>
          <a:bodyPr wrap="square" rtlCol="0">
            <a:spAutoFit/>
          </a:bodyPr>
          <a:lstStyle>
            <a:defPPr>
              <a:defRPr lang="fr-FR"/>
            </a:defPPr>
            <a:lvl1pPr>
              <a:defRPr sz="1000">
                <a:solidFill>
                  <a:schemeClr val="tx1"/>
                </a:solidFill>
                <a:latin typeface="Calibri" pitchFamily="34" charset="0"/>
                <a:cs typeface="Arial" charset="0"/>
              </a:defRPr>
            </a:lvl1pPr>
            <a:lvl2pPr>
              <a:defRPr>
                <a:solidFill>
                  <a:schemeClr val="tx1"/>
                </a:solidFill>
                <a:latin typeface="Calibri" pitchFamily="34" charset="0"/>
                <a:cs typeface="Arial" charset="0"/>
              </a:defRPr>
            </a:lvl2pPr>
            <a:lvl3pPr>
              <a:defRPr>
                <a:solidFill>
                  <a:schemeClr val="tx1"/>
                </a:solidFill>
                <a:latin typeface="Calibri" pitchFamily="34" charset="0"/>
                <a:cs typeface="Arial" charset="0"/>
              </a:defRPr>
            </a:lvl3pPr>
            <a:lvl4pPr>
              <a:defRPr>
                <a:solidFill>
                  <a:schemeClr val="tx1"/>
                </a:solidFill>
                <a:latin typeface="Calibri" pitchFamily="34" charset="0"/>
                <a:cs typeface="Arial" charset="0"/>
              </a:defRPr>
            </a:lvl4pPr>
            <a:lvl5pPr>
              <a:defRPr>
                <a:solidFill>
                  <a:schemeClr val="tx1"/>
                </a:solidFill>
                <a:latin typeface="Calibri" pitchFamily="34" charset="0"/>
                <a:cs typeface="Arial" charset="0"/>
              </a:defRPr>
            </a:lvl5pPr>
            <a:lvl6pPr>
              <a:defRPr>
                <a:solidFill>
                  <a:schemeClr val="tx1"/>
                </a:solidFill>
                <a:latin typeface="Calibri" pitchFamily="34" charset="0"/>
                <a:cs typeface="Arial" charset="0"/>
              </a:defRPr>
            </a:lvl6pPr>
            <a:lvl7pPr>
              <a:defRPr>
                <a:solidFill>
                  <a:schemeClr val="tx1"/>
                </a:solidFill>
                <a:latin typeface="Calibri" pitchFamily="34" charset="0"/>
                <a:cs typeface="Arial" charset="0"/>
              </a:defRPr>
            </a:lvl7pPr>
            <a:lvl8pPr>
              <a:defRPr>
                <a:solidFill>
                  <a:schemeClr val="tx1"/>
                </a:solidFill>
                <a:latin typeface="Calibri" pitchFamily="34" charset="0"/>
                <a:cs typeface="Arial" charset="0"/>
              </a:defRPr>
            </a:lvl8pPr>
            <a:lvl9pPr>
              <a:defRPr>
                <a:solidFill>
                  <a:schemeClr val="tx1"/>
                </a:solidFill>
                <a:latin typeface="Calibri" pitchFamily="34" charset="0"/>
                <a:cs typeface="Arial" charset="0"/>
              </a:defRPr>
            </a:lvl9pPr>
          </a:lstStyle>
          <a:p>
            <a:r>
              <a:rPr lang="fr-FR" sz="900" dirty="0"/>
              <a:t>2. Choisir le fichier à importer</a:t>
            </a:r>
            <a:br>
              <a:rPr lang="fr-FR" sz="900" dirty="0"/>
            </a:br>
            <a:r>
              <a:rPr lang="fr-FR" sz="900" dirty="0"/>
              <a:t>et les options adéquates</a:t>
            </a:r>
            <a:br>
              <a:rPr lang="fr-FR" sz="900" dirty="0"/>
            </a:br>
            <a:r>
              <a:rPr lang="fr-FR" sz="900" b="1" dirty="0">
                <a:highlight>
                  <a:srgbClr val="FFFF00"/>
                </a:highlight>
              </a:rPr>
              <a:t>Important </a:t>
            </a:r>
            <a:r>
              <a:rPr lang="fr-FR" sz="900" dirty="0"/>
              <a:t>: </a:t>
            </a:r>
            <a:br>
              <a:rPr lang="fr-FR" sz="900" dirty="0"/>
            </a:br>
            <a:r>
              <a:rPr lang="fr-FR" sz="900" dirty="0"/>
              <a:t>. le </a:t>
            </a:r>
            <a:r>
              <a:rPr lang="fr-FR" sz="900" b="1" dirty="0"/>
              <a:t>format du fichier </a:t>
            </a:r>
            <a:r>
              <a:rPr lang="fr-FR" sz="900" dirty="0"/>
              <a:t>doit être « CSV (séparateur : point-virgule) (*.csv) » </a:t>
            </a:r>
          </a:p>
          <a:p>
            <a:r>
              <a:rPr lang="fr-FR" sz="900" dirty="0"/>
              <a:t>Et non pas CSV UTF-8 (délimité par des virgules) (*.csv)</a:t>
            </a:r>
          </a:p>
          <a:p>
            <a:r>
              <a:rPr lang="fr-FR" sz="900" dirty="0"/>
              <a:t>. Les noms de paramètres ne doivent </a:t>
            </a:r>
            <a:r>
              <a:rPr lang="fr-FR" sz="900" b="1" dirty="0"/>
              <a:t>pas contenir de caractères spéciaux </a:t>
            </a:r>
            <a:r>
              <a:rPr lang="fr-FR" sz="900" dirty="0"/>
              <a:t>(é, à, …)</a:t>
            </a:r>
            <a:br>
              <a:rPr lang="fr-FR" sz="900" dirty="0"/>
            </a:br>
            <a:r>
              <a:rPr lang="fr-FR" sz="900" dirty="0"/>
              <a:t>. Le séparateur doit être changé en « ; »</a:t>
            </a:r>
          </a:p>
          <a:p>
            <a:r>
              <a:rPr lang="fr-FR" sz="900" dirty="0"/>
              <a:t>. Encodage reste à UTF-8</a:t>
            </a:r>
          </a:p>
        </p:txBody>
      </p:sp>
      <p:pic>
        <p:nvPicPr>
          <p:cNvPr id="42" name="Image 41">
            <a:extLst>
              <a:ext uri="{FF2B5EF4-FFF2-40B4-BE49-F238E27FC236}">
                <a16:creationId xmlns:a16="http://schemas.microsoft.com/office/drawing/2014/main" id="{34416623-A4CD-4CD6-9253-1CA1FA600EF6}"/>
              </a:ext>
            </a:extLst>
          </p:cNvPr>
          <p:cNvPicPr>
            <a:picLocks noChangeAspect="1"/>
          </p:cNvPicPr>
          <p:nvPr/>
        </p:nvPicPr>
        <p:blipFill>
          <a:blip r:embed="rId5"/>
          <a:stretch>
            <a:fillRect/>
          </a:stretch>
        </p:blipFill>
        <p:spPr>
          <a:xfrm>
            <a:off x="69117" y="2710789"/>
            <a:ext cx="4403710" cy="1419154"/>
          </a:xfrm>
          <a:prstGeom prst="rect">
            <a:avLst/>
          </a:prstGeom>
          <a:ln w="12700">
            <a:solidFill>
              <a:schemeClr val="tx2">
                <a:lumMod val="60000"/>
                <a:lumOff val="40000"/>
              </a:schemeClr>
            </a:solidFill>
            <a:tailEnd type="triangle"/>
          </a:ln>
        </p:spPr>
      </p:pic>
      <p:sp>
        <p:nvSpPr>
          <p:cNvPr id="46" name="ZoneTexte 45">
            <a:extLst>
              <a:ext uri="{FF2B5EF4-FFF2-40B4-BE49-F238E27FC236}">
                <a16:creationId xmlns:a16="http://schemas.microsoft.com/office/drawing/2014/main" id="{AE620B0A-3FA7-4A08-8F63-5AB5761ECA63}"/>
              </a:ext>
            </a:extLst>
          </p:cNvPr>
          <p:cNvSpPr txBox="1"/>
          <p:nvPr/>
        </p:nvSpPr>
        <p:spPr>
          <a:xfrm flipH="1">
            <a:off x="194022" y="2280993"/>
            <a:ext cx="4153899" cy="400110"/>
          </a:xfrm>
          <a:prstGeom prst="rect">
            <a:avLst/>
          </a:prstGeom>
          <a:solidFill>
            <a:schemeClr val="accent2">
              <a:lumMod val="60000"/>
              <a:lumOff val="40000"/>
            </a:schemeClr>
          </a:solidFill>
          <a:ln w="12700" cmpd="sng">
            <a:solidFill>
              <a:srgbClr val="FF0000"/>
            </a:solidFill>
          </a:ln>
        </p:spPr>
        <p:txBody>
          <a:bodyPr wrap="square" rtlCol="0">
            <a:spAutoFit/>
          </a:bodyPr>
          <a:lstStyle>
            <a:defPPr>
              <a:defRPr lang="fr-FR"/>
            </a:defPPr>
            <a:lvl1pPr>
              <a:defRPr sz="1000">
                <a:solidFill>
                  <a:schemeClr val="tx1"/>
                </a:solidFill>
                <a:latin typeface="Calibri" pitchFamily="34" charset="0"/>
                <a:cs typeface="Arial" charset="0"/>
              </a:defRPr>
            </a:lvl1pPr>
            <a:lvl2pPr>
              <a:defRPr>
                <a:solidFill>
                  <a:schemeClr val="tx1"/>
                </a:solidFill>
                <a:latin typeface="Calibri" pitchFamily="34" charset="0"/>
                <a:cs typeface="Arial" charset="0"/>
              </a:defRPr>
            </a:lvl2pPr>
            <a:lvl3pPr>
              <a:defRPr>
                <a:solidFill>
                  <a:schemeClr val="tx1"/>
                </a:solidFill>
                <a:latin typeface="Calibri" pitchFamily="34" charset="0"/>
                <a:cs typeface="Arial" charset="0"/>
              </a:defRPr>
            </a:lvl3pPr>
            <a:lvl4pPr>
              <a:defRPr>
                <a:solidFill>
                  <a:schemeClr val="tx1"/>
                </a:solidFill>
                <a:latin typeface="Calibri" pitchFamily="34" charset="0"/>
                <a:cs typeface="Arial" charset="0"/>
              </a:defRPr>
            </a:lvl4pPr>
            <a:lvl5pPr>
              <a:defRPr>
                <a:solidFill>
                  <a:schemeClr val="tx1"/>
                </a:solidFill>
                <a:latin typeface="Calibri" pitchFamily="34" charset="0"/>
                <a:cs typeface="Arial" charset="0"/>
              </a:defRPr>
            </a:lvl5pPr>
            <a:lvl6pPr>
              <a:defRPr>
                <a:solidFill>
                  <a:schemeClr val="tx1"/>
                </a:solidFill>
                <a:latin typeface="Calibri" pitchFamily="34" charset="0"/>
                <a:cs typeface="Arial" charset="0"/>
              </a:defRPr>
            </a:lvl6pPr>
            <a:lvl7pPr>
              <a:defRPr>
                <a:solidFill>
                  <a:schemeClr val="tx1"/>
                </a:solidFill>
                <a:latin typeface="Calibri" pitchFamily="34" charset="0"/>
                <a:cs typeface="Arial" charset="0"/>
              </a:defRPr>
            </a:lvl7pPr>
            <a:lvl8pPr>
              <a:defRPr>
                <a:solidFill>
                  <a:schemeClr val="tx1"/>
                </a:solidFill>
                <a:latin typeface="Calibri" pitchFamily="34" charset="0"/>
                <a:cs typeface="Arial" charset="0"/>
              </a:defRPr>
            </a:lvl8pPr>
            <a:lvl9pPr>
              <a:defRPr>
                <a:solidFill>
                  <a:schemeClr val="tx1"/>
                </a:solidFill>
                <a:latin typeface="Calibri" pitchFamily="34" charset="0"/>
                <a:cs typeface="Arial" charset="0"/>
              </a:defRPr>
            </a:lvl9pPr>
          </a:lstStyle>
          <a:p>
            <a:pPr algn="ctr"/>
            <a:r>
              <a:rPr lang="fr-FR" b="1" dirty="0"/>
              <a:t>Exemple de fichier de données</a:t>
            </a:r>
            <a:br>
              <a:rPr lang="fr-FR" b="1" dirty="0"/>
            </a:br>
            <a:r>
              <a:rPr lang="fr-FR" dirty="0"/>
              <a:t>Les noms des paramètres sont en entête de colonne, les valeurs en ligne</a:t>
            </a:r>
          </a:p>
        </p:txBody>
      </p:sp>
      <p:sp>
        <p:nvSpPr>
          <p:cNvPr id="47" name="Rectangle 46">
            <a:extLst>
              <a:ext uri="{FF2B5EF4-FFF2-40B4-BE49-F238E27FC236}">
                <a16:creationId xmlns:a16="http://schemas.microsoft.com/office/drawing/2014/main" id="{BE015B67-B375-47D5-8F6C-9D89B1E771D5}"/>
              </a:ext>
            </a:extLst>
          </p:cNvPr>
          <p:cNvSpPr/>
          <p:nvPr/>
        </p:nvSpPr>
        <p:spPr>
          <a:xfrm>
            <a:off x="147986" y="2797588"/>
            <a:ext cx="710328" cy="210902"/>
          </a:xfrm>
          <a:prstGeom prst="rect">
            <a:avLst/>
          </a:prstGeom>
          <a:noFill/>
          <a:ln>
            <a:solidFill>
              <a:srgbClr val="FF0000"/>
            </a:solidFill>
          </a:ln>
        </p:spPr>
        <p:txBody>
          <a:bodyPr rtlCol="0" anchor="ctr"/>
          <a:lstStyle/>
          <a:p>
            <a:pPr algn="ctr" eaLnBrk="1" hangingPunct="1"/>
            <a:endParaRPr lang="fr-FR" sz="1600">
              <a:solidFill>
                <a:srgbClr val="027180"/>
              </a:solidFill>
              <a:latin typeface="+mj-lt"/>
              <a:cs typeface="Arial" charset="0"/>
            </a:endParaRPr>
          </a:p>
        </p:txBody>
      </p:sp>
      <p:cxnSp>
        <p:nvCxnSpPr>
          <p:cNvPr id="48" name="Connecteur : en angle 47">
            <a:extLst>
              <a:ext uri="{FF2B5EF4-FFF2-40B4-BE49-F238E27FC236}">
                <a16:creationId xmlns:a16="http://schemas.microsoft.com/office/drawing/2014/main" id="{1694FEA8-66FE-4330-B7E4-7EA2165E4D8F}"/>
              </a:ext>
            </a:extLst>
          </p:cNvPr>
          <p:cNvCxnSpPr>
            <a:cxnSpLocks/>
            <a:stCxn id="49" idx="0"/>
            <a:endCxn id="47" idx="2"/>
          </p:cNvCxnSpPr>
          <p:nvPr/>
        </p:nvCxnSpPr>
        <p:spPr>
          <a:xfrm rot="16200000" flipV="1">
            <a:off x="669450" y="2842191"/>
            <a:ext cx="490905" cy="82350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516CED30-89B9-4606-B355-DC8FC45DD3D6}"/>
              </a:ext>
            </a:extLst>
          </p:cNvPr>
          <p:cNvSpPr txBox="1"/>
          <p:nvPr/>
        </p:nvSpPr>
        <p:spPr>
          <a:xfrm flipH="1">
            <a:off x="333439" y="3499395"/>
            <a:ext cx="1986428" cy="369332"/>
          </a:xfrm>
          <a:prstGeom prst="rect">
            <a:avLst/>
          </a:prstGeom>
          <a:solidFill>
            <a:schemeClr val="accent2">
              <a:lumMod val="60000"/>
              <a:lumOff val="40000"/>
            </a:schemeClr>
          </a:solidFill>
          <a:ln w="12700" cmpd="sng">
            <a:solidFill>
              <a:srgbClr val="FF0000"/>
            </a:solidFill>
          </a:ln>
        </p:spPr>
        <p:txBody>
          <a:bodyPr wrap="square" rtlCol="0">
            <a:spAutoFit/>
          </a:bodyPr>
          <a:lstStyle>
            <a:defPPr>
              <a:defRPr lang="fr-FR"/>
            </a:defPPr>
            <a:lvl1pPr>
              <a:defRPr sz="1000">
                <a:solidFill>
                  <a:schemeClr val="tx1"/>
                </a:solidFill>
                <a:latin typeface="Calibri" pitchFamily="34" charset="0"/>
                <a:cs typeface="Arial" charset="0"/>
              </a:defRPr>
            </a:lvl1pPr>
            <a:lvl2pPr>
              <a:defRPr>
                <a:solidFill>
                  <a:schemeClr val="tx1"/>
                </a:solidFill>
                <a:latin typeface="Calibri" pitchFamily="34" charset="0"/>
                <a:cs typeface="Arial" charset="0"/>
              </a:defRPr>
            </a:lvl2pPr>
            <a:lvl3pPr>
              <a:defRPr>
                <a:solidFill>
                  <a:schemeClr val="tx1"/>
                </a:solidFill>
                <a:latin typeface="Calibri" pitchFamily="34" charset="0"/>
                <a:cs typeface="Arial" charset="0"/>
              </a:defRPr>
            </a:lvl3pPr>
            <a:lvl4pPr>
              <a:defRPr>
                <a:solidFill>
                  <a:schemeClr val="tx1"/>
                </a:solidFill>
                <a:latin typeface="Calibri" pitchFamily="34" charset="0"/>
                <a:cs typeface="Arial" charset="0"/>
              </a:defRPr>
            </a:lvl4pPr>
            <a:lvl5pPr>
              <a:defRPr>
                <a:solidFill>
                  <a:schemeClr val="tx1"/>
                </a:solidFill>
                <a:latin typeface="Calibri" pitchFamily="34" charset="0"/>
                <a:cs typeface="Arial" charset="0"/>
              </a:defRPr>
            </a:lvl5pPr>
            <a:lvl6pPr>
              <a:defRPr>
                <a:solidFill>
                  <a:schemeClr val="tx1"/>
                </a:solidFill>
                <a:latin typeface="Calibri" pitchFamily="34" charset="0"/>
                <a:cs typeface="Arial" charset="0"/>
              </a:defRPr>
            </a:lvl6pPr>
            <a:lvl7pPr>
              <a:defRPr>
                <a:solidFill>
                  <a:schemeClr val="tx1"/>
                </a:solidFill>
                <a:latin typeface="Calibri" pitchFamily="34" charset="0"/>
                <a:cs typeface="Arial" charset="0"/>
              </a:defRPr>
            </a:lvl7pPr>
            <a:lvl8pPr>
              <a:defRPr>
                <a:solidFill>
                  <a:schemeClr val="tx1"/>
                </a:solidFill>
                <a:latin typeface="Calibri" pitchFamily="34" charset="0"/>
                <a:cs typeface="Arial" charset="0"/>
              </a:defRPr>
            </a:lvl8pPr>
            <a:lvl9pPr>
              <a:defRPr>
                <a:solidFill>
                  <a:schemeClr val="tx1"/>
                </a:solidFill>
                <a:latin typeface="Calibri" pitchFamily="34" charset="0"/>
                <a:cs typeface="Arial" charset="0"/>
              </a:defRPr>
            </a:lvl9pPr>
          </a:lstStyle>
          <a:p>
            <a:r>
              <a:rPr lang="fr-FR" sz="900" dirty="0"/>
              <a:t>Une astérisque en fin de nom indique que le paramètre est combinatoire</a:t>
            </a:r>
          </a:p>
        </p:txBody>
      </p:sp>
    </p:spTree>
    <p:extLst>
      <p:ext uri="{BB962C8B-B14F-4D97-AF65-F5344CB8AC3E}">
        <p14:creationId xmlns:p14="http://schemas.microsoft.com/office/powerpoint/2010/main" val="508648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A936B5-9901-414C-8626-5E0F78F4E24F}"/>
              </a:ext>
            </a:extLst>
          </p:cNvPr>
          <p:cNvSpPr>
            <a:spLocks noGrp="1"/>
          </p:cNvSpPr>
          <p:nvPr>
            <p:ph type="title"/>
          </p:nvPr>
        </p:nvSpPr>
        <p:spPr/>
        <p:txBody>
          <a:bodyPr/>
          <a:lstStyle/>
          <a:p>
            <a:r>
              <a:rPr lang="fr-FR" dirty="0"/>
              <a:t>Adaptation des règles de nommage (2/2)</a:t>
            </a:r>
          </a:p>
        </p:txBody>
      </p:sp>
      <p:sp>
        <p:nvSpPr>
          <p:cNvPr id="3" name="Espace réservé du texte 2">
            <a:extLst>
              <a:ext uri="{FF2B5EF4-FFF2-40B4-BE49-F238E27FC236}">
                <a16:creationId xmlns:a16="http://schemas.microsoft.com/office/drawing/2014/main" id="{9164A304-B31F-4EA3-B560-CBD8685E678B}"/>
              </a:ext>
            </a:extLst>
          </p:cNvPr>
          <p:cNvSpPr>
            <a:spLocks noGrp="1"/>
          </p:cNvSpPr>
          <p:nvPr>
            <p:ph type="body" sz="quarter" idx="11"/>
          </p:nvPr>
        </p:nvSpPr>
        <p:spPr>
          <a:xfrm>
            <a:off x="199916" y="601062"/>
            <a:ext cx="7535282" cy="243859"/>
          </a:xfrm>
        </p:spPr>
        <p:txBody>
          <a:bodyPr/>
          <a:lstStyle/>
          <a:p>
            <a:r>
              <a:rPr lang="fr-FR" sz="1600" dirty="0"/>
              <a:t>Des règles de nommage générique ont été définies au niveau de la Guilde Tests. Il convient de les adapter au contexte Tribu.</a:t>
            </a:r>
            <a:r>
              <a:rPr lang="fr-FR" dirty="0"/>
              <a:t> </a:t>
            </a:r>
          </a:p>
        </p:txBody>
      </p:sp>
      <p:sp>
        <p:nvSpPr>
          <p:cNvPr id="6" name="Espace réservé du numéro de diapositive 5">
            <a:extLst>
              <a:ext uri="{FF2B5EF4-FFF2-40B4-BE49-F238E27FC236}">
                <a16:creationId xmlns:a16="http://schemas.microsoft.com/office/drawing/2014/main" id="{6EE74109-9B7D-453D-930E-D9CC0735C1C0}"/>
              </a:ext>
            </a:extLst>
          </p:cNvPr>
          <p:cNvSpPr>
            <a:spLocks noGrp="1"/>
          </p:cNvSpPr>
          <p:nvPr>
            <p:ph type="sldNum" sz="quarter" idx="4"/>
          </p:nvPr>
        </p:nvSpPr>
        <p:spPr/>
        <p:txBody>
          <a:bodyPr/>
          <a:lstStyle/>
          <a:p>
            <a:fld id="{020670D4-8CC5-4DC6-A0B0-09498D4F9660}" type="slidenum">
              <a:rPr lang="fr-FR" smtClean="0"/>
              <a:t>6</a:t>
            </a:fld>
            <a:endParaRPr lang="fr-FR" dirty="0"/>
          </a:p>
        </p:txBody>
      </p:sp>
      <p:pic>
        <p:nvPicPr>
          <p:cNvPr id="4" name="Image 3">
            <a:extLst>
              <a:ext uri="{FF2B5EF4-FFF2-40B4-BE49-F238E27FC236}">
                <a16:creationId xmlns:a16="http://schemas.microsoft.com/office/drawing/2014/main" id="{79B4EBC0-3DEE-4B74-8BD8-67A021EB58B0}"/>
              </a:ext>
            </a:extLst>
          </p:cNvPr>
          <p:cNvPicPr>
            <a:picLocks noChangeAspect="1"/>
          </p:cNvPicPr>
          <p:nvPr/>
        </p:nvPicPr>
        <p:blipFill>
          <a:blip r:embed="rId2"/>
          <a:stretch>
            <a:fillRect/>
          </a:stretch>
        </p:blipFill>
        <p:spPr>
          <a:xfrm>
            <a:off x="0" y="1099703"/>
            <a:ext cx="7812088" cy="2664143"/>
          </a:xfrm>
          <a:prstGeom prst="rect">
            <a:avLst/>
          </a:prstGeom>
        </p:spPr>
      </p:pic>
      <p:sp>
        <p:nvSpPr>
          <p:cNvPr id="9" name="ZoneTexte 8">
            <a:extLst>
              <a:ext uri="{FF2B5EF4-FFF2-40B4-BE49-F238E27FC236}">
                <a16:creationId xmlns:a16="http://schemas.microsoft.com/office/drawing/2014/main" id="{4F19CBEF-C9B1-47D0-B713-EF038F63418D}"/>
              </a:ext>
            </a:extLst>
          </p:cNvPr>
          <p:cNvSpPr txBox="1"/>
          <p:nvPr/>
        </p:nvSpPr>
        <p:spPr>
          <a:xfrm>
            <a:off x="199915" y="3915387"/>
            <a:ext cx="2851439" cy="184666"/>
          </a:xfrm>
          <a:prstGeom prst="rect">
            <a:avLst/>
          </a:prstGeom>
          <a:noFill/>
        </p:spPr>
        <p:txBody>
          <a:bodyPr wrap="square" lIns="0" tIns="0" rIns="0" bIns="0" rtlCol="0">
            <a:spAutoFit/>
          </a:bodyPr>
          <a:lstStyle>
            <a:defPPr>
              <a:defRPr lang="fr-FR"/>
            </a:defPPr>
            <a:lvl1pPr algn="ctr">
              <a:defRPr b="1">
                <a:latin typeface="Arial" pitchFamily="34" charset="0"/>
                <a:cs typeface="Arial" pitchFamily="34" charset="0"/>
              </a:defRPr>
            </a:lvl1pPr>
          </a:lstStyle>
          <a:p>
            <a:pPr algn="l"/>
            <a:r>
              <a:rPr lang="fr-FR" sz="600" b="0" dirty="0"/>
              <a:t>Version 2.1</a:t>
            </a:r>
            <a:br>
              <a:rPr lang="fr-FR" sz="600" b="0" dirty="0"/>
            </a:br>
            <a:r>
              <a:rPr lang="fr-FR" sz="600" b="0" dirty="0"/>
              <a:t>Le fichier source se trouve sous Confluence </a:t>
            </a:r>
            <a:endParaRPr lang="fr-FR" sz="500" b="0" dirty="0">
              <a:latin typeface="Calibri" pitchFamily="34" charset="0"/>
              <a:cs typeface="Arial" charset="0"/>
            </a:endParaRPr>
          </a:p>
        </p:txBody>
      </p:sp>
      <p:sp>
        <p:nvSpPr>
          <p:cNvPr id="11" name="Rectangle 10">
            <a:extLst>
              <a:ext uri="{FF2B5EF4-FFF2-40B4-BE49-F238E27FC236}">
                <a16:creationId xmlns:a16="http://schemas.microsoft.com/office/drawing/2014/main" id="{5A33764A-9DF2-4B5E-92CC-087CDF6F02F8}"/>
              </a:ext>
            </a:extLst>
          </p:cNvPr>
          <p:cNvSpPr/>
          <p:nvPr/>
        </p:nvSpPr>
        <p:spPr>
          <a:xfrm>
            <a:off x="0" y="1099703"/>
            <a:ext cx="573818" cy="30131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Rectangle 11">
            <a:extLst>
              <a:ext uri="{FF2B5EF4-FFF2-40B4-BE49-F238E27FC236}">
                <a16:creationId xmlns:a16="http://schemas.microsoft.com/office/drawing/2014/main" id="{8089C778-B553-4645-85EA-23D80195ADF8}"/>
              </a:ext>
            </a:extLst>
          </p:cNvPr>
          <p:cNvSpPr/>
          <p:nvPr/>
        </p:nvSpPr>
        <p:spPr>
          <a:xfrm>
            <a:off x="9740" y="2570264"/>
            <a:ext cx="573818" cy="20856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ZoneTexte 9">
            <a:hlinkClick r:id="rId3" action="ppaction://hlinksldjump"/>
            <a:extLst>
              <a:ext uri="{FF2B5EF4-FFF2-40B4-BE49-F238E27FC236}">
                <a16:creationId xmlns:a16="http://schemas.microsoft.com/office/drawing/2014/main" id="{68CF4A5E-88E4-4E9B-92BA-F5430FB3A4D6}"/>
              </a:ext>
            </a:extLst>
          </p:cNvPr>
          <p:cNvSpPr txBox="1"/>
          <p:nvPr/>
        </p:nvSpPr>
        <p:spPr bwMode="auto">
          <a:xfrm>
            <a:off x="7102718" y="4022060"/>
            <a:ext cx="627186" cy="283906"/>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a:scene3d>
            <a:camera prst="perspectiveFront"/>
            <a:lightRig rig="balanced" dir="t">
              <a:rot lat="0" lon="0" rev="8700000"/>
            </a:lightRig>
          </a:scene3d>
          <a:sp3d>
            <a:bevelT/>
            <a:bevelB/>
          </a:sp3d>
        </p:spPr>
        <p:txBody>
          <a:bodyPr wrap="square" lIns="36000" tIns="72000" rIns="36000" bIns="72000" rtlCol="0" anchor="b">
            <a:spAutoFit/>
          </a:bodyPr>
          <a:lstStyle/>
          <a:p>
            <a:pPr eaLnBrk="1" hangingPunct="1"/>
            <a:r>
              <a:rPr lang="fr-FR" sz="900" dirty="0">
                <a:solidFill>
                  <a:srgbClr val="000000"/>
                </a:solidFill>
                <a:latin typeface="Source Sans Pro" pitchFamily="34" charset="0"/>
              </a:rPr>
              <a:t>  </a:t>
            </a:r>
            <a:r>
              <a:rPr lang="fr-FR" sz="900" b="1" dirty="0">
                <a:solidFill>
                  <a:srgbClr val="00008F"/>
                </a:solidFill>
                <a:latin typeface="Source Sans Pro" pitchFamily="34" charset="0"/>
                <a:hlinkClick r:id="rId3" action="ppaction://hlinksldjump">
                  <a:extLst>
                    <a:ext uri="{A12FA001-AC4F-418D-AE19-62706E023703}">
                      <ahyp:hlinkClr xmlns:ahyp="http://schemas.microsoft.com/office/drawing/2018/hyperlinkcolor" val="tx"/>
                    </a:ext>
                  </a:extLst>
                </a:hlinkClick>
              </a:rPr>
              <a:t>RETOUR</a:t>
            </a:r>
            <a:endParaRPr lang="fr-FR" sz="900" b="1" dirty="0">
              <a:solidFill>
                <a:srgbClr val="00008F"/>
              </a:solidFill>
              <a:latin typeface="Source Sans Pro" pitchFamily="34" charset="0"/>
            </a:endParaRPr>
          </a:p>
        </p:txBody>
      </p:sp>
    </p:spTree>
    <p:extLst>
      <p:ext uri="{BB962C8B-B14F-4D97-AF65-F5344CB8AC3E}">
        <p14:creationId xmlns:p14="http://schemas.microsoft.com/office/powerpoint/2010/main" val="19226861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8C220459-0B5A-4103-A078-B85CEB115B42}"/>
              </a:ext>
            </a:extLst>
          </p:cNvPr>
          <p:cNvPicPr>
            <a:picLocks noChangeAspect="1"/>
          </p:cNvPicPr>
          <p:nvPr/>
        </p:nvPicPr>
        <p:blipFill>
          <a:blip r:embed="rId3"/>
          <a:stretch>
            <a:fillRect/>
          </a:stretch>
        </p:blipFill>
        <p:spPr>
          <a:xfrm>
            <a:off x="515474" y="768882"/>
            <a:ext cx="6172487" cy="3507201"/>
          </a:xfrm>
          <a:prstGeom prst="rect">
            <a:avLst/>
          </a:prstGeom>
          <a:ln w="12700">
            <a:solidFill>
              <a:schemeClr val="tx2">
                <a:lumMod val="60000"/>
                <a:lumOff val="40000"/>
              </a:schemeClr>
            </a:solidFill>
            <a:tailEnd type="triangle"/>
          </a:ln>
        </p:spPr>
      </p:pic>
      <p:sp>
        <p:nvSpPr>
          <p:cNvPr id="18" name="Titre 1">
            <a:extLst>
              <a:ext uri="{FF2B5EF4-FFF2-40B4-BE49-F238E27FC236}">
                <a16:creationId xmlns:a16="http://schemas.microsoft.com/office/drawing/2014/main" id="{66093C00-9307-42C2-8B32-B6160926C6F8}"/>
              </a:ext>
            </a:extLst>
          </p:cNvPr>
          <p:cNvSpPr txBox="1">
            <a:spLocks/>
          </p:cNvSpPr>
          <p:nvPr/>
        </p:nvSpPr>
        <p:spPr>
          <a:xfrm>
            <a:off x="199914" y="175910"/>
            <a:ext cx="6172487" cy="301314"/>
          </a:xfrm>
          <a:prstGeom prst="rect">
            <a:avLst/>
          </a:prstGeom>
        </p:spPr>
        <p:txBody>
          <a:bodyPr lIns="0" tIns="0" rIns="0" bIns="0" anchor="t"/>
          <a:lstStyle>
            <a:lvl1pPr algn="l" defTabSz="696913" rtl="0" eaLnBrk="0" fontAlgn="base" hangingPunct="0">
              <a:spcBef>
                <a:spcPct val="0"/>
              </a:spcBef>
              <a:spcAft>
                <a:spcPct val="0"/>
              </a:spcAft>
              <a:defRPr sz="1900" kern="1200">
                <a:solidFill>
                  <a:srgbClr val="00008F"/>
                </a:solidFill>
                <a:latin typeface="+mj-lt"/>
                <a:ea typeface="+mj-ea"/>
                <a:cs typeface="+mj-cs"/>
              </a:defRPr>
            </a:lvl1pPr>
            <a:lvl2pPr algn="ctr" defTabSz="696913" rtl="0" eaLnBrk="0" fontAlgn="base" hangingPunct="0">
              <a:spcBef>
                <a:spcPct val="0"/>
              </a:spcBef>
              <a:spcAft>
                <a:spcPct val="0"/>
              </a:spcAft>
              <a:defRPr sz="3400">
                <a:solidFill>
                  <a:schemeClr val="tx1"/>
                </a:solidFill>
                <a:latin typeface="Source Sans Pro" pitchFamily="34" charset="0"/>
              </a:defRPr>
            </a:lvl2pPr>
            <a:lvl3pPr algn="ctr" defTabSz="696913" rtl="0" eaLnBrk="0" fontAlgn="base" hangingPunct="0">
              <a:spcBef>
                <a:spcPct val="0"/>
              </a:spcBef>
              <a:spcAft>
                <a:spcPct val="0"/>
              </a:spcAft>
              <a:defRPr sz="3400">
                <a:solidFill>
                  <a:schemeClr val="tx1"/>
                </a:solidFill>
                <a:latin typeface="Source Sans Pro" pitchFamily="34" charset="0"/>
              </a:defRPr>
            </a:lvl3pPr>
            <a:lvl4pPr algn="ctr" defTabSz="696913" rtl="0" eaLnBrk="0" fontAlgn="base" hangingPunct="0">
              <a:spcBef>
                <a:spcPct val="0"/>
              </a:spcBef>
              <a:spcAft>
                <a:spcPct val="0"/>
              </a:spcAft>
              <a:defRPr sz="3400">
                <a:solidFill>
                  <a:schemeClr val="tx1"/>
                </a:solidFill>
                <a:latin typeface="Source Sans Pro" pitchFamily="34" charset="0"/>
              </a:defRPr>
            </a:lvl4pPr>
            <a:lvl5pPr algn="ctr" defTabSz="696913" rtl="0" eaLnBrk="0" fontAlgn="base" hangingPunct="0">
              <a:spcBef>
                <a:spcPct val="0"/>
              </a:spcBef>
              <a:spcAft>
                <a:spcPct val="0"/>
              </a:spcAft>
              <a:defRPr sz="3400">
                <a:solidFill>
                  <a:schemeClr val="tx1"/>
                </a:solidFill>
                <a:latin typeface="Source Sans Pro" pitchFamily="34" charset="0"/>
              </a:defRPr>
            </a:lvl5pPr>
            <a:lvl6pPr marL="457200" algn="ctr" defTabSz="696913" rtl="0" fontAlgn="base">
              <a:spcBef>
                <a:spcPct val="0"/>
              </a:spcBef>
              <a:spcAft>
                <a:spcPct val="0"/>
              </a:spcAft>
              <a:defRPr sz="3400">
                <a:solidFill>
                  <a:schemeClr val="tx1"/>
                </a:solidFill>
                <a:latin typeface="Calibri" pitchFamily="34" charset="0"/>
              </a:defRPr>
            </a:lvl6pPr>
            <a:lvl7pPr marL="914400" algn="ctr" defTabSz="696913" rtl="0" fontAlgn="base">
              <a:spcBef>
                <a:spcPct val="0"/>
              </a:spcBef>
              <a:spcAft>
                <a:spcPct val="0"/>
              </a:spcAft>
              <a:defRPr sz="3400">
                <a:solidFill>
                  <a:schemeClr val="tx1"/>
                </a:solidFill>
                <a:latin typeface="Calibri" pitchFamily="34" charset="0"/>
              </a:defRPr>
            </a:lvl7pPr>
            <a:lvl8pPr marL="1371600" algn="ctr" defTabSz="696913" rtl="0" fontAlgn="base">
              <a:spcBef>
                <a:spcPct val="0"/>
              </a:spcBef>
              <a:spcAft>
                <a:spcPct val="0"/>
              </a:spcAft>
              <a:defRPr sz="3400">
                <a:solidFill>
                  <a:schemeClr val="tx1"/>
                </a:solidFill>
                <a:latin typeface="Calibri" pitchFamily="34" charset="0"/>
              </a:defRPr>
            </a:lvl8pPr>
            <a:lvl9pPr marL="1828800" algn="ctr" defTabSz="696913" rtl="0" fontAlgn="base">
              <a:spcBef>
                <a:spcPct val="0"/>
              </a:spcBef>
              <a:spcAft>
                <a:spcPct val="0"/>
              </a:spcAft>
              <a:defRPr sz="3400">
                <a:solidFill>
                  <a:schemeClr val="tx1"/>
                </a:solidFill>
                <a:latin typeface="Calibri" pitchFamily="34" charset="0"/>
              </a:defRPr>
            </a:lvl9pPr>
          </a:lstStyle>
          <a:p>
            <a:r>
              <a:rPr lang="fr-FR" dirty="0"/>
              <a:t>Les tests paramétrés</a:t>
            </a:r>
          </a:p>
        </p:txBody>
      </p:sp>
      <p:sp>
        <p:nvSpPr>
          <p:cNvPr id="20" name="Espace réservé du texte 2">
            <a:extLst>
              <a:ext uri="{FF2B5EF4-FFF2-40B4-BE49-F238E27FC236}">
                <a16:creationId xmlns:a16="http://schemas.microsoft.com/office/drawing/2014/main" id="{A1581477-8E80-449B-981C-201ADDC8F029}"/>
              </a:ext>
            </a:extLst>
          </p:cNvPr>
          <p:cNvSpPr txBox="1">
            <a:spLocks/>
          </p:cNvSpPr>
          <p:nvPr/>
        </p:nvSpPr>
        <p:spPr>
          <a:xfrm>
            <a:off x="234000" y="481298"/>
            <a:ext cx="7344000" cy="216000"/>
          </a:xfrm>
          <a:prstGeom prst="rect">
            <a:avLst/>
          </a:prstGeom>
        </p:spPr>
        <p:txBody>
          <a:bodyPr lIns="0" tIns="0" rIns="0" bIns="0" anchor="t"/>
          <a:lstStyle>
            <a:lvl1pPr marL="0" indent="0" algn="l" defTabSz="696913" rtl="0" eaLnBrk="0" fontAlgn="base" hangingPunct="0">
              <a:spcBef>
                <a:spcPct val="20000"/>
              </a:spcBef>
              <a:spcAft>
                <a:spcPct val="0"/>
              </a:spcAft>
              <a:buFont typeface="Arial" charset="0"/>
              <a:buNone/>
              <a:defRPr sz="1500" kern="1200">
                <a:solidFill>
                  <a:srgbClr val="027180"/>
                </a:solidFill>
                <a:latin typeface="+mj-lt"/>
                <a:ea typeface="+mn-ea"/>
                <a:cs typeface="+mn-cs"/>
              </a:defRPr>
            </a:lvl1pPr>
            <a:lvl2pPr marL="565150" indent="-217488" algn="l" defTabSz="696913" rtl="0" eaLnBrk="0" fontAlgn="base" hangingPunct="0">
              <a:spcBef>
                <a:spcPct val="20000"/>
              </a:spcBef>
              <a:spcAft>
                <a:spcPct val="0"/>
              </a:spcAft>
              <a:buFont typeface="Arial" charset="0"/>
              <a:buChar char="–"/>
              <a:defRPr sz="2100" kern="1200">
                <a:solidFill>
                  <a:schemeClr val="tx1"/>
                </a:solidFill>
                <a:latin typeface="+mn-lt"/>
                <a:ea typeface="+mn-ea"/>
                <a:cs typeface="+mn-cs"/>
              </a:defRPr>
            </a:lvl2pPr>
            <a:lvl3pPr marL="871538" indent="-173038" algn="l" defTabSz="696913" rtl="0" eaLnBrk="0" fontAlgn="base" hangingPunct="0">
              <a:spcBef>
                <a:spcPct val="20000"/>
              </a:spcBef>
              <a:spcAft>
                <a:spcPct val="0"/>
              </a:spcAft>
              <a:buFont typeface="Arial" charset="0"/>
              <a:buChar char="•"/>
              <a:defRPr kern="1200">
                <a:solidFill>
                  <a:schemeClr val="tx1"/>
                </a:solidFill>
                <a:latin typeface="+mn-lt"/>
                <a:ea typeface="+mn-ea"/>
                <a:cs typeface="+mn-cs"/>
              </a:defRPr>
            </a:lvl3pPr>
            <a:lvl4pPr marL="1219200" indent="-173038" algn="l" defTabSz="696913" rtl="0" eaLnBrk="0" fontAlgn="base" hangingPunct="0">
              <a:spcBef>
                <a:spcPct val="20000"/>
              </a:spcBef>
              <a:spcAft>
                <a:spcPct val="0"/>
              </a:spcAft>
              <a:buFont typeface="Arial" charset="0"/>
              <a:buChar char="–"/>
              <a:defRPr sz="1500" kern="1200">
                <a:solidFill>
                  <a:schemeClr val="tx1"/>
                </a:solidFill>
                <a:latin typeface="+mn-lt"/>
                <a:ea typeface="+mn-ea"/>
                <a:cs typeface="+mn-cs"/>
              </a:defRPr>
            </a:lvl4pPr>
            <a:lvl5pPr marL="1568450" indent="-173038" algn="l" defTabSz="696913" rtl="0" eaLnBrk="0" fontAlgn="base" hangingPunct="0">
              <a:spcBef>
                <a:spcPct val="20000"/>
              </a:spcBef>
              <a:spcAft>
                <a:spcPct val="0"/>
              </a:spcAft>
              <a:buFont typeface="Arial" charset="0"/>
              <a:buChar char="»"/>
              <a:defRPr sz="1500" kern="1200">
                <a:solidFill>
                  <a:schemeClr val="tx1"/>
                </a:solidFill>
                <a:latin typeface="+mn-lt"/>
                <a:ea typeface="+mn-ea"/>
                <a:cs typeface="+mn-cs"/>
              </a:defRPr>
            </a:lvl5pPr>
            <a:lvl6pPr marL="1917634"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66295"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14955"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63616"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fr-FR" dirty="0"/>
              <a:t>Création des paramètres combinatoires</a:t>
            </a:r>
          </a:p>
        </p:txBody>
      </p:sp>
      <p:sp>
        <p:nvSpPr>
          <p:cNvPr id="17" name="Rectangle : coins arrondis 16">
            <a:extLst>
              <a:ext uri="{FF2B5EF4-FFF2-40B4-BE49-F238E27FC236}">
                <a16:creationId xmlns:a16="http://schemas.microsoft.com/office/drawing/2014/main" id="{E18E35F4-1A81-410C-BCCF-3AB4289ACCA5}"/>
              </a:ext>
            </a:extLst>
          </p:cNvPr>
          <p:cNvSpPr/>
          <p:nvPr/>
        </p:nvSpPr>
        <p:spPr>
          <a:xfrm>
            <a:off x="6036318" y="92667"/>
            <a:ext cx="1698879" cy="248956"/>
          </a:xfrm>
          <a:prstGeom prst="roundRect">
            <a:avLst/>
          </a:prstGeom>
          <a:solidFill>
            <a:srgbClr val="FFC000"/>
          </a:solidFill>
          <a:ln>
            <a:solidFill>
              <a:srgbClr val="027180"/>
            </a:solidFill>
          </a:ln>
        </p:spPr>
        <p:txBody>
          <a:bodyPr rtlCol="0" anchor="ctr"/>
          <a:lstStyle/>
          <a:p>
            <a:pPr algn="ctr" eaLnBrk="1" hangingPunct="1"/>
            <a:r>
              <a:rPr lang="fr-FR" sz="1000" dirty="0">
                <a:solidFill>
                  <a:srgbClr val="027180"/>
                </a:solidFill>
                <a:latin typeface="+mj-lt"/>
              </a:rPr>
              <a:t>Actualisé Xray 6 / avril 2022</a:t>
            </a:r>
          </a:p>
        </p:txBody>
      </p:sp>
      <p:sp>
        <p:nvSpPr>
          <p:cNvPr id="23" name="ZoneTexte 22">
            <a:extLst>
              <a:ext uri="{FF2B5EF4-FFF2-40B4-BE49-F238E27FC236}">
                <a16:creationId xmlns:a16="http://schemas.microsoft.com/office/drawing/2014/main" id="{E0576C66-CE18-4EA5-B789-1A8F44CC3466}"/>
              </a:ext>
            </a:extLst>
          </p:cNvPr>
          <p:cNvSpPr txBox="1"/>
          <p:nvPr/>
        </p:nvSpPr>
        <p:spPr>
          <a:xfrm flipH="1">
            <a:off x="3383138" y="854876"/>
            <a:ext cx="3175000" cy="707886"/>
          </a:xfrm>
          <a:prstGeom prst="rect">
            <a:avLst/>
          </a:prstGeom>
          <a:solidFill>
            <a:schemeClr val="accent2">
              <a:lumMod val="60000"/>
              <a:lumOff val="40000"/>
            </a:schemeClr>
          </a:solidFill>
          <a:ln w="12700" cmpd="sng">
            <a:solidFill>
              <a:srgbClr val="FF0000"/>
            </a:solidFill>
          </a:ln>
        </p:spPr>
        <p:txBody>
          <a:bodyPr wrap="square" rtlCol="0">
            <a:spAutoFit/>
          </a:bodyPr>
          <a:lstStyle>
            <a:defPPr>
              <a:defRPr lang="fr-FR"/>
            </a:defPPr>
            <a:lvl1pPr>
              <a:defRPr sz="1000">
                <a:solidFill>
                  <a:schemeClr val="tx1"/>
                </a:solidFill>
                <a:latin typeface="Calibri" pitchFamily="34" charset="0"/>
                <a:cs typeface="Arial" charset="0"/>
              </a:defRPr>
            </a:lvl1pPr>
            <a:lvl2pPr>
              <a:defRPr>
                <a:solidFill>
                  <a:schemeClr val="tx1"/>
                </a:solidFill>
                <a:latin typeface="Calibri" pitchFamily="34" charset="0"/>
                <a:cs typeface="Arial" charset="0"/>
              </a:defRPr>
            </a:lvl2pPr>
            <a:lvl3pPr>
              <a:defRPr>
                <a:solidFill>
                  <a:schemeClr val="tx1"/>
                </a:solidFill>
                <a:latin typeface="Calibri" pitchFamily="34" charset="0"/>
                <a:cs typeface="Arial" charset="0"/>
              </a:defRPr>
            </a:lvl3pPr>
            <a:lvl4pPr>
              <a:defRPr>
                <a:solidFill>
                  <a:schemeClr val="tx1"/>
                </a:solidFill>
                <a:latin typeface="Calibri" pitchFamily="34" charset="0"/>
                <a:cs typeface="Arial" charset="0"/>
              </a:defRPr>
            </a:lvl4pPr>
            <a:lvl5pPr>
              <a:defRPr>
                <a:solidFill>
                  <a:schemeClr val="tx1"/>
                </a:solidFill>
                <a:latin typeface="Calibri" pitchFamily="34" charset="0"/>
                <a:cs typeface="Arial" charset="0"/>
              </a:defRPr>
            </a:lvl5pPr>
            <a:lvl6pPr>
              <a:defRPr>
                <a:solidFill>
                  <a:schemeClr val="tx1"/>
                </a:solidFill>
                <a:latin typeface="Calibri" pitchFamily="34" charset="0"/>
                <a:cs typeface="Arial" charset="0"/>
              </a:defRPr>
            </a:lvl6pPr>
            <a:lvl7pPr>
              <a:defRPr>
                <a:solidFill>
                  <a:schemeClr val="tx1"/>
                </a:solidFill>
                <a:latin typeface="Calibri" pitchFamily="34" charset="0"/>
                <a:cs typeface="Arial" charset="0"/>
              </a:defRPr>
            </a:lvl7pPr>
            <a:lvl8pPr>
              <a:defRPr>
                <a:solidFill>
                  <a:schemeClr val="tx1"/>
                </a:solidFill>
                <a:latin typeface="Calibri" pitchFamily="34" charset="0"/>
                <a:cs typeface="Arial" charset="0"/>
              </a:defRPr>
            </a:lvl8pPr>
            <a:lvl9pPr>
              <a:defRPr>
                <a:solidFill>
                  <a:schemeClr val="tx1"/>
                </a:solidFill>
                <a:latin typeface="Calibri" pitchFamily="34" charset="0"/>
                <a:cs typeface="Arial" charset="0"/>
              </a:defRPr>
            </a:lvl9pPr>
          </a:lstStyle>
          <a:p>
            <a:pPr algn="ctr"/>
            <a:r>
              <a:rPr lang="fr-FR" b="1" u="sng" dirty="0"/>
              <a:t>Exemple 2</a:t>
            </a:r>
            <a:br>
              <a:rPr lang="fr-FR" b="1" u="sng" dirty="0"/>
            </a:br>
            <a:r>
              <a:rPr lang="fr-FR" b="1" dirty="0"/>
              <a:t>Le paramètre « </a:t>
            </a:r>
            <a:r>
              <a:rPr lang="fr-FR" b="1" dirty="0" err="1"/>
              <a:t>Reseau</a:t>
            </a:r>
            <a:r>
              <a:rPr lang="fr-FR" b="1" dirty="0"/>
              <a:t> » a été passé en combinatoire</a:t>
            </a:r>
            <a:br>
              <a:rPr lang="fr-FR" b="1" dirty="0"/>
            </a:br>
            <a:r>
              <a:rPr lang="fr-FR" b="1" dirty="0"/>
              <a:t>Xray indique que 40 itérations seront générées</a:t>
            </a:r>
          </a:p>
          <a:p>
            <a:pPr algn="ctr"/>
            <a:r>
              <a:rPr lang="fr-FR" b="1" dirty="0"/>
              <a:t>4 réseaux x 10 lignes des autres paramètres</a:t>
            </a:r>
          </a:p>
        </p:txBody>
      </p:sp>
      <p:sp>
        <p:nvSpPr>
          <p:cNvPr id="10" name="Rectangle 9">
            <a:extLst>
              <a:ext uri="{FF2B5EF4-FFF2-40B4-BE49-F238E27FC236}">
                <a16:creationId xmlns:a16="http://schemas.microsoft.com/office/drawing/2014/main" id="{687E2DBA-A58A-4AD1-BFD6-2BBF9FA3B35B}"/>
              </a:ext>
            </a:extLst>
          </p:cNvPr>
          <p:cNvSpPr/>
          <p:nvPr/>
        </p:nvSpPr>
        <p:spPr>
          <a:xfrm>
            <a:off x="621350" y="953799"/>
            <a:ext cx="1663186" cy="298692"/>
          </a:xfrm>
          <a:prstGeom prst="rect">
            <a:avLst/>
          </a:prstGeom>
          <a:noFill/>
          <a:ln>
            <a:solidFill>
              <a:srgbClr val="FF0000"/>
            </a:solidFill>
          </a:ln>
        </p:spPr>
        <p:txBody>
          <a:bodyPr rtlCol="0" anchor="ctr"/>
          <a:lstStyle/>
          <a:p>
            <a:pPr algn="ctr" eaLnBrk="1" hangingPunct="1"/>
            <a:endParaRPr lang="fr-FR" sz="1600">
              <a:solidFill>
                <a:srgbClr val="027180"/>
              </a:solidFill>
              <a:latin typeface="+mj-lt"/>
              <a:cs typeface="Arial" charset="0"/>
            </a:endParaRPr>
          </a:p>
        </p:txBody>
      </p:sp>
    </p:spTree>
    <p:extLst>
      <p:ext uri="{BB962C8B-B14F-4D97-AF65-F5344CB8AC3E}">
        <p14:creationId xmlns:p14="http://schemas.microsoft.com/office/powerpoint/2010/main" val="21963594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re 1">
            <a:extLst>
              <a:ext uri="{FF2B5EF4-FFF2-40B4-BE49-F238E27FC236}">
                <a16:creationId xmlns:a16="http://schemas.microsoft.com/office/drawing/2014/main" id="{66093C00-9307-42C2-8B32-B6160926C6F8}"/>
              </a:ext>
            </a:extLst>
          </p:cNvPr>
          <p:cNvSpPr txBox="1">
            <a:spLocks/>
          </p:cNvSpPr>
          <p:nvPr/>
        </p:nvSpPr>
        <p:spPr>
          <a:xfrm>
            <a:off x="199914" y="175910"/>
            <a:ext cx="6172487" cy="301314"/>
          </a:xfrm>
          <a:prstGeom prst="rect">
            <a:avLst/>
          </a:prstGeom>
        </p:spPr>
        <p:txBody>
          <a:bodyPr lIns="0" tIns="0" rIns="0" bIns="0" anchor="t"/>
          <a:lstStyle>
            <a:lvl1pPr algn="l" defTabSz="696913" rtl="0" eaLnBrk="0" fontAlgn="base" hangingPunct="0">
              <a:spcBef>
                <a:spcPct val="0"/>
              </a:spcBef>
              <a:spcAft>
                <a:spcPct val="0"/>
              </a:spcAft>
              <a:defRPr sz="1900" kern="1200">
                <a:solidFill>
                  <a:srgbClr val="00008F"/>
                </a:solidFill>
                <a:latin typeface="+mj-lt"/>
                <a:ea typeface="+mj-ea"/>
                <a:cs typeface="+mj-cs"/>
              </a:defRPr>
            </a:lvl1pPr>
            <a:lvl2pPr algn="ctr" defTabSz="696913" rtl="0" eaLnBrk="0" fontAlgn="base" hangingPunct="0">
              <a:spcBef>
                <a:spcPct val="0"/>
              </a:spcBef>
              <a:spcAft>
                <a:spcPct val="0"/>
              </a:spcAft>
              <a:defRPr sz="3400">
                <a:solidFill>
                  <a:schemeClr val="tx1"/>
                </a:solidFill>
                <a:latin typeface="Source Sans Pro" pitchFamily="34" charset="0"/>
              </a:defRPr>
            </a:lvl2pPr>
            <a:lvl3pPr algn="ctr" defTabSz="696913" rtl="0" eaLnBrk="0" fontAlgn="base" hangingPunct="0">
              <a:spcBef>
                <a:spcPct val="0"/>
              </a:spcBef>
              <a:spcAft>
                <a:spcPct val="0"/>
              </a:spcAft>
              <a:defRPr sz="3400">
                <a:solidFill>
                  <a:schemeClr val="tx1"/>
                </a:solidFill>
                <a:latin typeface="Source Sans Pro" pitchFamily="34" charset="0"/>
              </a:defRPr>
            </a:lvl3pPr>
            <a:lvl4pPr algn="ctr" defTabSz="696913" rtl="0" eaLnBrk="0" fontAlgn="base" hangingPunct="0">
              <a:spcBef>
                <a:spcPct val="0"/>
              </a:spcBef>
              <a:spcAft>
                <a:spcPct val="0"/>
              </a:spcAft>
              <a:defRPr sz="3400">
                <a:solidFill>
                  <a:schemeClr val="tx1"/>
                </a:solidFill>
                <a:latin typeface="Source Sans Pro" pitchFamily="34" charset="0"/>
              </a:defRPr>
            </a:lvl4pPr>
            <a:lvl5pPr algn="ctr" defTabSz="696913" rtl="0" eaLnBrk="0" fontAlgn="base" hangingPunct="0">
              <a:spcBef>
                <a:spcPct val="0"/>
              </a:spcBef>
              <a:spcAft>
                <a:spcPct val="0"/>
              </a:spcAft>
              <a:defRPr sz="3400">
                <a:solidFill>
                  <a:schemeClr val="tx1"/>
                </a:solidFill>
                <a:latin typeface="Source Sans Pro" pitchFamily="34" charset="0"/>
              </a:defRPr>
            </a:lvl5pPr>
            <a:lvl6pPr marL="457200" algn="ctr" defTabSz="696913" rtl="0" fontAlgn="base">
              <a:spcBef>
                <a:spcPct val="0"/>
              </a:spcBef>
              <a:spcAft>
                <a:spcPct val="0"/>
              </a:spcAft>
              <a:defRPr sz="3400">
                <a:solidFill>
                  <a:schemeClr val="tx1"/>
                </a:solidFill>
                <a:latin typeface="Calibri" pitchFamily="34" charset="0"/>
              </a:defRPr>
            </a:lvl6pPr>
            <a:lvl7pPr marL="914400" algn="ctr" defTabSz="696913" rtl="0" fontAlgn="base">
              <a:spcBef>
                <a:spcPct val="0"/>
              </a:spcBef>
              <a:spcAft>
                <a:spcPct val="0"/>
              </a:spcAft>
              <a:defRPr sz="3400">
                <a:solidFill>
                  <a:schemeClr val="tx1"/>
                </a:solidFill>
                <a:latin typeface="Calibri" pitchFamily="34" charset="0"/>
              </a:defRPr>
            </a:lvl7pPr>
            <a:lvl8pPr marL="1371600" algn="ctr" defTabSz="696913" rtl="0" fontAlgn="base">
              <a:spcBef>
                <a:spcPct val="0"/>
              </a:spcBef>
              <a:spcAft>
                <a:spcPct val="0"/>
              </a:spcAft>
              <a:defRPr sz="3400">
                <a:solidFill>
                  <a:schemeClr val="tx1"/>
                </a:solidFill>
                <a:latin typeface="Calibri" pitchFamily="34" charset="0"/>
              </a:defRPr>
            </a:lvl8pPr>
            <a:lvl9pPr marL="1828800" algn="ctr" defTabSz="696913" rtl="0" fontAlgn="base">
              <a:spcBef>
                <a:spcPct val="0"/>
              </a:spcBef>
              <a:spcAft>
                <a:spcPct val="0"/>
              </a:spcAft>
              <a:defRPr sz="3400">
                <a:solidFill>
                  <a:schemeClr val="tx1"/>
                </a:solidFill>
                <a:latin typeface="Calibri" pitchFamily="34" charset="0"/>
              </a:defRPr>
            </a:lvl9pPr>
          </a:lstStyle>
          <a:p>
            <a:r>
              <a:rPr lang="fr-FR" dirty="0"/>
              <a:t>Les tests paramétrés</a:t>
            </a:r>
          </a:p>
        </p:txBody>
      </p:sp>
      <p:sp>
        <p:nvSpPr>
          <p:cNvPr id="20" name="Espace réservé du texte 2">
            <a:extLst>
              <a:ext uri="{FF2B5EF4-FFF2-40B4-BE49-F238E27FC236}">
                <a16:creationId xmlns:a16="http://schemas.microsoft.com/office/drawing/2014/main" id="{A1581477-8E80-449B-981C-201ADDC8F029}"/>
              </a:ext>
            </a:extLst>
          </p:cNvPr>
          <p:cNvSpPr txBox="1">
            <a:spLocks/>
          </p:cNvSpPr>
          <p:nvPr/>
        </p:nvSpPr>
        <p:spPr>
          <a:xfrm>
            <a:off x="234000" y="481298"/>
            <a:ext cx="7344000" cy="216000"/>
          </a:xfrm>
          <a:prstGeom prst="rect">
            <a:avLst/>
          </a:prstGeom>
        </p:spPr>
        <p:txBody>
          <a:bodyPr lIns="0" tIns="0" rIns="0" bIns="0" anchor="t"/>
          <a:lstStyle>
            <a:lvl1pPr marL="0" indent="0" algn="l" defTabSz="696913" rtl="0" eaLnBrk="0" fontAlgn="base" hangingPunct="0">
              <a:spcBef>
                <a:spcPct val="20000"/>
              </a:spcBef>
              <a:spcAft>
                <a:spcPct val="0"/>
              </a:spcAft>
              <a:buFont typeface="Arial" charset="0"/>
              <a:buNone/>
              <a:defRPr sz="1500" kern="1200">
                <a:solidFill>
                  <a:srgbClr val="027180"/>
                </a:solidFill>
                <a:latin typeface="+mj-lt"/>
                <a:ea typeface="+mn-ea"/>
                <a:cs typeface="+mn-cs"/>
              </a:defRPr>
            </a:lvl1pPr>
            <a:lvl2pPr marL="565150" indent="-217488" algn="l" defTabSz="696913" rtl="0" eaLnBrk="0" fontAlgn="base" hangingPunct="0">
              <a:spcBef>
                <a:spcPct val="20000"/>
              </a:spcBef>
              <a:spcAft>
                <a:spcPct val="0"/>
              </a:spcAft>
              <a:buFont typeface="Arial" charset="0"/>
              <a:buChar char="–"/>
              <a:defRPr sz="2100" kern="1200">
                <a:solidFill>
                  <a:schemeClr val="tx1"/>
                </a:solidFill>
                <a:latin typeface="+mn-lt"/>
                <a:ea typeface="+mn-ea"/>
                <a:cs typeface="+mn-cs"/>
              </a:defRPr>
            </a:lvl2pPr>
            <a:lvl3pPr marL="871538" indent="-173038" algn="l" defTabSz="696913" rtl="0" eaLnBrk="0" fontAlgn="base" hangingPunct="0">
              <a:spcBef>
                <a:spcPct val="20000"/>
              </a:spcBef>
              <a:spcAft>
                <a:spcPct val="0"/>
              </a:spcAft>
              <a:buFont typeface="Arial" charset="0"/>
              <a:buChar char="•"/>
              <a:defRPr kern="1200">
                <a:solidFill>
                  <a:schemeClr val="tx1"/>
                </a:solidFill>
                <a:latin typeface="+mn-lt"/>
                <a:ea typeface="+mn-ea"/>
                <a:cs typeface="+mn-cs"/>
              </a:defRPr>
            </a:lvl3pPr>
            <a:lvl4pPr marL="1219200" indent="-173038" algn="l" defTabSz="696913" rtl="0" eaLnBrk="0" fontAlgn="base" hangingPunct="0">
              <a:spcBef>
                <a:spcPct val="20000"/>
              </a:spcBef>
              <a:spcAft>
                <a:spcPct val="0"/>
              </a:spcAft>
              <a:buFont typeface="Arial" charset="0"/>
              <a:buChar char="–"/>
              <a:defRPr sz="1500" kern="1200">
                <a:solidFill>
                  <a:schemeClr val="tx1"/>
                </a:solidFill>
                <a:latin typeface="+mn-lt"/>
                <a:ea typeface="+mn-ea"/>
                <a:cs typeface="+mn-cs"/>
              </a:defRPr>
            </a:lvl4pPr>
            <a:lvl5pPr marL="1568450" indent="-173038" algn="l" defTabSz="696913" rtl="0" eaLnBrk="0" fontAlgn="base" hangingPunct="0">
              <a:spcBef>
                <a:spcPct val="20000"/>
              </a:spcBef>
              <a:spcAft>
                <a:spcPct val="0"/>
              </a:spcAft>
              <a:buFont typeface="Arial" charset="0"/>
              <a:buChar char="»"/>
              <a:defRPr sz="1500" kern="1200">
                <a:solidFill>
                  <a:schemeClr val="tx1"/>
                </a:solidFill>
                <a:latin typeface="+mn-lt"/>
                <a:ea typeface="+mn-ea"/>
                <a:cs typeface="+mn-cs"/>
              </a:defRPr>
            </a:lvl5pPr>
            <a:lvl6pPr marL="1917634"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66295"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14955"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63616"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fr-FR" dirty="0"/>
              <a:t>Modification des paramètres</a:t>
            </a:r>
          </a:p>
        </p:txBody>
      </p:sp>
      <p:sp>
        <p:nvSpPr>
          <p:cNvPr id="17" name="Rectangle : coins arrondis 16">
            <a:extLst>
              <a:ext uri="{FF2B5EF4-FFF2-40B4-BE49-F238E27FC236}">
                <a16:creationId xmlns:a16="http://schemas.microsoft.com/office/drawing/2014/main" id="{E18E35F4-1A81-410C-BCCF-3AB4289ACCA5}"/>
              </a:ext>
            </a:extLst>
          </p:cNvPr>
          <p:cNvSpPr/>
          <p:nvPr/>
        </p:nvSpPr>
        <p:spPr>
          <a:xfrm>
            <a:off x="6036318" y="92667"/>
            <a:ext cx="1698879" cy="248956"/>
          </a:xfrm>
          <a:prstGeom prst="roundRect">
            <a:avLst/>
          </a:prstGeom>
          <a:solidFill>
            <a:srgbClr val="FFC000"/>
          </a:solidFill>
          <a:ln>
            <a:solidFill>
              <a:srgbClr val="027180"/>
            </a:solidFill>
          </a:ln>
        </p:spPr>
        <p:txBody>
          <a:bodyPr rtlCol="0" anchor="ctr"/>
          <a:lstStyle/>
          <a:p>
            <a:pPr algn="ctr" eaLnBrk="1" hangingPunct="1"/>
            <a:r>
              <a:rPr lang="fr-FR" sz="1000" dirty="0">
                <a:solidFill>
                  <a:srgbClr val="027180"/>
                </a:solidFill>
                <a:latin typeface="+mj-lt"/>
              </a:rPr>
              <a:t>Actualisé Xray 6 / avril 2022</a:t>
            </a:r>
          </a:p>
        </p:txBody>
      </p:sp>
      <p:pic>
        <p:nvPicPr>
          <p:cNvPr id="6" name="Image 5">
            <a:extLst>
              <a:ext uri="{FF2B5EF4-FFF2-40B4-BE49-F238E27FC236}">
                <a16:creationId xmlns:a16="http://schemas.microsoft.com/office/drawing/2014/main" id="{E194BE9B-013A-480C-A161-BBDD775F279D}"/>
              </a:ext>
            </a:extLst>
          </p:cNvPr>
          <p:cNvPicPr>
            <a:picLocks noChangeAspect="1"/>
          </p:cNvPicPr>
          <p:nvPr/>
        </p:nvPicPr>
        <p:blipFill>
          <a:blip r:embed="rId3"/>
          <a:stretch>
            <a:fillRect/>
          </a:stretch>
        </p:blipFill>
        <p:spPr>
          <a:xfrm>
            <a:off x="652755" y="1006422"/>
            <a:ext cx="5055895" cy="3087795"/>
          </a:xfrm>
          <a:prstGeom prst="rect">
            <a:avLst/>
          </a:prstGeom>
          <a:ln w="12700">
            <a:solidFill>
              <a:schemeClr val="tx2">
                <a:lumMod val="60000"/>
                <a:lumOff val="40000"/>
              </a:schemeClr>
            </a:solidFill>
            <a:tailEnd type="triangle"/>
          </a:ln>
        </p:spPr>
      </p:pic>
      <p:cxnSp>
        <p:nvCxnSpPr>
          <p:cNvPr id="24" name="Connecteur : en angle 23">
            <a:extLst>
              <a:ext uri="{FF2B5EF4-FFF2-40B4-BE49-F238E27FC236}">
                <a16:creationId xmlns:a16="http://schemas.microsoft.com/office/drawing/2014/main" id="{374CEF55-EF24-4052-930F-D64B0443DBBA}"/>
              </a:ext>
            </a:extLst>
          </p:cNvPr>
          <p:cNvCxnSpPr>
            <a:cxnSpLocks/>
            <a:stCxn id="25" idx="3"/>
            <a:endCxn id="26" idx="3"/>
          </p:cNvCxnSpPr>
          <p:nvPr/>
        </p:nvCxnSpPr>
        <p:spPr>
          <a:xfrm rot="10800000">
            <a:off x="4871156" y="2269068"/>
            <a:ext cx="567970" cy="17852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ZoneTexte 24">
            <a:extLst>
              <a:ext uri="{FF2B5EF4-FFF2-40B4-BE49-F238E27FC236}">
                <a16:creationId xmlns:a16="http://schemas.microsoft.com/office/drawing/2014/main" id="{C93F4C50-3EC4-4293-8D2E-EFDF96E075C4}"/>
              </a:ext>
            </a:extLst>
          </p:cNvPr>
          <p:cNvSpPr txBox="1"/>
          <p:nvPr/>
        </p:nvSpPr>
        <p:spPr>
          <a:xfrm flipH="1">
            <a:off x="5439126" y="1508993"/>
            <a:ext cx="2289900" cy="1785104"/>
          </a:xfrm>
          <a:prstGeom prst="rect">
            <a:avLst/>
          </a:prstGeom>
          <a:solidFill>
            <a:schemeClr val="accent2">
              <a:lumMod val="60000"/>
              <a:lumOff val="40000"/>
            </a:schemeClr>
          </a:solidFill>
          <a:ln w="12700" cmpd="sng">
            <a:solidFill>
              <a:srgbClr val="FF0000"/>
            </a:solidFill>
          </a:ln>
        </p:spPr>
        <p:txBody>
          <a:bodyPr wrap="square" rtlCol="0">
            <a:spAutoFit/>
          </a:bodyPr>
          <a:lstStyle>
            <a:defPPr>
              <a:defRPr lang="fr-FR"/>
            </a:defPPr>
            <a:lvl1pPr>
              <a:defRPr sz="1000">
                <a:solidFill>
                  <a:schemeClr val="tx1"/>
                </a:solidFill>
                <a:latin typeface="Calibri" pitchFamily="34" charset="0"/>
                <a:cs typeface="Arial" charset="0"/>
              </a:defRPr>
            </a:lvl1pPr>
            <a:lvl2pPr>
              <a:defRPr>
                <a:solidFill>
                  <a:schemeClr val="tx1"/>
                </a:solidFill>
                <a:latin typeface="Calibri" pitchFamily="34" charset="0"/>
                <a:cs typeface="Arial" charset="0"/>
              </a:defRPr>
            </a:lvl2pPr>
            <a:lvl3pPr>
              <a:defRPr>
                <a:solidFill>
                  <a:schemeClr val="tx1"/>
                </a:solidFill>
                <a:latin typeface="Calibri" pitchFamily="34" charset="0"/>
                <a:cs typeface="Arial" charset="0"/>
              </a:defRPr>
            </a:lvl3pPr>
            <a:lvl4pPr>
              <a:defRPr>
                <a:solidFill>
                  <a:schemeClr val="tx1"/>
                </a:solidFill>
                <a:latin typeface="Calibri" pitchFamily="34" charset="0"/>
                <a:cs typeface="Arial" charset="0"/>
              </a:defRPr>
            </a:lvl4pPr>
            <a:lvl5pPr>
              <a:defRPr>
                <a:solidFill>
                  <a:schemeClr val="tx1"/>
                </a:solidFill>
                <a:latin typeface="Calibri" pitchFamily="34" charset="0"/>
                <a:cs typeface="Arial" charset="0"/>
              </a:defRPr>
            </a:lvl5pPr>
            <a:lvl6pPr>
              <a:defRPr>
                <a:solidFill>
                  <a:schemeClr val="tx1"/>
                </a:solidFill>
                <a:latin typeface="Calibri" pitchFamily="34" charset="0"/>
                <a:cs typeface="Arial" charset="0"/>
              </a:defRPr>
            </a:lvl6pPr>
            <a:lvl7pPr>
              <a:defRPr>
                <a:solidFill>
                  <a:schemeClr val="tx1"/>
                </a:solidFill>
                <a:latin typeface="Calibri" pitchFamily="34" charset="0"/>
                <a:cs typeface="Arial" charset="0"/>
              </a:defRPr>
            </a:lvl7pPr>
            <a:lvl8pPr>
              <a:defRPr>
                <a:solidFill>
                  <a:schemeClr val="tx1"/>
                </a:solidFill>
                <a:latin typeface="Calibri" pitchFamily="34" charset="0"/>
                <a:cs typeface="Arial" charset="0"/>
              </a:defRPr>
            </a:lvl8pPr>
            <a:lvl9pPr>
              <a:defRPr>
                <a:solidFill>
                  <a:schemeClr val="tx1"/>
                </a:solidFill>
                <a:latin typeface="Calibri" pitchFamily="34" charset="0"/>
                <a:cs typeface="Arial" charset="0"/>
              </a:defRPr>
            </a:lvl9pPr>
          </a:lstStyle>
          <a:p>
            <a:r>
              <a:rPr lang="fr-FR" dirty="0"/>
              <a:t>Cliquer sur les « … » à droite du paramètre pour le modifier</a:t>
            </a:r>
            <a:br>
              <a:rPr lang="fr-FR" dirty="0"/>
            </a:br>
            <a:br>
              <a:rPr lang="fr-FR" dirty="0"/>
            </a:br>
            <a:r>
              <a:rPr lang="fr-FR" dirty="0"/>
              <a:t>Le choix « Convertir en combinatoires » permet de passer le paramètre de non-combinatoire à  combinatoire (voir impact plus loin).</a:t>
            </a:r>
          </a:p>
          <a:p>
            <a:endParaRPr lang="fr-FR" dirty="0"/>
          </a:p>
          <a:p>
            <a:r>
              <a:rPr lang="fr-FR" dirty="0"/>
              <a:t>Il est possible de déplacer le paramètre sur la droite et la gauche, de le modifier et le supprimer.</a:t>
            </a:r>
          </a:p>
        </p:txBody>
      </p:sp>
      <p:sp>
        <p:nvSpPr>
          <p:cNvPr id="26" name="Rectangle 25">
            <a:extLst>
              <a:ext uri="{FF2B5EF4-FFF2-40B4-BE49-F238E27FC236}">
                <a16:creationId xmlns:a16="http://schemas.microsoft.com/office/drawing/2014/main" id="{0DC91B2F-A57F-45C0-9A41-D8586E1B67B2}"/>
              </a:ext>
            </a:extLst>
          </p:cNvPr>
          <p:cNvSpPr/>
          <p:nvPr/>
        </p:nvSpPr>
        <p:spPr>
          <a:xfrm>
            <a:off x="3747911" y="1732844"/>
            <a:ext cx="1123245" cy="1072445"/>
          </a:xfrm>
          <a:prstGeom prst="rect">
            <a:avLst/>
          </a:prstGeom>
          <a:noFill/>
          <a:ln>
            <a:solidFill>
              <a:srgbClr val="FF0000"/>
            </a:solidFill>
          </a:ln>
        </p:spPr>
        <p:txBody>
          <a:bodyPr rtlCol="0" anchor="ctr"/>
          <a:lstStyle/>
          <a:p>
            <a:pPr algn="ctr" eaLnBrk="1" hangingPunct="1"/>
            <a:endParaRPr lang="fr-FR" sz="1600">
              <a:solidFill>
                <a:srgbClr val="027180"/>
              </a:solidFill>
              <a:latin typeface="+mj-lt"/>
              <a:cs typeface="Arial" charset="0"/>
            </a:endParaRPr>
          </a:p>
        </p:txBody>
      </p:sp>
      <p:sp>
        <p:nvSpPr>
          <p:cNvPr id="29" name="Rectangle 28">
            <a:extLst>
              <a:ext uri="{FF2B5EF4-FFF2-40B4-BE49-F238E27FC236}">
                <a16:creationId xmlns:a16="http://schemas.microsoft.com/office/drawing/2014/main" id="{E316DADA-5FB8-4F9D-B3F2-C622A8AEBAE1}"/>
              </a:ext>
            </a:extLst>
          </p:cNvPr>
          <p:cNvSpPr/>
          <p:nvPr/>
        </p:nvSpPr>
        <p:spPr>
          <a:xfrm>
            <a:off x="730764" y="1210301"/>
            <a:ext cx="1663186" cy="298692"/>
          </a:xfrm>
          <a:prstGeom prst="rect">
            <a:avLst/>
          </a:prstGeom>
          <a:noFill/>
          <a:ln>
            <a:solidFill>
              <a:srgbClr val="FF0000"/>
            </a:solidFill>
          </a:ln>
        </p:spPr>
        <p:txBody>
          <a:bodyPr rtlCol="0" anchor="ctr"/>
          <a:lstStyle/>
          <a:p>
            <a:pPr algn="ctr" eaLnBrk="1" hangingPunct="1"/>
            <a:endParaRPr lang="fr-FR" sz="1600">
              <a:solidFill>
                <a:srgbClr val="027180"/>
              </a:solidFill>
              <a:latin typeface="+mj-lt"/>
              <a:cs typeface="Arial" charset="0"/>
            </a:endParaRPr>
          </a:p>
        </p:txBody>
      </p:sp>
      <p:sp>
        <p:nvSpPr>
          <p:cNvPr id="23" name="ZoneTexte 22">
            <a:extLst>
              <a:ext uri="{FF2B5EF4-FFF2-40B4-BE49-F238E27FC236}">
                <a16:creationId xmlns:a16="http://schemas.microsoft.com/office/drawing/2014/main" id="{E0576C66-CE18-4EA5-B789-1A8F44CC3466}"/>
              </a:ext>
            </a:extLst>
          </p:cNvPr>
          <p:cNvSpPr txBox="1"/>
          <p:nvPr/>
        </p:nvSpPr>
        <p:spPr>
          <a:xfrm flipH="1">
            <a:off x="3413168" y="393636"/>
            <a:ext cx="3175000" cy="707886"/>
          </a:xfrm>
          <a:prstGeom prst="rect">
            <a:avLst/>
          </a:prstGeom>
          <a:solidFill>
            <a:schemeClr val="accent2">
              <a:lumMod val="60000"/>
              <a:lumOff val="40000"/>
            </a:schemeClr>
          </a:solidFill>
          <a:ln w="12700" cmpd="sng">
            <a:solidFill>
              <a:srgbClr val="FF0000"/>
            </a:solidFill>
          </a:ln>
        </p:spPr>
        <p:txBody>
          <a:bodyPr wrap="square" rtlCol="0">
            <a:spAutoFit/>
          </a:bodyPr>
          <a:lstStyle>
            <a:defPPr>
              <a:defRPr lang="fr-FR"/>
            </a:defPPr>
            <a:lvl1pPr>
              <a:defRPr sz="1000">
                <a:solidFill>
                  <a:schemeClr val="tx1"/>
                </a:solidFill>
                <a:latin typeface="Calibri" pitchFamily="34" charset="0"/>
                <a:cs typeface="Arial" charset="0"/>
              </a:defRPr>
            </a:lvl1pPr>
            <a:lvl2pPr>
              <a:defRPr>
                <a:solidFill>
                  <a:schemeClr val="tx1"/>
                </a:solidFill>
                <a:latin typeface="Calibri" pitchFamily="34" charset="0"/>
                <a:cs typeface="Arial" charset="0"/>
              </a:defRPr>
            </a:lvl2pPr>
            <a:lvl3pPr>
              <a:defRPr>
                <a:solidFill>
                  <a:schemeClr val="tx1"/>
                </a:solidFill>
                <a:latin typeface="Calibri" pitchFamily="34" charset="0"/>
                <a:cs typeface="Arial" charset="0"/>
              </a:defRPr>
            </a:lvl3pPr>
            <a:lvl4pPr>
              <a:defRPr>
                <a:solidFill>
                  <a:schemeClr val="tx1"/>
                </a:solidFill>
                <a:latin typeface="Calibri" pitchFamily="34" charset="0"/>
                <a:cs typeface="Arial" charset="0"/>
              </a:defRPr>
            </a:lvl4pPr>
            <a:lvl5pPr>
              <a:defRPr>
                <a:solidFill>
                  <a:schemeClr val="tx1"/>
                </a:solidFill>
                <a:latin typeface="Calibri" pitchFamily="34" charset="0"/>
                <a:cs typeface="Arial" charset="0"/>
              </a:defRPr>
            </a:lvl5pPr>
            <a:lvl6pPr>
              <a:defRPr>
                <a:solidFill>
                  <a:schemeClr val="tx1"/>
                </a:solidFill>
                <a:latin typeface="Calibri" pitchFamily="34" charset="0"/>
                <a:cs typeface="Arial" charset="0"/>
              </a:defRPr>
            </a:lvl6pPr>
            <a:lvl7pPr>
              <a:defRPr>
                <a:solidFill>
                  <a:schemeClr val="tx1"/>
                </a:solidFill>
                <a:latin typeface="Calibri" pitchFamily="34" charset="0"/>
                <a:cs typeface="Arial" charset="0"/>
              </a:defRPr>
            </a:lvl7pPr>
            <a:lvl8pPr>
              <a:defRPr>
                <a:solidFill>
                  <a:schemeClr val="tx1"/>
                </a:solidFill>
                <a:latin typeface="Calibri" pitchFamily="34" charset="0"/>
                <a:cs typeface="Arial" charset="0"/>
              </a:defRPr>
            </a:lvl8pPr>
            <a:lvl9pPr>
              <a:defRPr>
                <a:solidFill>
                  <a:schemeClr val="tx1"/>
                </a:solidFill>
                <a:latin typeface="Calibri" pitchFamily="34" charset="0"/>
                <a:cs typeface="Arial" charset="0"/>
              </a:defRPr>
            </a:lvl9pPr>
          </a:lstStyle>
          <a:p>
            <a:pPr algn="ctr"/>
            <a:r>
              <a:rPr lang="fr-FR" b="1" u="sng" dirty="0"/>
              <a:t>Exemple 1</a:t>
            </a:r>
            <a:br>
              <a:rPr lang="fr-FR" b="1" u="sng" dirty="0"/>
            </a:br>
            <a:r>
              <a:rPr lang="fr-FR" b="1" dirty="0"/>
              <a:t>Pas de paramètre combinatoire</a:t>
            </a:r>
            <a:br>
              <a:rPr lang="fr-FR" b="1" dirty="0"/>
            </a:br>
            <a:r>
              <a:rPr lang="fr-FR" b="1" dirty="0"/>
              <a:t>Chaque ligne correspondra à une itération</a:t>
            </a:r>
            <a:br>
              <a:rPr lang="fr-FR" b="1" dirty="0"/>
            </a:br>
            <a:r>
              <a:rPr lang="fr-FR" b="1" dirty="0"/>
              <a:t>Ici 10 itérations</a:t>
            </a:r>
          </a:p>
        </p:txBody>
      </p:sp>
    </p:spTree>
    <p:extLst>
      <p:ext uri="{BB962C8B-B14F-4D97-AF65-F5344CB8AC3E}">
        <p14:creationId xmlns:p14="http://schemas.microsoft.com/office/powerpoint/2010/main" val="11548346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A1C8D7A-EA02-4573-B287-34B1DF9A89EE}"/>
              </a:ext>
            </a:extLst>
          </p:cNvPr>
          <p:cNvPicPr>
            <a:picLocks noChangeAspect="1"/>
          </p:cNvPicPr>
          <p:nvPr/>
        </p:nvPicPr>
        <p:blipFill>
          <a:blip r:embed="rId3"/>
          <a:stretch>
            <a:fillRect/>
          </a:stretch>
        </p:blipFill>
        <p:spPr>
          <a:xfrm>
            <a:off x="1009183" y="1014245"/>
            <a:ext cx="6036318" cy="3075285"/>
          </a:xfrm>
          <a:prstGeom prst="rect">
            <a:avLst/>
          </a:prstGeom>
          <a:ln w="12700">
            <a:solidFill>
              <a:schemeClr val="tx2">
                <a:lumMod val="60000"/>
                <a:lumOff val="40000"/>
              </a:schemeClr>
            </a:solidFill>
            <a:tailEnd type="triangle"/>
          </a:ln>
        </p:spPr>
      </p:pic>
      <p:sp>
        <p:nvSpPr>
          <p:cNvPr id="18" name="Titre 1">
            <a:extLst>
              <a:ext uri="{FF2B5EF4-FFF2-40B4-BE49-F238E27FC236}">
                <a16:creationId xmlns:a16="http://schemas.microsoft.com/office/drawing/2014/main" id="{66093C00-9307-42C2-8B32-B6160926C6F8}"/>
              </a:ext>
            </a:extLst>
          </p:cNvPr>
          <p:cNvSpPr txBox="1">
            <a:spLocks/>
          </p:cNvSpPr>
          <p:nvPr/>
        </p:nvSpPr>
        <p:spPr>
          <a:xfrm>
            <a:off x="199914" y="175910"/>
            <a:ext cx="6172487" cy="301314"/>
          </a:xfrm>
          <a:prstGeom prst="rect">
            <a:avLst/>
          </a:prstGeom>
        </p:spPr>
        <p:txBody>
          <a:bodyPr lIns="0" tIns="0" rIns="0" bIns="0" anchor="t"/>
          <a:lstStyle>
            <a:lvl1pPr algn="l" defTabSz="696913" rtl="0" eaLnBrk="0" fontAlgn="base" hangingPunct="0">
              <a:spcBef>
                <a:spcPct val="0"/>
              </a:spcBef>
              <a:spcAft>
                <a:spcPct val="0"/>
              </a:spcAft>
              <a:defRPr sz="1900" kern="1200">
                <a:solidFill>
                  <a:srgbClr val="00008F"/>
                </a:solidFill>
                <a:latin typeface="+mj-lt"/>
                <a:ea typeface="+mj-ea"/>
                <a:cs typeface="+mj-cs"/>
              </a:defRPr>
            </a:lvl1pPr>
            <a:lvl2pPr algn="ctr" defTabSz="696913" rtl="0" eaLnBrk="0" fontAlgn="base" hangingPunct="0">
              <a:spcBef>
                <a:spcPct val="0"/>
              </a:spcBef>
              <a:spcAft>
                <a:spcPct val="0"/>
              </a:spcAft>
              <a:defRPr sz="3400">
                <a:solidFill>
                  <a:schemeClr val="tx1"/>
                </a:solidFill>
                <a:latin typeface="Source Sans Pro" pitchFamily="34" charset="0"/>
              </a:defRPr>
            </a:lvl2pPr>
            <a:lvl3pPr algn="ctr" defTabSz="696913" rtl="0" eaLnBrk="0" fontAlgn="base" hangingPunct="0">
              <a:spcBef>
                <a:spcPct val="0"/>
              </a:spcBef>
              <a:spcAft>
                <a:spcPct val="0"/>
              </a:spcAft>
              <a:defRPr sz="3400">
                <a:solidFill>
                  <a:schemeClr val="tx1"/>
                </a:solidFill>
                <a:latin typeface="Source Sans Pro" pitchFamily="34" charset="0"/>
              </a:defRPr>
            </a:lvl3pPr>
            <a:lvl4pPr algn="ctr" defTabSz="696913" rtl="0" eaLnBrk="0" fontAlgn="base" hangingPunct="0">
              <a:spcBef>
                <a:spcPct val="0"/>
              </a:spcBef>
              <a:spcAft>
                <a:spcPct val="0"/>
              </a:spcAft>
              <a:defRPr sz="3400">
                <a:solidFill>
                  <a:schemeClr val="tx1"/>
                </a:solidFill>
                <a:latin typeface="Source Sans Pro" pitchFamily="34" charset="0"/>
              </a:defRPr>
            </a:lvl4pPr>
            <a:lvl5pPr algn="ctr" defTabSz="696913" rtl="0" eaLnBrk="0" fontAlgn="base" hangingPunct="0">
              <a:spcBef>
                <a:spcPct val="0"/>
              </a:spcBef>
              <a:spcAft>
                <a:spcPct val="0"/>
              </a:spcAft>
              <a:defRPr sz="3400">
                <a:solidFill>
                  <a:schemeClr val="tx1"/>
                </a:solidFill>
                <a:latin typeface="Source Sans Pro" pitchFamily="34" charset="0"/>
              </a:defRPr>
            </a:lvl5pPr>
            <a:lvl6pPr marL="457200" algn="ctr" defTabSz="696913" rtl="0" fontAlgn="base">
              <a:spcBef>
                <a:spcPct val="0"/>
              </a:spcBef>
              <a:spcAft>
                <a:spcPct val="0"/>
              </a:spcAft>
              <a:defRPr sz="3400">
                <a:solidFill>
                  <a:schemeClr val="tx1"/>
                </a:solidFill>
                <a:latin typeface="Calibri" pitchFamily="34" charset="0"/>
              </a:defRPr>
            </a:lvl6pPr>
            <a:lvl7pPr marL="914400" algn="ctr" defTabSz="696913" rtl="0" fontAlgn="base">
              <a:spcBef>
                <a:spcPct val="0"/>
              </a:spcBef>
              <a:spcAft>
                <a:spcPct val="0"/>
              </a:spcAft>
              <a:defRPr sz="3400">
                <a:solidFill>
                  <a:schemeClr val="tx1"/>
                </a:solidFill>
                <a:latin typeface="Calibri" pitchFamily="34" charset="0"/>
              </a:defRPr>
            </a:lvl7pPr>
            <a:lvl8pPr marL="1371600" algn="ctr" defTabSz="696913" rtl="0" fontAlgn="base">
              <a:spcBef>
                <a:spcPct val="0"/>
              </a:spcBef>
              <a:spcAft>
                <a:spcPct val="0"/>
              </a:spcAft>
              <a:defRPr sz="3400">
                <a:solidFill>
                  <a:schemeClr val="tx1"/>
                </a:solidFill>
                <a:latin typeface="Calibri" pitchFamily="34" charset="0"/>
              </a:defRPr>
            </a:lvl8pPr>
            <a:lvl9pPr marL="1828800" algn="ctr" defTabSz="696913" rtl="0" fontAlgn="base">
              <a:spcBef>
                <a:spcPct val="0"/>
              </a:spcBef>
              <a:spcAft>
                <a:spcPct val="0"/>
              </a:spcAft>
              <a:defRPr sz="3400">
                <a:solidFill>
                  <a:schemeClr val="tx1"/>
                </a:solidFill>
                <a:latin typeface="Calibri" pitchFamily="34" charset="0"/>
              </a:defRPr>
            </a:lvl9pPr>
          </a:lstStyle>
          <a:p>
            <a:r>
              <a:rPr lang="fr-FR" dirty="0"/>
              <a:t>Les tests paramétrés</a:t>
            </a:r>
          </a:p>
        </p:txBody>
      </p:sp>
      <p:sp>
        <p:nvSpPr>
          <p:cNvPr id="20" name="Espace réservé du texte 2">
            <a:extLst>
              <a:ext uri="{FF2B5EF4-FFF2-40B4-BE49-F238E27FC236}">
                <a16:creationId xmlns:a16="http://schemas.microsoft.com/office/drawing/2014/main" id="{A1581477-8E80-449B-981C-201ADDC8F029}"/>
              </a:ext>
            </a:extLst>
          </p:cNvPr>
          <p:cNvSpPr txBox="1">
            <a:spLocks/>
          </p:cNvSpPr>
          <p:nvPr/>
        </p:nvSpPr>
        <p:spPr>
          <a:xfrm>
            <a:off x="234000" y="481298"/>
            <a:ext cx="7344000" cy="216000"/>
          </a:xfrm>
          <a:prstGeom prst="rect">
            <a:avLst/>
          </a:prstGeom>
        </p:spPr>
        <p:txBody>
          <a:bodyPr lIns="0" tIns="0" rIns="0" bIns="0" anchor="t"/>
          <a:lstStyle>
            <a:lvl1pPr marL="0" indent="0" algn="l" defTabSz="696913" rtl="0" eaLnBrk="0" fontAlgn="base" hangingPunct="0">
              <a:spcBef>
                <a:spcPct val="20000"/>
              </a:spcBef>
              <a:spcAft>
                <a:spcPct val="0"/>
              </a:spcAft>
              <a:buFont typeface="Arial" charset="0"/>
              <a:buNone/>
              <a:defRPr sz="1500" kern="1200">
                <a:solidFill>
                  <a:srgbClr val="027180"/>
                </a:solidFill>
                <a:latin typeface="+mj-lt"/>
                <a:ea typeface="+mn-ea"/>
                <a:cs typeface="+mn-cs"/>
              </a:defRPr>
            </a:lvl1pPr>
            <a:lvl2pPr marL="565150" indent="-217488" algn="l" defTabSz="696913" rtl="0" eaLnBrk="0" fontAlgn="base" hangingPunct="0">
              <a:spcBef>
                <a:spcPct val="20000"/>
              </a:spcBef>
              <a:spcAft>
                <a:spcPct val="0"/>
              </a:spcAft>
              <a:buFont typeface="Arial" charset="0"/>
              <a:buChar char="–"/>
              <a:defRPr sz="2100" kern="1200">
                <a:solidFill>
                  <a:schemeClr val="tx1"/>
                </a:solidFill>
                <a:latin typeface="+mn-lt"/>
                <a:ea typeface="+mn-ea"/>
                <a:cs typeface="+mn-cs"/>
              </a:defRPr>
            </a:lvl2pPr>
            <a:lvl3pPr marL="871538" indent="-173038" algn="l" defTabSz="696913" rtl="0" eaLnBrk="0" fontAlgn="base" hangingPunct="0">
              <a:spcBef>
                <a:spcPct val="20000"/>
              </a:spcBef>
              <a:spcAft>
                <a:spcPct val="0"/>
              </a:spcAft>
              <a:buFont typeface="Arial" charset="0"/>
              <a:buChar char="•"/>
              <a:defRPr kern="1200">
                <a:solidFill>
                  <a:schemeClr val="tx1"/>
                </a:solidFill>
                <a:latin typeface="+mn-lt"/>
                <a:ea typeface="+mn-ea"/>
                <a:cs typeface="+mn-cs"/>
              </a:defRPr>
            </a:lvl3pPr>
            <a:lvl4pPr marL="1219200" indent="-173038" algn="l" defTabSz="696913" rtl="0" eaLnBrk="0" fontAlgn="base" hangingPunct="0">
              <a:spcBef>
                <a:spcPct val="20000"/>
              </a:spcBef>
              <a:spcAft>
                <a:spcPct val="0"/>
              </a:spcAft>
              <a:buFont typeface="Arial" charset="0"/>
              <a:buChar char="–"/>
              <a:defRPr sz="1500" kern="1200">
                <a:solidFill>
                  <a:schemeClr val="tx1"/>
                </a:solidFill>
                <a:latin typeface="+mn-lt"/>
                <a:ea typeface="+mn-ea"/>
                <a:cs typeface="+mn-cs"/>
              </a:defRPr>
            </a:lvl4pPr>
            <a:lvl5pPr marL="1568450" indent="-173038" algn="l" defTabSz="696913" rtl="0" eaLnBrk="0" fontAlgn="base" hangingPunct="0">
              <a:spcBef>
                <a:spcPct val="20000"/>
              </a:spcBef>
              <a:spcAft>
                <a:spcPct val="0"/>
              </a:spcAft>
              <a:buFont typeface="Arial" charset="0"/>
              <a:buChar char="»"/>
              <a:defRPr sz="1500" kern="1200">
                <a:solidFill>
                  <a:schemeClr val="tx1"/>
                </a:solidFill>
                <a:latin typeface="+mn-lt"/>
                <a:ea typeface="+mn-ea"/>
                <a:cs typeface="+mn-cs"/>
              </a:defRPr>
            </a:lvl5pPr>
            <a:lvl6pPr marL="1917634"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66295"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14955"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63616"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fr-FR" dirty="0"/>
              <a:t>Utilisation des paramètres dans les étapes de test</a:t>
            </a:r>
          </a:p>
        </p:txBody>
      </p:sp>
      <p:sp>
        <p:nvSpPr>
          <p:cNvPr id="17" name="Rectangle : coins arrondis 16">
            <a:extLst>
              <a:ext uri="{FF2B5EF4-FFF2-40B4-BE49-F238E27FC236}">
                <a16:creationId xmlns:a16="http://schemas.microsoft.com/office/drawing/2014/main" id="{E18E35F4-1A81-410C-BCCF-3AB4289ACCA5}"/>
              </a:ext>
            </a:extLst>
          </p:cNvPr>
          <p:cNvSpPr/>
          <p:nvPr/>
        </p:nvSpPr>
        <p:spPr>
          <a:xfrm>
            <a:off x="6036318" y="92667"/>
            <a:ext cx="1698879" cy="248956"/>
          </a:xfrm>
          <a:prstGeom prst="roundRect">
            <a:avLst/>
          </a:prstGeom>
          <a:solidFill>
            <a:srgbClr val="FFC000"/>
          </a:solidFill>
          <a:ln>
            <a:solidFill>
              <a:srgbClr val="027180"/>
            </a:solidFill>
          </a:ln>
        </p:spPr>
        <p:txBody>
          <a:bodyPr rtlCol="0" anchor="ctr"/>
          <a:lstStyle/>
          <a:p>
            <a:pPr algn="ctr" eaLnBrk="1" hangingPunct="1"/>
            <a:r>
              <a:rPr lang="fr-FR" sz="1000" dirty="0">
                <a:solidFill>
                  <a:srgbClr val="027180"/>
                </a:solidFill>
                <a:latin typeface="+mj-lt"/>
              </a:rPr>
              <a:t>Actualisé Xray 6 / avril 2022</a:t>
            </a:r>
          </a:p>
        </p:txBody>
      </p:sp>
      <p:cxnSp>
        <p:nvCxnSpPr>
          <p:cNvPr id="11" name="Connecteur : en angle 10">
            <a:extLst>
              <a:ext uri="{FF2B5EF4-FFF2-40B4-BE49-F238E27FC236}">
                <a16:creationId xmlns:a16="http://schemas.microsoft.com/office/drawing/2014/main" id="{AD0597ED-0960-4B81-AF03-4F56C0E9169B}"/>
              </a:ext>
            </a:extLst>
          </p:cNvPr>
          <p:cNvCxnSpPr>
            <a:cxnSpLocks/>
            <a:stCxn id="12" idx="3"/>
            <a:endCxn id="13" idx="3"/>
          </p:cNvCxnSpPr>
          <p:nvPr/>
        </p:nvCxnSpPr>
        <p:spPr>
          <a:xfrm rot="10800000" flipV="1">
            <a:off x="4070352" y="2316476"/>
            <a:ext cx="507705" cy="635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F0AE2456-6427-4A8B-82C0-5710DC2F2AB9}"/>
              </a:ext>
            </a:extLst>
          </p:cNvPr>
          <p:cNvSpPr txBox="1"/>
          <p:nvPr/>
        </p:nvSpPr>
        <p:spPr>
          <a:xfrm flipH="1">
            <a:off x="4578056" y="1731700"/>
            <a:ext cx="2748688" cy="1169551"/>
          </a:xfrm>
          <a:prstGeom prst="rect">
            <a:avLst/>
          </a:prstGeom>
          <a:solidFill>
            <a:schemeClr val="accent2">
              <a:lumMod val="60000"/>
              <a:lumOff val="40000"/>
            </a:schemeClr>
          </a:solidFill>
          <a:ln w="12700" cmpd="sng">
            <a:solidFill>
              <a:srgbClr val="FF0000"/>
            </a:solidFill>
          </a:ln>
        </p:spPr>
        <p:txBody>
          <a:bodyPr wrap="square" rtlCol="0">
            <a:spAutoFit/>
          </a:bodyPr>
          <a:lstStyle>
            <a:defPPr>
              <a:defRPr lang="fr-FR"/>
            </a:defPPr>
            <a:lvl1pPr>
              <a:defRPr sz="1000">
                <a:solidFill>
                  <a:schemeClr val="tx1"/>
                </a:solidFill>
                <a:latin typeface="Calibri" pitchFamily="34" charset="0"/>
                <a:cs typeface="Arial" charset="0"/>
              </a:defRPr>
            </a:lvl1pPr>
            <a:lvl2pPr>
              <a:defRPr>
                <a:solidFill>
                  <a:schemeClr val="tx1"/>
                </a:solidFill>
                <a:latin typeface="Calibri" pitchFamily="34" charset="0"/>
                <a:cs typeface="Arial" charset="0"/>
              </a:defRPr>
            </a:lvl2pPr>
            <a:lvl3pPr>
              <a:defRPr>
                <a:solidFill>
                  <a:schemeClr val="tx1"/>
                </a:solidFill>
                <a:latin typeface="Calibri" pitchFamily="34" charset="0"/>
                <a:cs typeface="Arial" charset="0"/>
              </a:defRPr>
            </a:lvl3pPr>
            <a:lvl4pPr>
              <a:defRPr>
                <a:solidFill>
                  <a:schemeClr val="tx1"/>
                </a:solidFill>
                <a:latin typeface="Calibri" pitchFamily="34" charset="0"/>
                <a:cs typeface="Arial" charset="0"/>
              </a:defRPr>
            </a:lvl4pPr>
            <a:lvl5pPr>
              <a:defRPr>
                <a:solidFill>
                  <a:schemeClr val="tx1"/>
                </a:solidFill>
                <a:latin typeface="Calibri" pitchFamily="34" charset="0"/>
                <a:cs typeface="Arial" charset="0"/>
              </a:defRPr>
            </a:lvl5pPr>
            <a:lvl6pPr>
              <a:defRPr>
                <a:solidFill>
                  <a:schemeClr val="tx1"/>
                </a:solidFill>
                <a:latin typeface="Calibri" pitchFamily="34" charset="0"/>
                <a:cs typeface="Arial" charset="0"/>
              </a:defRPr>
            </a:lvl6pPr>
            <a:lvl7pPr>
              <a:defRPr>
                <a:solidFill>
                  <a:schemeClr val="tx1"/>
                </a:solidFill>
                <a:latin typeface="Calibri" pitchFamily="34" charset="0"/>
                <a:cs typeface="Arial" charset="0"/>
              </a:defRPr>
            </a:lvl7pPr>
            <a:lvl8pPr>
              <a:defRPr>
                <a:solidFill>
                  <a:schemeClr val="tx1"/>
                </a:solidFill>
                <a:latin typeface="Calibri" pitchFamily="34" charset="0"/>
                <a:cs typeface="Arial" charset="0"/>
              </a:defRPr>
            </a:lvl8pPr>
            <a:lvl9pPr>
              <a:defRPr>
                <a:solidFill>
                  <a:schemeClr val="tx1"/>
                </a:solidFill>
                <a:latin typeface="Calibri" pitchFamily="34" charset="0"/>
                <a:cs typeface="Arial" charset="0"/>
              </a:defRPr>
            </a:lvl9pPr>
          </a:lstStyle>
          <a:p>
            <a:r>
              <a:rPr lang="fr-FR" dirty="0"/>
              <a:t>1. Dans les étapes de test, cliquer sur le </a:t>
            </a:r>
            <a:r>
              <a:rPr lang="fr-FR" dirty="0" err="1"/>
              <a:t>symbôle</a:t>
            </a:r>
            <a:r>
              <a:rPr lang="fr-FR" dirty="0"/>
              <a:t> ${ pour aller chercher les paramètres</a:t>
            </a:r>
            <a:br>
              <a:rPr lang="fr-FR" dirty="0"/>
            </a:br>
            <a:br>
              <a:rPr lang="fr-FR" dirty="0"/>
            </a:br>
            <a:r>
              <a:rPr lang="fr-FR" dirty="0"/>
              <a:t>(Il est aussi possible de saisir directement ${ puis le nom du paramètre. Si le paramètre saisi n’existe pas dans le jeu de données, il apparaîtra en rouge)</a:t>
            </a:r>
          </a:p>
        </p:txBody>
      </p:sp>
      <p:sp>
        <p:nvSpPr>
          <p:cNvPr id="13" name="Rectangle 12">
            <a:extLst>
              <a:ext uri="{FF2B5EF4-FFF2-40B4-BE49-F238E27FC236}">
                <a16:creationId xmlns:a16="http://schemas.microsoft.com/office/drawing/2014/main" id="{F02EE427-2D39-429B-A644-404051E02F66}"/>
              </a:ext>
            </a:extLst>
          </p:cNvPr>
          <p:cNvSpPr/>
          <p:nvPr/>
        </p:nvSpPr>
        <p:spPr>
          <a:xfrm>
            <a:off x="3187701" y="1877051"/>
            <a:ext cx="882650" cy="891550"/>
          </a:xfrm>
          <a:prstGeom prst="rect">
            <a:avLst/>
          </a:prstGeom>
          <a:noFill/>
          <a:ln>
            <a:solidFill>
              <a:srgbClr val="FF0000"/>
            </a:solidFill>
          </a:ln>
        </p:spPr>
        <p:txBody>
          <a:bodyPr rtlCol="0" anchor="ctr"/>
          <a:lstStyle/>
          <a:p>
            <a:pPr algn="ctr" eaLnBrk="1" hangingPunct="1"/>
            <a:endParaRPr lang="fr-FR" sz="1600">
              <a:solidFill>
                <a:srgbClr val="027180"/>
              </a:solidFill>
              <a:latin typeface="+mj-lt"/>
              <a:cs typeface="Arial" charset="0"/>
            </a:endParaRPr>
          </a:p>
        </p:txBody>
      </p:sp>
      <p:pic>
        <p:nvPicPr>
          <p:cNvPr id="16" name="Image 15">
            <a:extLst>
              <a:ext uri="{FF2B5EF4-FFF2-40B4-BE49-F238E27FC236}">
                <a16:creationId xmlns:a16="http://schemas.microsoft.com/office/drawing/2014/main" id="{8837C135-E05F-426A-8984-7747DF2C7F59}"/>
              </a:ext>
            </a:extLst>
          </p:cNvPr>
          <p:cNvPicPr>
            <a:picLocks noChangeAspect="1"/>
          </p:cNvPicPr>
          <p:nvPr/>
        </p:nvPicPr>
        <p:blipFill>
          <a:blip r:embed="rId4"/>
          <a:stretch>
            <a:fillRect/>
          </a:stretch>
        </p:blipFill>
        <p:spPr>
          <a:xfrm>
            <a:off x="4474669" y="3084117"/>
            <a:ext cx="2955462" cy="979219"/>
          </a:xfrm>
          <a:prstGeom prst="rect">
            <a:avLst/>
          </a:prstGeom>
          <a:ln w="12700">
            <a:solidFill>
              <a:schemeClr val="tx2">
                <a:lumMod val="60000"/>
                <a:lumOff val="40000"/>
              </a:schemeClr>
            </a:solidFill>
            <a:tailEnd type="triangle"/>
          </a:ln>
        </p:spPr>
      </p:pic>
      <p:cxnSp>
        <p:nvCxnSpPr>
          <p:cNvPr id="21" name="Connecteur droit avec flèche 20">
            <a:extLst>
              <a:ext uri="{FF2B5EF4-FFF2-40B4-BE49-F238E27FC236}">
                <a16:creationId xmlns:a16="http://schemas.microsoft.com/office/drawing/2014/main" id="{C90D61A9-844F-4F6F-8CFF-4F1DAF9DC08A}"/>
              </a:ext>
            </a:extLst>
          </p:cNvPr>
          <p:cNvCxnSpPr>
            <a:cxnSpLocks/>
            <a:endCxn id="16" idx="0"/>
          </p:cNvCxnSpPr>
          <p:nvPr/>
        </p:nvCxnSpPr>
        <p:spPr>
          <a:xfrm>
            <a:off x="5952400" y="2844101"/>
            <a:ext cx="0" cy="240016"/>
          </a:xfrm>
          <a:prstGeom prst="straightConnector1">
            <a:avLst/>
          </a:prstGeom>
          <a:ln w="317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522847C8-F2D3-4ADF-9B02-A94243F49107}"/>
              </a:ext>
            </a:extLst>
          </p:cNvPr>
          <p:cNvSpPr txBox="1"/>
          <p:nvPr/>
        </p:nvSpPr>
        <p:spPr>
          <a:xfrm flipH="1">
            <a:off x="2736704" y="803740"/>
            <a:ext cx="3175000" cy="707886"/>
          </a:xfrm>
          <a:prstGeom prst="rect">
            <a:avLst/>
          </a:prstGeom>
          <a:solidFill>
            <a:schemeClr val="accent2">
              <a:lumMod val="60000"/>
              <a:lumOff val="40000"/>
            </a:schemeClr>
          </a:solidFill>
          <a:ln w="12700" cmpd="sng">
            <a:solidFill>
              <a:srgbClr val="FF0000"/>
            </a:solidFill>
          </a:ln>
        </p:spPr>
        <p:txBody>
          <a:bodyPr wrap="square" rtlCol="0">
            <a:spAutoFit/>
          </a:bodyPr>
          <a:lstStyle>
            <a:defPPr>
              <a:defRPr lang="fr-FR"/>
            </a:defPPr>
            <a:lvl1pPr>
              <a:defRPr sz="1000">
                <a:solidFill>
                  <a:schemeClr val="tx1"/>
                </a:solidFill>
                <a:latin typeface="Calibri" pitchFamily="34" charset="0"/>
                <a:cs typeface="Arial" charset="0"/>
              </a:defRPr>
            </a:lvl1pPr>
            <a:lvl2pPr>
              <a:defRPr>
                <a:solidFill>
                  <a:schemeClr val="tx1"/>
                </a:solidFill>
                <a:latin typeface="Calibri" pitchFamily="34" charset="0"/>
                <a:cs typeface="Arial" charset="0"/>
              </a:defRPr>
            </a:lvl2pPr>
            <a:lvl3pPr>
              <a:defRPr>
                <a:solidFill>
                  <a:schemeClr val="tx1"/>
                </a:solidFill>
                <a:latin typeface="Calibri" pitchFamily="34" charset="0"/>
                <a:cs typeface="Arial" charset="0"/>
              </a:defRPr>
            </a:lvl3pPr>
            <a:lvl4pPr>
              <a:defRPr>
                <a:solidFill>
                  <a:schemeClr val="tx1"/>
                </a:solidFill>
                <a:latin typeface="Calibri" pitchFamily="34" charset="0"/>
                <a:cs typeface="Arial" charset="0"/>
              </a:defRPr>
            </a:lvl4pPr>
            <a:lvl5pPr>
              <a:defRPr>
                <a:solidFill>
                  <a:schemeClr val="tx1"/>
                </a:solidFill>
                <a:latin typeface="Calibri" pitchFamily="34" charset="0"/>
                <a:cs typeface="Arial" charset="0"/>
              </a:defRPr>
            </a:lvl5pPr>
            <a:lvl6pPr>
              <a:defRPr>
                <a:solidFill>
                  <a:schemeClr val="tx1"/>
                </a:solidFill>
                <a:latin typeface="Calibri" pitchFamily="34" charset="0"/>
                <a:cs typeface="Arial" charset="0"/>
              </a:defRPr>
            </a:lvl6pPr>
            <a:lvl7pPr>
              <a:defRPr>
                <a:solidFill>
                  <a:schemeClr val="tx1"/>
                </a:solidFill>
                <a:latin typeface="Calibri" pitchFamily="34" charset="0"/>
                <a:cs typeface="Arial" charset="0"/>
              </a:defRPr>
            </a:lvl7pPr>
            <a:lvl8pPr>
              <a:defRPr>
                <a:solidFill>
                  <a:schemeClr val="tx1"/>
                </a:solidFill>
                <a:latin typeface="Calibri" pitchFamily="34" charset="0"/>
                <a:cs typeface="Arial" charset="0"/>
              </a:defRPr>
            </a:lvl8pPr>
            <a:lvl9pPr>
              <a:defRPr>
                <a:solidFill>
                  <a:schemeClr val="tx1"/>
                </a:solidFill>
                <a:latin typeface="Calibri" pitchFamily="34" charset="0"/>
                <a:cs typeface="Arial" charset="0"/>
              </a:defRPr>
            </a:lvl9pPr>
          </a:lstStyle>
          <a:p>
            <a:pPr algn="ctr"/>
            <a:r>
              <a:rPr lang="fr-FR" b="1" dirty="0"/>
              <a:t>Les paramètres peuvent être utilisés dans :</a:t>
            </a:r>
          </a:p>
          <a:p>
            <a:pPr algn="ctr"/>
            <a:r>
              <a:rPr lang="fr-FR" b="1" dirty="0"/>
              <a:t>. les actions</a:t>
            </a:r>
          </a:p>
          <a:p>
            <a:pPr algn="ctr"/>
            <a:r>
              <a:rPr lang="fr-FR" b="1" dirty="0"/>
              <a:t>. les jeux de données</a:t>
            </a:r>
          </a:p>
          <a:p>
            <a:pPr algn="ctr"/>
            <a:r>
              <a:rPr lang="fr-FR" b="1" dirty="0"/>
              <a:t>les résultats attendus</a:t>
            </a:r>
          </a:p>
        </p:txBody>
      </p:sp>
      <p:sp>
        <p:nvSpPr>
          <p:cNvPr id="15" name="ZoneTexte 14">
            <a:extLst>
              <a:ext uri="{FF2B5EF4-FFF2-40B4-BE49-F238E27FC236}">
                <a16:creationId xmlns:a16="http://schemas.microsoft.com/office/drawing/2014/main" id="{2D56CE6F-FD52-4FFE-82C5-2AEAAE3F4A8B}"/>
              </a:ext>
            </a:extLst>
          </p:cNvPr>
          <p:cNvSpPr txBox="1"/>
          <p:nvPr/>
        </p:nvSpPr>
        <p:spPr>
          <a:xfrm flipH="1">
            <a:off x="144780" y="2943780"/>
            <a:ext cx="4191000" cy="1323439"/>
          </a:xfrm>
          <a:prstGeom prst="rect">
            <a:avLst/>
          </a:prstGeom>
          <a:solidFill>
            <a:schemeClr val="accent2">
              <a:lumMod val="60000"/>
              <a:lumOff val="40000"/>
            </a:schemeClr>
          </a:solidFill>
          <a:ln w="12700" cmpd="sng">
            <a:solidFill>
              <a:srgbClr val="FF0000"/>
            </a:solidFill>
          </a:ln>
        </p:spPr>
        <p:txBody>
          <a:bodyPr wrap="square" rtlCol="0">
            <a:spAutoFit/>
          </a:bodyPr>
          <a:lstStyle>
            <a:defPPr>
              <a:defRPr lang="fr-FR"/>
            </a:defPPr>
            <a:lvl1pPr>
              <a:defRPr sz="1000">
                <a:solidFill>
                  <a:schemeClr val="tx1"/>
                </a:solidFill>
                <a:latin typeface="Calibri" pitchFamily="34" charset="0"/>
                <a:cs typeface="Arial" charset="0"/>
              </a:defRPr>
            </a:lvl1pPr>
            <a:lvl2pPr>
              <a:defRPr>
                <a:solidFill>
                  <a:schemeClr val="tx1"/>
                </a:solidFill>
                <a:latin typeface="Calibri" pitchFamily="34" charset="0"/>
                <a:cs typeface="Arial" charset="0"/>
              </a:defRPr>
            </a:lvl2pPr>
            <a:lvl3pPr>
              <a:defRPr>
                <a:solidFill>
                  <a:schemeClr val="tx1"/>
                </a:solidFill>
                <a:latin typeface="Calibri" pitchFamily="34" charset="0"/>
                <a:cs typeface="Arial" charset="0"/>
              </a:defRPr>
            </a:lvl3pPr>
            <a:lvl4pPr>
              <a:defRPr>
                <a:solidFill>
                  <a:schemeClr val="tx1"/>
                </a:solidFill>
                <a:latin typeface="Calibri" pitchFamily="34" charset="0"/>
                <a:cs typeface="Arial" charset="0"/>
              </a:defRPr>
            </a:lvl4pPr>
            <a:lvl5pPr>
              <a:defRPr>
                <a:solidFill>
                  <a:schemeClr val="tx1"/>
                </a:solidFill>
                <a:latin typeface="Calibri" pitchFamily="34" charset="0"/>
                <a:cs typeface="Arial" charset="0"/>
              </a:defRPr>
            </a:lvl5pPr>
            <a:lvl6pPr>
              <a:defRPr>
                <a:solidFill>
                  <a:schemeClr val="tx1"/>
                </a:solidFill>
                <a:latin typeface="Calibri" pitchFamily="34" charset="0"/>
                <a:cs typeface="Arial" charset="0"/>
              </a:defRPr>
            </a:lvl6pPr>
            <a:lvl7pPr>
              <a:defRPr>
                <a:solidFill>
                  <a:schemeClr val="tx1"/>
                </a:solidFill>
                <a:latin typeface="Calibri" pitchFamily="34" charset="0"/>
                <a:cs typeface="Arial" charset="0"/>
              </a:defRPr>
            </a:lvl7pPr>
            <a:lvl8pPr>
              <a:defRPr>
                <a:solidFill>
                  <a:schemeClr val="tx1"/>
                </a:solidFill>
                <a:latin typeface="Calibri" pitchFamily="34" charset="0"/>
                <a:cs typeface="Arial" charset="0"/>
              </a:defRPr>
            </a:lvl8pPr>
            <a:lvl9pPr>
              <a:defRPr>
                <a:solidFill>
                  <a:schemeClr val="tx1"/>
                </a:solidFill>
                <a:latin typeface="Calibri" pitchFamily="34" charset="0"/>
                <a:cs typeface="Arial" charset="0"/>
              </a:defRPr>
            </a:lvl9pPr>
          </a:lstStyle>
          <a:p>
            <a:r>
              <a:rPr lang="fr-FR" sz="1050" b="1" dirty="0">
                <a:solidFill>
                  <a:srgbClr val="FF0000"/>
                </a:solidFill>
              </a:rPr>
              <a:t>IMPORTANT</a:t>
            </a:r>
            <a:r>
              <a:rPr lang="fr-FR" b="1" dirty="0"/>
              <a:t> </a:t>
            </a:r>
            <a:br>
              <a:rPr lang="fr-FR" b="1" dirty="0"/>
            </a:br>
            <a:r>
              <a:rPr lang="fr-FR" dirty="0"/>
              <a:t>Pour plus de lisibilité à l’exécution (comme dans l’exemple ci-contre) , ajouter du texte décrivant les actions en plus des paramètres. </a:t>
            </a:r>
          </a:p>
          <a:p>
            <a:r>
              <a:rPr lang="fr-FR" dirty="0"/>
              <a:t>Au niveau des itérations du lancement de test, le texte reste fixe et les paramètres sont remplacés par leurs valeurs.</a:t>
            </a:r>
          </a:p>
          <a:p>
            <a:endParaRPr lang="fr-FR" dirty="0"/>
          </a:p>
          <a:p>
            <a:r>
              <a:rPr lang="fr-FR" dirty="0"/>
              <a:t>Exemple Ici : « Souscription affaire nouvelle par le réseau A2P du produit FLI »</a:t>
            </a:r>
          </a:p>
        </p:txBody>
      </p:sp>
    </p:spTree>
    <p:extLst>
      <p:ext uri="{BB962C8B-B14F-4D97-AF65-F5344CB8AC3E}">
        <p14:creationId xmlns:p14="http://schemas.microsoft.com/office/powerpoint/2010/main" val="9434734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1C1C9D-B1C0-4EC4-AB9F-C020C13763E8}"/>
              </a:ext>
            </a:extLst>
          </p:cNvPr>
          <p:cNvSpPr>
            <a:spLocks noGrp="1"/>
          </p:cNvSpPr>
          <p:nvPr>
            <p:ph type="title"/>
          </p:nvPr>
        </p:nvSpPr>
        <p:spPr/>
        <p:txBody>
          <a:bodyPr/>
          <a:lstStyle/>
          <a:p>
            <a:r>
              <a:rPr lang="fr-FR" dirty="0"/>
              <a:t>Les tests paramétrés</a:t>
            </a:r>
          </a:p>
        </p:txBody>
      </p:sp>
      <p:pic>
        <p:nvPicPr>
          <p:cNvPr id="10" name="Image 9">
            <a:extLst>
              <a:ext uri="{FF2B5EF4-FFF2-40B4-BE49-F238E27FC236}">
                <a16:creationId xmlns:a16="http://schemas.microsoft.com/office/drawing/2014/main" id="{4A8C4EEB-A3BC-450B-80C1-30F8F23A483F}"/>
              </a:ext>
            </a:extLst>
          </p:cNvPr>
          <p:cNvPicPr>
            <a:picLocks noChangeAspect="1"/>
          </p:cNvPicPr>
          <p:nvPr/>
        </p:nvPicPr>
        <p:blipFill>
          <a:blip r:embed="rId2"/>
          <a:stretch>
            <a:fillRect/>
          </a:stretch>
        </p:blipFill>
        <p:spPr>
          <a:xfrm>
            <a:off x="531403" y="832864"/>
            <a:ext cx="6321643" cy="3285110"/>
          </a:xfrm>
          <a:prstGeom prst="rect">
            <a:avLst/>
          </a:prstGeom>
          <a:ln w="31750">
            <a:solidFill>
              <a:srgbClr val="002060"/>
            </a:solidFill>
          </a:ln>
        </p:spPr>
      </p:pic>
      <p:sp>
        <p:nvSpPr>
          <p:cNvPr id="11" name="Rectangle : coins arrondis 10">
            <a:extLst>
              <a:ext uri="{FF2B5EF4-FFF2-40B4-BE49-F238E27FC236}">
                <a16:creationId xmlns:a16="http://schemas.microsoft.com/office/drawing/2014/main" id="{F00DADCB-756E-45F7-9989-1481D7180F3E}"/>
              </a:ext>
            </a:extLst>
          </p:cNvPr>
          <p:cNvSpPr/>
          <p:nvPr/>
        </p:nvSpPr>
        <p:spPr>
          <a:xfrm>
            <a:off x="3015275" y="1385184"/>
            <a:ext cx="2359621" cy="233337"/>
          </a:xfrm>
          <a:prstGeom prst="round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897"/>
          </a:p>
        </p:txBody>
      </p:sp>
      <p:sp>
        <p:nvSpPr>
          <p:cNvPr id="5" name="Espace réservé du texte 2">
            <a:extLst>
              <a:ext uri="{FF2B5EF4-FFF2-40B4-BE49-F238E27FC236}">
                <a16:creationId xmlns:a16="http://schemas.microsoft.com/office/drawing/2014/main" id="{7977487F-F622-4CEA-BCB1-31B123289A53}"/>
              </a:ext>
            </a:extLst>
          </p:cNvPr>
          <p:cNvSpPr txBox="1">
            <a:spLocks/>
          </p:cNvSpPr>
          <p:nvPr/>
        </p:nvSpPr>
        <p:spPr>
          <a:xfrm>
            <a:off x="234088" y="562638"/>
            <a:ext cx="7344000" cy="216000"/>
          </a:xfrm>
          <a:prstGeom prst="rect">
            <a:avLst/>
          </a:prstGeom>
        </p:spPr>
        <p:txBody>
          <a:bodyPr lIns="0" tIns="0" rIns="0" bIns="0" anchor="t"/>
          <a:lstStyle>
            <a:lvl1pPr marL="0" indent="0" algn="l" defTabSz="696913" rtl="0" eaLnBrk="0" fontAlgn="base" hangingPunct="0">
              <a:spcBef>
                <a:spcPct val="20000"/>
              </a:spcBef>
              <a:spcAft>
                <a:spcPct val="0"/>
              </a:spcAft>
              <a:buFont typeface="Arial" charset="0"/>
              <a:buNone/>
              <a:defRPr sz="1500" kern="1200">
                <a:solidFill>
                  <a:srgbClr val="027180"/>
                </a:solidFill>
                <a:latin typeface="+mj-lt"/>
                <a:ea typeface="+mn-ea"/>
                <a:cs typeface="+mn-cs"/>
              </a:defRPr>
            </a:lvl1pPr>
            <a:lvl2pPr marL="565150" indent="-217488" algn="l" defTabSz="696913" rtl="0" eaLnBrk="0" fontAlgn="base" hangingPunct="0">
              <a:spcBef>
                <a:spcPct val="20000"/>
              </a:spcBef>
              <a:spcAft>
                <a:spcPct val="0"/>
              </a:spcAft>
              <a:buFont typeface="Arial" charset="0"/>
              <a:buChar char="–"/>
              <a:defRPr sz="2100" kern="1200">
                <a:solidFill>
                  <a:schemeClr val="tx1"/>
                </a:solidFill>
                <a:latin typeface="+mn-lt"/>
                <a:ea typeface="+mn-ea"/>
                <a:cs typeface="+mn-cs"/>
              </a:defRPr>
            </a:lvl2pPr>
            <a:lvl3pPr marL="871538" indent="-173038" algn="l" defTabSz="696913" rtl="0" eaLnBrk="0" fontAlgn="base" hangingPunct="0">
              <a:spcBef>
                <a:spcPct val="20000"/>
              </a:spcBef>
              <a:spcAft>
                <a:spcPct val="0"/>
              </a:spcAft>
              <a:buFont typeface="Arial" charset="0"/>
              <a:buChar char="•"/>
              <a:defRPr kern="1200">
                <a:solidFill>
                  <a:schemeClr val="tx1"/>
                </a:solidFill>
                <a:latin typeface="+mn-lt"/>
                <a:ea typeface="+mn-ea"/>
                <a:cs typeface="+mn-cs"/>
              </a:defRPr>
            </a:lvl3pPr>
            <a:lvl4pPr marL="1219200" indent="-173038" algn="l" defTabSz="696913" rtl="0" eaLnBrk="0" fontAlgn="base" hangingPunct="0">
              <a:spcBef>
                <a:spcPct val="20000"/>
              </a:spcBef>
              <a:spcAft>
                <a:spcPct val="0"/>
              </a:spcAft>
              <a:buFont typeface="Arial" charset="0"/>
              <a:buChar char="–"/>
              <a:defRPr sz="1500" kern="1200">
                <a:solidFill>
                  <a:schemeClr val="tx1"/>
                </a:solidFill>
                <a:latin typeface="+mn-lt"/>
                <a:ea typeface="+mn-ea"/>
                <a:cs typeface="+mn-cs"/>
              </a:defRPr>
            </a:lvl4pPr>
            <a:lvl5pPr marL="1568450" indent="-173038" algn="l" defTabSz="696913" rtl="0" eaLnBrk="0" fontAlgn="base" hangingPunct="0">
              <a:spcBef>
                <a:spcPct val="20000"/>
              </a:spcBef>
              <a:spcAft>
                <a:spcPct val="0"/>
              </a:spcAft>
              <a:buFont typeface="Arial" charset="0"/>
              <a:buChar char="»"/>
              <a:defRPr sz="1500" kern="1200">
                <a:solidFill>
                  <a:schemeClr val="tx1"/>
                </a:solidFill>
                <a:latin typeface="+mn-lt"/>
                <a:ea typeface="+mn-ea"/>
                <a:cs typeface="+mn-cs"/>
              </a:defRPr>
            </a:lvl5pPr>
            <a:lvl6pPr marL="1917634"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66295"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14955"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63616"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fr-FR" dirty="0"/>
              <a:t>Identification des tests paramétrés (recherche de ticket)</a:t>
            </a:r>
          </a:p>
        </p:txBody>
      </p:sp>
      <p:sp>
        <p:nvSpPr>
          <p:cNvPr id="6" name="ZoneTexte 5">
            <a:extLst>
              <a:ext uri="{FF2B5EF4-FFF2-40B4-BE49-F238E27FC236}">
                <a16:creationId xmlns:a16="http://schemas.microsoft.com/office/drawing/2014/main" id="{62D18BFC-4916-47E0-9FD3-8C6BDFB4C71A}"/>
              </a:ext>
            </a:extLst>
          </p:cNvPr>
          <p:cNvSpPr txBox="1"/>
          <p:nvPr/>
        </p:nvSpPr>
        <p:spPr>
          <a:xfrm flipH="1">
            <a:off x="157193" y="2458190"/>
            <a:ext cx="3175000" cy="1631216"/>
          </a:xfrm>
          <a:prstGeom prst="rect">
            <a:avLst/>
          </a:prstGeom>
          <a:solidFill>
            <a:schemeClr val="accent2">
              <a:lumMod val="60000"/>
              <a:lumOff val="40000"/>
            </a:schemeClr>
          </a:solidFill>
          <a:ln w="12700" cmpd="sng">
            <a:solidFill>
              <a:srgbClr val="FF0000"/>
            </a:solidFill>
          </a:ln>
        </p:spPr>
        <p:txBody>
          <a:bodyPr wrap="square" rtlCol="0">
            <a:spAutoFit/>
          </a:bodyPr>
          <a:lstStyle>
            <a:defPPr>
              <a:defRPr lang="fr-FR"/>
            </a:defPPr>
            <a:lvl1pPr>
              <a:defRPr sz="1000">
                <a:solidFill>
                  <a:schemeClr val="tx1"/>
                </a:solidFill>
                <a:latin typeface="Calibri" pitchFamily="34" charset="0"/>
                <a:cs typeface="Arial" charset="0"/>
              </a:defRPr>
            </a:lvl1pPr>
            <a:lvl2pPr>
              <a:defRPr>
                <a:solidFill>
                  <a:schemeClr val="tx1"/>
                </a:solidFill>
                <a:latin typeface="Calibri" pitchFamily="34" charset="0"/>
                <a:cs typeface="Arial" charset="0"/>
              </a:defRPr>
            </a:lvl2pPr>
            <a:lvl3pPr>
              <a:defRPr>
                <a:solidFill>
                  <a:schemeClr val="tx1"/>
                </a:solidFill>
                <a:latin typeface="Calibri" pitchFamily="34" charset="0"/>
                <a:cs typeface="Arial" charset="0"/>
              </a:defRPr>
            </a:lvl3pPr>
            <a:lvl4pPr>
              <a:defRPr>
                <a:solidFill>
                  <a:schemeClr val="tx1"/>
                </a:solidFill>
                <a:latin typeface="Calibri" pitchFamily="34" charset="0"/>
                <a:cs typeface="Arial" charset="0"/>
              </a:defRPr>
            </a:lvl4pPr>
            <a:lvl5pPr>
              <a:defRPr>
                <a:solidFill>
                  <a:schemeClr val="tx1"/>
                </a:solidFill>
                <a:latin typeface="Calibri" pitchFamily="34" charset="0"/>
                <a:cs typeface="Arial" charset="0"/>
              </a:defRPr>
            </a:lvl5pPr>
            <a:lvl6pPr>
              <a:defRPr>
                <a:solidFill>
                  <a:schemeClr val="tx1"/>
                </a:solidFill>
                <a:latin typeface="Calibri" pitchFamily="34" charset="0"/>
                <a:cs typeface="Arial" charset="0"/>
              </a:defRPr>
            </a:lvl6pPr>
            <a:lvl7pPr>
              <a:defRPr>
                <a:solidFill>
                  <a:schemeClr val="tx1"/>
                </a:solidFill>
                <a:latin typeface="Calibri" pitchFamily="34" charset="0"/>
                <a:cs typeface="Arial" charset="0"/>
              </a:defRPr>
            </a:lvl7pPr>
            <a:lvl8pPr>
              <a:defRPr>
                <a:solidFill>
                  <a:schemeClr val="tx1"/>
                </a:solidFill>
                <a:latin typeface="Calibri" pitchFamily="34" charset="0"/>
                <a:cs typeface="Arial" charset="0"/>
              </a:defRPr>
            </a:lvl8pPr>
            <a:lvl9pPr>
              <a:defRPr>
                <a:solidFill>
                  <a:schemeClr val="tx1"/>
                </a:solidFill>
                <a:latin typeface="Calibri" pitchFamily="34" charset="0"/>
                <a:cs typeface="Arial" charset="0"/>
              </a:defRPr>
            </a:lvl9pPr>
          </a:lstStyle>
          <a:p>
            <a:r>
              <a:rPr lang="fr-FR" b="1" dirty="0">
                <a:solidFill>
                  <a:srgbClr val="FF0000"/>
                </a:solidFill>
              </a:rPr>
              <a:t>IMPORTANT </a:t>
            </a:r>
            <a:r>
              <a:rPr lang="fr-FR" dirty="0"/>
              <a:t>Avec la version Xray V6.0.1, il n’existe pas de façon de rechercher les tests paramétrés.</a:t>
            </a:r>
            <a:br>
              <a:rPr lang="fr-FR" dirty="0"/>
            </a:br>
            <a:r>
              <a:rPr lang="fr-FR" dirty="0"/>
              <a:t>Il est seulement possible de visualiser les paramètres des tests et de connaitre le nombre d’itérations dans le jeu de données.</a:t>
            </a:r>
            <a:br>
              <a:rPr lang="fr-FR" dirty="0"/>
            </a:br>
            <a:r>
              <a:rPr lang="fr-FR" dirty="0"/>
              <a:t>Pour ce faire, dans l’écran de recherche de tickets JIRA, ajouter les champs :</a:t>
            </a:r>
            <a:br>
              <a:rPr lang="fr-FR" dirty="0"/>
            </a:br>
            <a:r>
              <a:rPr lang="fr-FR" dirty="0"/>
              <a:t>. « Etapes de test manuel » et </a:t>
            </a:r>
            <a:br>
              <a:rPr lang="fr-FR" dirty="0"/>
            </a:br>
            <a:r>
              <a:rPr lang="fr-FR" dirty="0"/>
              <a:t>. « Valeurs de jeu de données »</a:t>
            </a:r>
            <a:br>
              <a:rPr lang="fr-FR" dirty="0"/>
            </a:br>
            <a:r>
              <a:rPr lang="fr-FR" dirty="0"/>
              <a:t>via le bouton « colonnes » de l’écran de recherche.</a:t>
            </a:r>
          </a:p>
        </p:txBody>
      </p:sp>
      <p:sp>
        <p:nvSpPr>
          <p:cNvPr id="7" name="Rectangle : coins arrondis 6">
            <a:extLst>
              <a:ext uri="{FF2B5EF4-FFF2-40B4-BE49-F238E27FC236}">
                <a16:creationId xmlns:a16="http://schemas.microsoft.com/office/drawing/2014/main" id="{E9950B24-0602-4120-AEAA-C9712BAFEBDB}"/>
              </a:ext>
            </a:extLst>
          </p:cNvPr>
          <p:cNvSpPr/>
          <p:nvPr/>
        </p:nvSpPr>
        <p:spPr>
          <a:xfrm>
            <a:off x="6036318" y="92667"/>
            <a:ext cx="1698879" cy="248956"/>
          </a:xfrm>
          <a:prstGeom prst="roundRect">
            <a:avLst/>
          </a:prstGeom>
          <a:solidFill>
            <a:srgbClr val="FFC000"/>
          </a:solidFill>
          <a:ln>
            <a:solidFill>
              <a:srgbClr val="027180"/>
            </a:solidFill>
          </a:ln>
        </p:spPr>
        <p:txBody>
          <a:bodyPr rtlCol="0" anchor="ctr"/>
          <a:lstStyle/>
          <a:p>
            <a:pPr algn="ctr" eaLnBrk="1" hangingPunct="1"/>
            <a:r>
              <a:rPr lang="fr-FR" sz="1000" dirty="0">
                <a:solidFill>
                  <a:srgbClr val="027180"/>
                </a:solidFill>
                <a:latin typeface="+mj-lt"/>
              </a:rPr>
              <a:t>Actualisé Xray 6 / avril 2022</a:t>
            </a:r>
          </a:p>
        </p:txBody>
      </p:sp>
    </p:spTree>
    <p:extLst>
      <p:ext uri="{BB962C8B-B14F-4D97-AF65-F5344CB8AC3E}">
        <p14:creationId xmlns:p14="http://schemas.microsoft.com/office/powerpoint/2010/main" val="143472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age 29">
            <a:extLst>
              <a:ext uri="{FF2B5EF4-FFF2-40B4-BE49-F238E27FC236}">
                <a16:creationId xmlns:a16="http://schemas.microsoft.com/office/drawing/2014/main" id="{1F850361-9D54-4B77-AB6A-4BB100761378}"/>
              </a:ext>
            </a:extLst>
          </p:cNvPr>
          <p:cNvPicPr>
            <a:picLocks noChangeAspect="1"/>
          </p:cNvPicPr>
          <p:nvPr/>
        </p:nvPicPr>
        <p:blipFill>
          <a:blip r:embed="rId3"/>
          <a:stretch>
            <a:fillRect/>
          </a:stretch>
        </p:blipFill>
        <p:spPr>
          <a:xfrm>
            <a:off x="1807516" y="1788138"/>
            <a:ext cx="5880100" cy="2469576"/>
          </a:xfrm>
          <a:prstGeom prst="rect">
            <a:avLst/>
          </a:prstGeom>
          <a:ln w="12700">
            <a:solidFill>
              <a:schemeClr val="tx2">
                <a:lumMod val="60000"/>
                <a:lumOff val="40000"/>
              </a:schemeClr>
            </a:solidFill>
            <a:tailEnd type="triangle"/>
          </a:ln>
        </p:spPr>
      </p:pic>
      <p:sp>
        <p:nvSpPr>
          <p:cNvPr id="2" name="Titre 1">
            <a:extLst>
              <a:ext uri="{FF2B5EF4-FFF2-40B4-BE49-F238E27FC236}">
                <a16:creationId xmlns:a16="http://schemas.microsoft.com/office/drawing/2014/main" id="{AE70E2E0-827F-4CE1-B831-8CA2AD6CD95F}"/>
              </a:ext>
            </a:extLst>
          </p:cNvPr>
          <p:cNvSpPr>
            <a:spLocks noGrp="1"/>
          </p:cNvSpPr>
          <p:nvPr>
            <p:ph type="title"/>
          </p:nvPr>
        </p:nvSpPr>
        <p:spPr/>
        <p:txBody>
          <a:bodyPr/>
          <a:lstStyle/>
          <a:p>
            <a:r>
              <a:rPr lang="fr-FR" dirty="0"/>
              <a:t>Les tests paramétrés</a:t>
            </a:r>
          </a:p>
        </p:txBody>
      </p:sp>
      <p:sp>
        <p:nvSpPr>
          <p:cNvPr id="8" name="Espace réservé du texte 2">
            <a:extLst>
              <a:ext uri="{FF2B5EF4-FFF2-40B4-BE49-F238E27FC236}">
                <a16:creationId xmlns:a16="http://schemas.microsoft.com/office/drawing/2014/main" id="{79F80AE3-C29F-4019-AD81-1973077FB08F}"/>
              </a:ext>
            </a:extLst>
          </p:cNvPr>
          <p:cNvSpPr txBox="1">
            <a:spLocks/>
          </p:cNvSpPr>
          <p:nvPr/>
        </p:nvSpPr>
        <p:spPr>
          <a:xfrm>
            <a:off x="234000" y="548739"/>
            <a:ext cx="7344000" cy="216000"/>
          </a:xfrm>
          <a:prstGeom prst="rect">
            <a:avLst/>
          </a:prstGeom>
        </p:spPr>
        <p:txBody>
          <a:bodyPr lIns="0" tIns="0" rIns="0" bIns="0" anchor="t"/>
          <a:lstStyle>
            <a:lvl1pPr marL="0" indent="0" algn="l" defTabSz="696913" rtl="0" eaLnBrk="0" fontAlgn="base" hangingPunct="0">
              <a:spcBef>
                <a:spcPct val="20000"/>
              </a:spcBef>
              <a:spcAft>
                <a:spcPct val="0"/>
              </a:spcAft>
              <a:buFont typeface="Arial" charset="0"/>
              <a:buNone/>
              <a:defRPr sz="1500" kern="1200">
                <a:solidFill>
                  <a:srgbClr val="027180"/>
                </a:solidFill>
                <a:latin typeface="+mj-lt"/>
                <a:ea typeface="+mn-ea"/>
                <a:cs typeface="+mn-cs"/>
              </a:defRPr>
            </a:lvl1pPr>
            <a:lvl2pPr marL="565150" indent="-217488" algn="l" defTabSz="696913" rtl="0" eaLnBrk="0" fontAlgn="base" hangingPunct="0">
              <a:spcBef>
                <a:spcPct val="20000"/>
              </a:spcBef>
              <a:spcAft>
                <a:spcPct val="0"/>
              </a:spcAft>
              <a:buFont typeface="Arial" charset="0"/>
              <a:buChar char="–"/>
              <a:defRPr sz="2100" kern="1200">
                <a:solidFill>
                  <a:schemeClr val="tx1"/>
                </a:solidFill>
                <a:latin typeface="+mn-lt"/>
                <a:ea typeface="+mn-ea"/>
                <a:cs typeface="+mn-cs"/>
              </a:defRPr>
            </a:lvl2pPr>
            <a:lvl3pPr marL="871538" indent="-173038" algn="l" defTabSz="696913" rtl="0" eaLnBrk="0" fontAlgn="base" hangingPunct="0">
              <a:spcBef>
                <a:spcPct val="20000"/>
              </a:spcBef>
              <a:spcAft>
                <a:spcPct val="0"/>
              </a:spcAft>
              <a:buFont typeface="Arial" charset="0"/>
              <a:buChar char="•"/>
              <a:defRPr kern="1200">
                <a:solidFill>
                  <a:schemeClr val="tx1"/>
                </a:solidFill>
                <a:latin typeface="+mn-lt"/>
                <a:ea typeface="+mn-ea"/>
                <a:cs typeface="+mn-cs"/>
              </a:defRPr>
            </a:lvl3pPr>
            <a:lvl4pPr marL="1219200" indent="-173038" algn="l" defTabSz="696913" rtl="0" eaLnBrk="0" fontAlgn="base" hangingPunct="0">
              <a:spcBef>
                <a:spcPct val="20000"/>
              </a:spcBef>
              <a:spcAft>
                <a:spcPct val="0"/>
              </a:spcAft>
              <a:buFont typeface="Arial" charset="0"/>
              <a:buChar char="–"/>
              <a:defRPr sz="1500" kern="1200">
                <a:solidFill>
                  <a:schemeClr val="tx1"/>
                </a:solidFill>
                <a:latin typeface="+mn-lt"/>
                <a:ea typeface="+mn-ea"/>
                <a:cs typeface="+mn-cs"/>
              </a:defRPr>
            </a:lvl4pPr>
            <a:lvl5pPr marL="1568450" indent="-173038" algn="l" defTabSz="696913" rtl="0" eaLnBrk="0" fontAlgn="base" hangingPunct="0">
              <a:spcBef>
                <a:spcPct val="20000"/>
              </a:spcBef>
              <a:spcAft>
                <a:spcPct val="0"/>
              </a:spcAft>
              <a:buFont typeface="Arial" charset="0"/>
              <a:buChar char="»"/>
              <a:defRPr sz="1500" kern="1200">
                <a:solidFill>
                  <a:schemeClr val="tx1"/>
                </a:solidFill>
                <a:latin typeface="+mn-lt"/>
                <a:ea typeface="+mn-ea"/>
                <a:cs typeface="+mn-cs"/>
              </a:defRPr>
            </a:lvl5pPr>
            <a:lvl6pPr marL="1917634"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66295"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14955"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63616"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fr-FR" dirty="0"/>
              <a:t>Exécution / jeux de données dans les </a:t>
            </a:r>
            <a:r>
              <a:rPr lang="fr-FR" b="1" u="sng" dirty="0"/>
              <a:t>lancements de test</a:t>
            </a:r>
          </a:p>
        </p:txBody>
      </p:sp>
      <p:pic>
        <p:nvPicPr>
          <p:cNvPr id="12" name="Image 11">
            <a:extLst>
              <a:ext uri="{FF2B5EF4-FFF2-40B4-BE49-F238E27FC236}">
                <a16:creationId xmlns:a16="http://schemas.microsoft.com/office/drawing/2014/main" id="{F7018E43-E1E7-41C4-B1AF-BEE121306E4F}"/>
              </a:ext>
            </a:extLst>
          </p:cNvPr>
          <p:cNvPicPr>
            <a:picLocks noChangeAspect="1"/>
          </p:cNvPicPr>
          <p:nvPr/>
        </p:nvPicPr>
        <p:blipFill>
          <a:blip r:embed="rId4"/>
          <a:stretch>
            <a:fillRect/>
          </a:stretch>
        </p:blipFill>
        <p:spPr>
          <a:xfrm>
            <a:off x="75675" y="818643"/>
            <a:ext cx="5284601" cy="1423974"/>
          </a:xfrm>
          <a:prstGeom prst="rect">
            <a:avLst/>
          </a:prstGeom>
          <a:ln w="12700">
            <a:solidFill>
              <a:schemeClr val="tx2">
                <a:lumMod val="60000"/>
                <a:lumOff val="40000"/>
              </a:schemeClr>
            </a:solidFill>
            <a:tailEnd type="triangle"/>
          </a:ln>
        </p:spPr>
      </p:pic>
      <p:sp>
        <p:nvSpPr>
          <p:cNvPr id="13" name="Rectangle 12">
            <a:extLst>
              <a:ext uri="{FF2B5EF4-FFF2-40B4-BE49-F238E27FC236}">
                <a16:creationId xmlns:a16="http://schemas.microsoft.com/office/drawing/2014/main" id="{3B0A01DA-A5A2-4D69-A781-708D9471D804}"/>
              </a:ext>
            </a:extLst>
          </p:cNvPr>
          <p:cNvSpPr/>
          <p:nvPr/>
        </p:nvSpPr>
        <p:spPr>
          <a:xfrm>
            <a:off x="4722147" y="1508008"/>
            <a:ext cx="628786" cy="149298"/>
          </a:xfrm>
          <a:prstGeom prst="rect">
            <a:avLst/>
          </a:prstGeom>
          <a:noFill/>
          <a:ln>
            <a:solidFill>
              <a:srgbClr val="FF0000"/>
            </a:solidFill>
          </a:ln>
        </p:spPr>
        <p:txBody>
          <a:bodyPr rtlCol="0" anchor="ctr"/>
          <a:lstStyle/>
          <a:p>
            <a:pPr algn="ctr" eaLnBrk="1" hangingPunct="1"/>
            <a:endParaRPr lang="fr-FR" sz="1600">
              <a:solidFill>
                <a:srgbClr val="027180"/>
              </a:solidFill>
              <a:latin typeface="+mj-lt"/>
              <a:cs typeface="Arial" charset="0"/>
            </a:endParaRPr>
          </a:p>
        </p:txBody>
      </p:sp>
      <p:cxnSp>
        <p:nvCxnSpPr>
          <p:cNvPr id="14" name="Connecteur : en angle 13">
            <a:extLst>
              <a:ext uri="{FF2B5EF4-FFF2-40B4-BE49-F238E27FC236}">
                <a16:creationId xmlns:a16="http://schemas.microsoft.com/office/drawing/2014/main" id="{4ADF571D-449A-4F33-B6DE-DE9D627AF132}"/>
              </a:ext>
            </a:extLst>
          </p:cNvPr>
          <p:cNvCxnSpPr>
            <a:cxnSpLocks/>
            <a:stCxn id="15" idx="3"/>
            <a:endCxn id="13" idx="0"/>
          </p:cNvCxnSpPr>
          <p:nvPr/>
        </p:nvCxnSpPr>
        <p:spPr>
          <a:xfrm rot="10800000" flipV="1">
            <a:off x="5036540" y="1072558"/>
            <a:ext cx="636010" cy="4354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1B8DF92F-9277-4CF2-AD02-7DE271D7C17D}"/>
              </a:ext>
            </a:extLst>
          </p:cNvPr>
          <p:cNvSpPr txBox="1"/>
          <p:nvPr/>
        </p:nvSpPr>
        <p:spPr>
          <a:xfrm flipH="1">
            <a:off x="5672550" y="818643"/>
            <a:ext cx="2015066" cy="507831"/>
          </a:xfrm>
          <a:prstGeom prst="rect">
            <a:avLst/>
          </a:prstGeom>
          <a:solidFill>
            <a:schemeClr val="accent2">
              <a:lumMod val="60000"/>
              <a:lumOff val="40000"/>
            </a:schemeClr>
          </a:solidFill>
          <a:ln w="12700" cmpd="sng">
            <a:solidFill>
              <a:srgbClr val="FF0000"/>
            </a:solidFill>
          </a:ln>
        </p:spPr>
        <p:txBody>
          <a:bodyPr wrap="square" rtlCol="0">
            <a:spAutoFit/>
          </a:bodyPr>
          <a:lstStyle>
            <a:defPPr>
              <a:defRPr lang="fr-FR"/>
            </a:defPPr>
            <a:lvl1pPr>
              <a:defRPr sz="1000">
                <a:solidFill>
                  <a:schemeClr val="tx1"/>
                </a:solidFill>
                <a:latin typeface="Calibri" pitchFamily="34" charset="0"/>
                <a:cs typeface="Arial" charset="0"/>
              </a:defRPr>
            </a:lvl1pPr>
            <a:lvl2pPr>
              <a:defRPr>
                <a:solidFill>
                  <a:schemeClr val="tx1"/>
                </a:solidFill>
                <a:latin typeface="Calibri" pitchFamily="34" charset="0"/>
                <a:cs typeface="Arial" charset="0"/>
              </a:defRPr>
            </a:lvl2pPr>
            <a:lvl3pPr>
              <a:defRPr>
                <a:solidFill>
                  <a:schemeClr val="tx1"/>
                </a:solidFill>
                <a:latin typeface="Calibri" pitchFamily="34" charset="0"/>
                <a:cs typeface="Arial" charset="0"/>
              </a:defRPr>
            </a:lvl3pPr>
            <a:lvl4pPr>
              <a:defRPr>
                <a:solidFill>
                  <a:schemeClr val="tx1"/>
                </a:solidFill>
                <a:latin typeface="Calibri" pitchFamily="34" charset="0"/>
                <a:cs typeface="Arial" charset="0"/>
              </a:defRPr>
            </a:lvl4pPr>
            <a:lvl5pPr>
              <a:defRPr>
                <a:solidFill>
                  <a:schemeClr val="tx1"/>
                </a:solidFill>
                <a:latin typeface="Calibri" pitchFamily="34" charset="0"/>
                <a:cs typeface="Arial" charset="0"/>
              </a:defRPr>
            </a:lvl5pPr>
            <a:lvl6pPr>
              <a:defRPr>
                <a:solidFill>
                  <a:schemeClr val="tx1"/>
                </a:solidFill>
                <a:latin typeface="Calibri" pitchFamily="34" charset="0"/>
                <a:cs typeface="Arial" charset="0"/>
              </a:defRPr>
            </a:lvl6pPr>
            <a:lvl7pPr>
              <a:defRPr>
                <a:solidFill>
                  <a:schemeClr val="tx1"/>
                </a:solidFill>
                <a:latin typeface="Calibri" pitchFamily="34" charset="0"/>
                <a:cs typeface="Arial" charset="0"/>
              </a:defRPr>
            </a:lvl7pPr>
            <a:lvl8pPr>
              <a:defRPr>
                <a:solidFill>
                  <a:schemeClr val="tx1"/>
                </a:solidFill>
                <a:latin typeface="Calibri" pitchFamily="34" charset="0"/>
                <a:cs typeface="Arial" charset="0"/>
              </a:defRPr>
            </a:lvl8pPr>
            <a:lvl9pPr>
              <a:defRPr>
                <a:solidFill>
                  <a:schemeClr val="tx1"/>
                </a:solidFill>
                <a:latin typeface="Calibri" pitchFamily="34" charset="0"/>
                <a:cs typeface="Arial" charset="0"/>
              </a:defRPr>
            </a:lvl9pPr>
          </a:lstStyle>
          <a:p>
            <a:r>
              <a:rPr lang="fr-FR" sz="900" dirty="0"/>
              <a:t>1. Pour visualiser les itérations, exécuter le test en mode « pas à pas » = bouton « Exécuter »</a:t>
            </a:r>
          </a:p>
        </p:txBody>
      </p:sp>
      <p:sp>
        <p:nvSpPr>
          <p:cNvPr id="20" name="Rectangle 19">
            <a:extLst>
              <a:ext uri="{FF2B5EF4-FFF2-40B4-BE49-F238E27FC236}">
                <a16:creationId xmlns:a16="http://schemas.microsoft.com/office/drawing/2014/main" id="{DD66150E-BE11-40E1-A372-044362028331}"/>
              </a:ext>
            </a:extLst>
          </p:cNvPr>
          <p:cNvSpPr/>
          <p:nvPr/>
        </p:nvSpPr>
        <p:spPr>
          <a:xfrm>
            <a:off x="1845616" y="2382858"/>
            <a:ext cx="5842000" cy="1579542"/>
          </a:xfrm>
          <a:prstGeom prst="rect">
            <a:avLst/>
          </a:prstGeom>
          <a:noFill/>
          <a:ln>
            <a:solidFill>
              <a:srgbClr val="FF0000"/>
            </a:solidFill>
          </a:ln>
        </p:spPr>
        <p:txBody>
          <a:bodyPr rtlCol="0" anchor="ctr"/>
          <a:lstStyle/>
          <a:p>
            <a:pPr algn="ctr" eaLnBrk="1" hangingPunct="1"/>
            <a:endParaRPr lang="fr-FR" sz="1600">
              <a:solidFill>
                <a:srgbClr val="027180"/>
              </a:solidFill>
              <a:latin typeface="+mj-lt"/>
              <a:cs typeface="Arial" charset="0"/>
            </a:endParaRPr>
          </a:p>
        </p:txBody>
      </p:sp>
      <p:cxnSp>
        <p:nvCxnSpPr>
          <p:cNvPr id="21" name="Connecteur : en angle 20">
            <a:extLst>
              <a:ext uri="{FF2B5EF4-FFF2-40B4-BE49-F238E27FC236}">
                <a16:creationId xmlns:a16="http://schemas.microsoft.com/office/drawing/2014/main" id="{F843153F-E8A4-466C-B03E-B0129D122DF3}"/>
              </a:ext>
            </a:extLst>
          </p:cNvPr>
          <p:cNvCxnSpPr>
            <a:cxnSpLocks/>
            <a:stCxn id="22" idx="1"/>
            <a:endCxn id="20" idx="1"/>
          </p:cNvCxnSpPr>
          <p:nvPr/>
        </p:nvCxnSpPr>
        <p:spPr>
          <a:xfrm flipV="1">
            <a:off x="1753126" y="3172629"/>
            <a:ext cx="92490" cy="23430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27844158-3831-4A5E-A3D1-83BDFA75566D}"/>
              </a:ext>
            </a:extLst>
          </p:cNvPr>
          <p:cNvSpPr txBox="1"/>
          <p:nvPr/>
        </p:nvSpPr>
        <p:spPr>
          <a:xfrm flipH="1">
            <a:off x="75675" y="2460522"/>
            <a:ext cx="1677451" cy="1892826"/>
          </a:xfrm>
          <a:prstGeom prst="rect">
            <a:avLst/>
          </a:prstGeom>
          <a:solidFill>
            <a:schemeClr val="accent2">
              <a:lumMod val="60000"/>
              <a:lumOff val="40000"/>
            </a:schemeClr>
          </a:solidFill>
          <a:ln w="12700" cmpd="sng">
            <a:solidFill>
              <a:srgbClr val="FF0000"/>
            </a:solidFill>
          </a:ln>
        </p:spPr>
        <p:txBody>
          <a:bodyPr wrap="square" rtlCol="0">
            <a:spAutoFit/>
          </a:bodyPr>
          <a:lstStyle>
            <a:defPPr>
              <a:defRPr lang="fr-FR"/>
            </a:defPPr>
            <a:lvl1pPr>
              <a:defRPr sz="1000">
                <a:solidFill>
                  <a:schemeClr val="tx1"/>
                </a:solidFill>
                <a:latin typeface="Calibri" pitchFamily="34" charset="0"/>
                <a:cs typeface="Arial" charset="0"/>
              </a:defRPr>
            </a:lvl1pPr>
            <a:lvl2pPr>
              <a:defRPr>
                <a:solidFill>
                  <a:schemeClr val="tx1"/>
                </a:solidFill>
                <a:latin typeface="Calibri" pitchFamily="34" charset="0"/>
                <a:cs typeface="Arial" charset="0"/>
              </a:defRPr>
            </a:lvl2pPr>
            <a:lvl3pPr>
              <a:defRPr>
                <a:solidFill>
                  <a:schemeClr val="tx1"/>
                </a:solidFill>
                <a:latin typeface="Calibri" pitchFamily="34" charset="0"/>
                <a:cs typeface="Arial" charset="0"/>
              </a:defRPr>
            </a:lvl3pPr>
            <a:lvl4pPr>
              <a:defRPr>
                <a:solidFill>
                  <a:schemeClr val="tx1"/>
                </a:solidFill>
                <a:latin typeface="Calibri" pitchFamily="34" charset="0"/>
                <a:cs typeface="Arial" charset="0"/>
              </a:defRPr>
            </a:lvl4pPr>
            <a:lvl5pPr>
              <a:defRPr>
                <a:solidFill>
                  <a:schemeClr val="tx1"/>
                </a:solidFill>
                <a:latin typeface="Calibri" pitchFamily="34" charset="0"/>
                <a:cs typeface="Arial" charset="0"/>
              </a:defRPr>
            </a:lvl5pPr>
            <a:lvl6pPr>
              <a:defRPr>
                <a:solidFill>
                  <a:schemeClr val="tx1"/>
                </a:solidFill>
                <a:latin typeface="Calibri" pitchFamily="34" charset="0"/>
                <a:cs typeface="Arial" charset="0"/>
              </a:defRPr>
            </a:lvl6pPr>
            <a:lvl7pPr>
              <a:defRPr>
                <a:solidFill>
                  <a:schemeClr val="tx1"/>
                </a:solidFill>
                <a:latin typeface="Calibri" pitchFamily="34" charset="0"/>
                <a:cs typeface="Arial" charset="0"/>
              </a:defRPr>
            </a:lvl7pPr>
            <a:lvl8pPr>
              <a:defRPr>
                <a:solidFill>
                  <a:schemeClr val="tx1"/>
                </a:solidFill>
                <a:latin typeface="Calibri" pitchFamily="34" charset="0"/>
                <a:cs typeface="Arial" charset="0"/>
              </a:defRPr>
            </a:lvl8pPr>
            <a:lvl9pPr>
              <a:defRPr>
                <a:solidFill>
                  <a:schemeClr val="tx1"/>
                </a:solidFill>
                <a:latin typeface="Calibri" pitchFamily="34" charset="0"/>
                <a:cs typeface="Arial" charset="0"/>
              </a:defRPr>
            </a:lvl9pPr>
          </a:lstStyle>
          <a:p>
            <a:r>
              <a:rPr lang="fr-FR" sz="900" dirty="0"/>
              <a:t>2. Le lancement de test s’ouvre. Les itérations sont listées. </a:t>
            </a:r>
            <a:br>
              <a:rPr lang="fr-FR" sz="900" dirty="0"/>
            </a:br>
            <a:r>
              <a:rPr lang="fr-FR" sz="900" dirty="0"/>
              <a:t>On peut positionner l’état d’exécution de chaque itération.</a:t>
            </a:r>
            <a:br>
              <a:rPr lang="fr-FR" sz="900" dirty="0"/>
            </a:br>
            <a:r>
              <a:rPr lang="fr-FR" sz="900" dirty="0"/>
              <a:t>Il est possible de « déplier » une itération pour voir l’étape de test correspondant à l’itération.</a:t>
            </a:r>
            <a:br>
              <a:rPr lang="fr-FR" sz="900" dirty="0"/>
            </a:br>
            <a:r>
              <a:rPr lang="fr-FR" sz="900" dirty="0"/>
              <a:t>L’état d’exécution de l’étape de test correspondante est calculé en fonction des états des itérations.</a:t>
            </a:r>
          </a:p>
        </p:txBody>
      </p:sp>
      <p:sp>
        <p:nvSpPr>
          <p:cNvPr id="16" name="Rectangle : coins arrondis 15">
            <a:extLst>
              <a:ext uri="{FF2B5EF4-FFF2-40B4-BE49-F238E27FC236}">
                <a16:creationId xmlns:a16="http://schemas.microsoft.com/office/drawing/2014/main" id="{C57A9486-682A-4E5C-95EF-BE86391DA019}"/>
              </a:ext>
            </a:extLst>
          </p:cNvPr>
          <p:cNvSpPr/>
          <p:nvPr/>
        </p:nvSpPr>
        <p:spPr>
          <a:xfrm>
            <a:off x="6036318" y="92667"/>
            <a:ext cx="1698879" cy="248956"/>
          </a:xfrm>
          <a:prstGeom prst="roundRect">
            <a:avLst/>
          </a:prstGeom>
          <a:solidFill>
            <a:srgbClr val="FFC000"/>
          </a:solidFill>
          <a:ln>
            <a:solidFill>
              <a:srgbClr val="027180"/>
            </a:solidFill>
          </a:ln>
        </p:spPr>
        <p:txBody>
          <a:bodyPr rtlCol="0" anchor="ctr"/>
          <a:lstStyle/>
          <a:p>
            <a:pPr algn="ctr" eaLnBrk="1" hangingPunct="1"/>
            <a:r>
              <a:rPr lang="fr-FR" sz="1000" dirty="0">
                <a:solidFill>
                  <a:srgbClr val="027180"/>
                </a:solidFill>
                <a:latin typeface="+mj-lt"/>
              </a:rPr>
              <a:t>Actualisé Xray 6 / avril 2022</a:t>
            </a:r>
          </a:p>
        </p:txBody>
      </p:sp>
    </p:spTree>
    <p:extLst>
      <p:ext uri="{BB962C8B-B14F-4D97-AF65-F5344CB8AC3E}">
        <p14:creationId xmlns:p14="http://schemas.microsoft.com/office/powerpoint/2010/main" val="19391203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D19F6A1-780B-49BB-8BAB-9417F2CDDF10}"/>
              </a:ext>
            </a:extLst>
          </p:cNvPr>
          <p:cNvPicPr>
            <a:picLocks noChangeAspect="1"/>
          </p:cNvPicPr>
          <p:nvPr/>
        </p:nvPicPr>
        <p:blipFill>
          <a:blip r:embed="rId3"/>
          <a:stretch>
            <a:fillRect/>
          </a:stretch>
        </p:blipFill>
        <p:spPr>
          <a:xfrm>
            <a:off x="234000" y="1004438"/>
            <a:ext cx="6172200" cy="2265959"/>
          </a:xfrm>
          <a:prstGeom prst="rect">
            <a:avLst/>
          </a:prstGeom>
          <a:ln w="12700">
            <a:solidFill>
              <a:schemeClr val="tx2">
                <a:lumMod val="60000"/>
                <a:lumOff val="40000"/>
              </a:schemeClr>
            </a:solidFill>
            <a:tailEnd type="triangle"/>
          </a:ln>
        </p:spPr>
      </p:pic>
      <p:pic>
        <p:nvPicPr>
          <p:cNvPr id="10" name="Image 9">
            <a:extLst>
              <a:ext uri="{FF2B5EF4-FFF2-40B4-BE49-F238E27FC236}">
                <a16:creationId xmlns:a16="http://schemas.microsoft.com/office/drawing/2014/main" id="{EA513C3E-0BAA-4109-80C6-D581933554F8}"/>
              </a:ext>
            </a:extLst>
          </p:cNvPr>
          <p:cNvPicPr>
            <a:picLocks noChangeAspect="1"/>
          </p:cNvPicPr>
          <p:nvPr/>
        </p:nvPicPr>
        <p:blipFill>
          <a:blip r:embed="rId4"/>
          <a:stretch>
            <a:fillRect/>
          </a:stretch>
        </p:blipFill>
        <p:spPr>
          <a:xfrm>
            <a:off x="2876551" y="1815381"/>
            <a:ext cx="4444050" cy="2461475"/>
          </a:xfrm>
          <a:prstGeom prst="rect">
            <a:avLst/>
          </a:prstGeom>
          <a:ln w="12700">
            <a:solidFill>
              <a:schemeClr val="tx2">
                <a:lumMod val="60000"/>
                <a:lumOff val="40000"/>
              </a:schemeClr>
            </a:solidFill>
            <a:tailEnd type="triangle"/>
          </a:ln>
        </p:spPr>
      </p:pic>
      <p:sp>
        <p:nvSpPr>
          <p:cNvPr id="2" name="Titre 1">
            <a:extLst>
              <a:ext uri="{FF2B5EF4-FFF2-40B4-BE49-F238E27FC236}">
                <a16:creationId xmlns:a16="http://schemas.microsoft.com/office/drawing/2014/main" id="{AE70E2E0-827F-4CE1-B831-8CA2AD6CD95F}"/>
              </a:ext>
            </a:extLst>
          </p:cNvPr>
          <p:cNvSpPr>
            <a:spLocks noGrp="1"/>
          </p:cNvSpPr>
          <p:nvPr>
            <p:ph type="title"/>
          </p:nvPr>
        </p:nvSpPr>
        <p:spPr/>
        <p:txBody>
          <a:bodyPr/>
          <a:lstStyle/>
          <a:p>
            <a:r>
              <a:rPr lang="fr-FR" dirty="0"/>
              <a:t>Les tests paramétrés</a:t>
            </a:r>
          </a:p>
        </p:txBody>
      </p:sp>
      <p:sp>
        <p:nvSpPr>
          <p:cNvPr id="8" name="Espace réservé du texte 2">
            <a:extLst>
              <a:ext uri="{FF2B5EF4-FFF2-40B4-BE49-F238E27FC236}">
                <a16:creationId xmlns:a16="http://schemas.microsoft.com/office/drawing/2014/main" id="{79F80AE3-C29F-4019-AD81-1973077FB08F}"/>
              </a:ext>
            </a:extLst>
          </p:cNvPr>
          <p:cNvSpPr txBox="1">
            <a:spLocks/>
          </p:cNvSpPr>
          <p:nvPr/>
        </p:nvSpPr>
        <p:spPr>
          <a:xfrm>
            <a:off x="234000" y="548739"/>
            <a:ext cx="7344000" cy="216000"/>
          </a:xfrm>
          <a:prstGeom prst="rect">
            <a:avLst/>
          </a:prstGeom>
        </p:spPr>
        <p:txBody>
          <a:bodyPr lIns="0" tIns="0" rIns="0" bIns="0" anchor="t"/>
          <a:lstStyle>
            <a:lvl1pPr marL="0" indent="0" algn="l" defTabSz="696913" rtl="0" eaLnBrk="0" fontAlgn="base" hangingPunct="0">
              <a:spcBef>
                <a:spcPct val="20000"/>
              </a:spcBef>
              <a:spcAft>
                <a:spcPct val="0"/>
              </a:spcAft>
              <a:buFont typeface="Arial" charset="0"/>
              <a:buNone/>
              <a:defRPr sz="1500" kern="1200">
                <a:solidFill>
                  <a:srgbClr val="027180"/>
                </a:solidFill>
                <a:latin typeface="+mj-lt"/>
                <a:ea typeface="+mn-ea"/>
                <a:cs typeface="+mn-cs"/>
              </a:defRPr>
            </a:lvl1pPr>
            <a:lvl2pPr marL="565150" indent="-217488" algn="l" defTabSz="696913" rtl="0" eaLnBrk="0" fontAlgn="base" hangingPunct="0">
              <a:spcBef>
                <a:spcPct val="20000"/>
              </a:spcBef>
              <a:spcAft>
                <a:spcPct val="0"/>
              </a:spcAft>
              <a:buFont typeface="Arial" charset="0"/>
              <a:buChar char="–"/>
              <a:defRPr sz="2100" kern="1200">
                <a:solidFill>
                  <a:schemeClr val="tx1"/>
                </a:solidFill>
                <a:latin typeface="+mn-lt"/>
                <a:ea typeface="+mn-ea"/>
                <a:cs typeface="+mn-cs"/>
              </a:defRPr>
            </a:lvl2pPr>
            <a:lvl3pPr marL="871538" indent="-173038" algn="l" defTabSz="696913" rtl="0" eaLnBrk="0" fontAlgn="base" hangingPunct="0">
              <a:spcBef>
                <a:spcPct val="20000"/>
              </a:spcBef>
              <a:spcAft>
                <a:spcPct val="0"/>
              </a:spcAft>
              <a:buFont typeface="Arial" charset="0"/>
              <a:buChar char="•"/>
              <a:defRPr kern="1200">
                <a:solidFill>
                  <a:schemeClr val="tx1"/>
                </a:solidFill>
                <a:latin typeface="+mn-lt"/>
                <a:ea typeface="+mn-ea"/>
                <a:cs typeface="+mn-cs"/>
              </a:defRPr>
            </a:lvl3pPr>
            <a:lvl4pPr marL="1219200" indent="-173038" algn="l" defTabSz="696913" rtl="0" eaLnBrk="0" fontAlgn="base" hangingPunct="0">
              <a:spcBef>
                <a:spcPct val="20000"/>
              </a:spcBef>
              <a:spcAft>
                <a:spcPct val="0"/>
              </a:spcAft>
              <a:buFont typeface="Arial" charset="0"/>
              <a:buChar char="–"/>
              <a:defRPr sz="1500" kern="1200">
                <a:solidFill>
                  <a:schemeClr val="tx1"/>
                </a:solidFill>
                <a:latin typeface="+mn-lt"/>
                <a:ea typeface="+mn-ea"/>
                <a:cs typeface="+mn-cs"/>
              </a:defRPr>
            </a:lvl4pPr>
            <a:lvl5pPr marL="1568450" indent="-173038" algn="l" defTabSz="696913" rtl="0" eaLnBrk="0" fontAlgn="base" hangingPunct="0">
              <a:spcBef>
                <a:spcPct val="20000"/>
              </a:spcBef>
              <a:spcAft>
                <a:spcPct val="0"/>
              </a:spcAft>
              <a:buFont typeface="Arial" charset="0"/>
              <a:buChar char="»"/>
              <a:defRPr sz="1500" kern="1200">
                <a:solidFill>
                  <a:schemeClr val="tx1"/>
                </a:solidFill>
                <a:latin typeface="+mn-lt"/>
                <a:ea typeface="+mn-ea"/>
                <a:cs typeface="+mn-cs"/>
              </a:defRPr>
            </a:lvl5pPr>
            <a:lvl6pPr marL="1917634"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66295"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14955"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63616"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fr-FR" dirty="0"/>
              <a:t>Exécution / jeux de données dans les </a:t>
            </a:r>
            <a:r>
              <a:rPr lang="fr-FR" b="1" u="sng" dirty="0"/>
              <a:t>exécutions de test</a:t>
            </a:r>
          </a:p>
        </p:txBody>
      </p:sp>
      <p:sp>
        <p:nvSpPr>
          <p:cNvPr id="13" name="Rectangle 12">
            <a:extLst>
              <a:ext uri="{FF2B5EF4-FFF2-40B4-BE49-F238E27FC236}">
                <a16:creationId xmlns:a16="http://schemas.microsoft.com/office/drawing/2014/main" id="{3B0A01DA-A5A2-4D69-A781-708D9471D804}"/>
              </a:ext>
            </a:extLst>
          </p:cNvPr>
          <p:cNvSpPr/>
          <p:nvPr/>
        </p:nvSpPr>
        <p:spPr>
          <a:xfrm>
            <a:off x="4855497" y="1057594"/>
            <a:ext cx="628786" cy="149298"/>
          </a:xfrm>
          <a:prstGeom prst="rect">
            <a:avLst/>
          </a:prstGeom>
          <a:noFill/>
          <a:ln>
            <a:solidFill>
              <a:srgbClr val="FF0000"/>
            </a:solidFill>
          </a:ln>
        </p:spPr>
        <p:txBody>
          <a:bodyPr rtlCol="0" anchor="ctr"/>
          <a:lstStyle/>
          <a:p>
            <a:pPr algn="ctr" eaLnBrk="1" hangingPunct="1"/>
            <a:endParaRPr lang="fr-FR" sz="1600">
              <a:solidFill>
                <a:srgbClr val="027180"/>
              </a:solidFill>
              <a:latin typeface="+mj-lt"/>
              <a:cs typeface="Arial" charset="0"/>
            </a:endParaRPr>
          </a:p>
        </p:txBody>
      </p:sp>
      <p:cxnSp>
        <p:nvCxnSpPr>
          <p:cNvPr id="14" name="Connecteur : en angle 13">
            <a:extLst>
              <a:ext uri="{FF2B5EF4-FFF2-40B4-BE49-F238E27FC236}">
                <a16:creationId xmlns:a16="http://schemas.microsoft.com/office/drawing/2014/main" id="{4ADF571D-449A-4F33-B6DE-DE9D627AF132}"/>
              </a:ext>
            </a:extLst>
          </p:cNvPr>
          <p:cNvCxnSpPr>
            <a:cxnSpLocks/>
            <a:stCxn id="15" idx="3"/>
            <a:endCxn id="13" idx="0"/>
          </p:cNvCxnSpPr>
          <p:nvPr/>
        </p:nvCxnSpPr>
        <p:spPr>
          <a:xfrm rot="10800000" flipV="1">
            <a:off x="5169890" y="447758"/>
            <a:ext cx="572510" cy="60983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1B8DF92F-9277-4CF2-AD02-7DE271D7C17D}"/>
              </a:ext>
            </a:extLst>
          </p:cNvPr>
          <p:cNvSpPr txBox="1"/>
          <p:nvPr/>
        </p:nvSpPr>
        <p:spPr>
          <a:xfrm flipH="1">
            <a:off x="5742400" y="124593"/>
            <a:ext cx="2015066" cy="646331"/>
          </a:xfrm>
          <a:prstGeom prst="rect">
            <a:avLst/>
          </a:prstGeom>
          <a:solidFill>
            <a:schemeClr val="accent2">
              <a:lumMod val="60000"/>
              <a:lumOff val="40000"/>
            </a:schemeClr>
          </a:solidFill>
          <a:ln w="12700" cmpd="sng">
            <a:solidFill>
              <a:srgbClr val="FF0000"/>
            </a:solidFill>
          </a:ln>
        </p:spPr>
        <p:txBody>
          <a:bodyPr wrap="square" rtlCol="0">
            <a:spAutoFit/>
          </a:bodyPr>
          <a:lstStyle>
            <a:defPPr>
              <a:defRPr lang="fr-FR"/>
            </a:defPPr>
            <a:lvl1pPr>
              <a:defRPr sz="1000">
                <a:solidFill>
                  <a:schemeClr val="tx1"/>
                </a:solidFill>
                <a:latin typeface="Calibri" pitchFamily="34" charset="0"/>
                <a:cs typeface="Arial" charset="0"/>
              </a:defRPr>
            </a:lvl1pPr>
            <a:lvl2pPr>
              <a:defRPr>
                <a:solidFill>
                  <a:schemeClr val="tx1"/>
                </a:solidFill>
                <a:latin typeface="Calibri" pitchFamily="34" charset="0"/>
                <a:cs typeface="Arial" charset="0"/>
              </a:defRPr>
            </a:lvl2pPr>
            <a:lvl3pPr>
              <a:defRPr>
                <a:solidFill>
                  <a:schemeClr val="tx1"/>
                </a:solidFill>
                <a:latin typeface="Calibri" pitchFamily="34" charset="0"/>
                <a:cs typeface="Arial" charset="0"/>
              </a:defRPr>
            </a:lvl3pPr>
            <a:lvl4pPr>
              <a:defRPr>
                <a:solidFill>
                  <a:schemeClr val="tx1"/>
                </a:solidFill>
                <a:latin typeface="Calibri" pitchFamily="34" charset="0"/>
                <a:cs typeface="Arial" charset="0"/>
              </a:defRPr>
            </a:lvl4pPr>
            <a:lvl5pPr>
              <a:defRPr>
                <a:solidFill>
                  <a:schemeClr val="tx1"/>
                </a:solidFill>
                <a:latin typeface="Calibri" pitchFamily="34" charset="0"/>
                <a:cs typeface="Arial" charset="0"/>
              </a:defRPr>
            </a:lvl5pPr>
            <a:lvl6pPr>
              <a:defRPr>
                <a:solidFill>
                  <a:schemeClr val="tx1"/>
                </a:solidFill>
                <a:latin typeface="Calibri" pitchFamily="34" charset="0"/>
                <a:cs typeface="Arial" charset="0"/>
              </a:defRPr>
            </a:lvl6pPr>
            <a:lvl7pPr>
              <a:defRPr>
                <a:solidFill>
                  <a:schemeClr val="tx1"/>
                </a:solidFill>
                <a:latin typeface="Calibri" pitchFamily="34" charset="0"/>
                <a:cs typeface="Arial" charset="0"/>
              </a:defRPr>
            </a:lvl7pPr>
            <a:lvl8pPr>
              <a:defRPr>
                <a:solidFill>
                  <a:schemeClr val="tx1"/>
                </a:solidFill>
                <a:latin typeface="Calibri" pitchFamily="34" charset="0"/>
                <a:cs typeface="Arial" charset="0"/>
              </a:defRPr>
            </a:lvl8pPr>
            <a:lvl9pPr>
              <a:defRPr>
                <a:solidFill>
                  <a:schemeClr val="tx1"/>
                </a:solidFill>
                <a:latin typeface="Calibri" pitchFamily="34" charset="0"/>
                <a:cs typeface="Arial" charset="0"/>
              </a:defRPr>
            </a:lvl9pPr>
          </a:lstStyle>
          <a:p>
            <a:r>
              <a:rPr lang="fr-FR" sz="900" dirty="0"/>
              <a:t>1. Pour remplacer le jeu de données de niveau Test, par celui de l’exécution de test , cliquer sur le bouton « Jeu de données »</a:t>
            </a:r>
          </a:p>
        </p:txBody>
      </p:sp>
      <p:cxnSp>
        <p:nvCxnSpPr>
          <p:cNvPr id="21" name="Connecteur : en angle 20">
            <a:extLst>
              <a:ext uri="{FF2B5EF4-FFF2-40B4-BE49-F238E27FC236}">
                <a16:creationId xmlns:a16="http://schemas.microsoft.com/office/drawing/2014/main" id="{F843153F-E8A4-466C-B03E-B0129D122DF3}"/>
              </a:ext>
            </a:extLst>
          </p:cNvPr>
          <p:cNvCxnSpPr>
            <a:cxnSpLocks/>
            <a:stCxn id="22" idx="0"/>
            <a:endCxn id="23" idx="1"/>
          </p:cNvCxnSpPr>
          <p:nvPr/>
        </p:nvCxnSpPr>
        <p:spPr>
          <a:xfrm rot="5400000" flipH="1" flipV="1">
            <a:off x="2046900" y="1869095"/>
            <a:ext cx="452274" cy="152452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27844158-3831-4A5E-A3D1-83BDFA75566D}"/>
              </a:ext>
            </a:extLst>
          </p:cNvPr>
          <p:cNvSpPr txBox="1"/>
          <p:nvPr/>
        </p:nvSpPr>
        <p:spPr>
          <a:xfrm flipH="1">
            <a:off x="284697" y="2857496"/>
            <a:ext cx="2452152" cy="1200329"/>
          </a:xfrm>
          <a:prstGeom prst="rect">
            <a:avLst/>
          </a:prstGeom>
          <a:solidFill>
            <a:schemeClr val="accent2">
              <a:lumMod val="60000"/>
              <a:lumOff val="40000"/>
            </a:schemeClr>
          </a:solidFill>
          <a:ln w="12700" cmpd="sng">
            <a:solidFill>
              <a:srgbClr val="FF0000"/>
            </a:solidFill>
          </a:ln>
        </p:spPr>
        <p:txBody>
          <a:bodyPr wrap="square" rtlCol="0">
            <a:spAutoFit/>
          </a:bodyPr>
          <a:lstStyle>
            <a:defPPr>
              <a:defRPr lang="fr-FR"/>
            </a:defPPr>
            <a:lvl1pPr>
              <a:defRPr sz="1000">
                <a:solidFill>
                  <a:schemeClr val="tx1"/>
                </a:solidFill>
                <a:latin typeface="Calibri" pitchFamily="34" charset="0"/>
                <a:cs typeface="Arial" charset="0"/>
              </a:defRPr>
            </a:lvl1pPr>
            <a:lvl2pPr>
              <a:defRPr>
                <a:solidFill>
                  <a:schemeClr val="tx1"/>
                </a:solidFill>
                <a:latin typeface="Calibri" pitchFamily="34" charset="0"/>
                <a:cs typeface="Arial" charset="0"/>
              </a:defRPr>
            </a:lvl2pPr>
            <a:lvl3pPr>
              <a:defRPr>
                <a:solidFill>
                  <a:schemeClr val="tx1"/>
                </a:solidFill>
                <a:latin typeface="Calibri" pitchFamily="34" charset="0"/>
                <a:cs typeface="Arial" charset="0"/>
              </a:defRPr>
            </a:lvl3pPr>
            <a:lvl4pPr>
              <a:defRPr>
                <a:solidFill>
                  <a:schemeClr val="tx1"/>
                </a:solidFill>
                <a:latin typeface="Calibri" pitchFamily="34" charset="0"/>
                <a:cs typeface="Arial" charset="0"/>
              </a:defRPr>
            </a:lvl4pPr>
            <a:lvl5pPr>
              <a:defRPr>
                <a:solidFill>
                  <a:schemeClr val="tx1"/>
                </a:solidFill>
                <a:latin typeface="Calibri" pitchFamily="34" charset="0"/>
                <a:cs typeface="Arial" charset="0"/>
              </a:defRPr>
            </a:lvl5pPr>
            <a:lvl6pPr>
              <a:defRPr>
                <a:solidFill>
                  <a:schemeClr val="tx1"/>
                </a:solidFill>
                <a:latin typeface="Calibri" pitchFamily="34" charset="0"/>
                <a:cs typeface="Arial" charset="0"/>
              </a:defRPr>
            </a:lvl6pPr>
            <a:lvl7pPr>
              <a:defRPr>
                <a:solidFill>
                  <a:schemeClr val="tx1"/>
                </a:solidFill>
                <a:latin typeface="Calibri" pitchFamily="34" charset="0"/>
                <a:cs typeface="Arial" charset="0"/>
              </a:defRPr>
            </a:lvl7pPr>
            <a:lvl8pPr>
              <a:defRPr>
                <a:solidFill>
                  <a:schemeClr val="tx1"/>
                </a:solidFill>
                <a:latin typeface="Calibri" pitchFamily="34" charset="0"/>
                <a:cs typeface="Arial" charset="0"/>
              </a:defRPr>
            </a:lvl8pPr>
            <a:lvl9pPr>
              <a:defRPr>
                <a:solidFill>
                  <a:schemeClr val="tx1"/>
                </a:solidFill>
                <a:latin typeface="Calibri" pitchFamily="34" charset="0"/>
                <a:cs typeface="Arial" charset="0"/>
              </a:defRPr>
            </a:lvl9pPr>
          </a:lstStyle>
          <a:p>
            <a:r>
              <a:rPr lang="fr-FR" sz="900" dirty="0"/>
              <a:t>2. L’écran « jeu de donnée » de l’exécution de test s’ouvre. </a:t>
            </a:r>
            <a:br>
              <a:rPr lang="fr-FR" sz="900" dirty="0"/>
            </a:br>
            <a:r>
              <a:rPr lang="fr-FR" sz="900" dirty="0"/>
              <a:t>Cliquer sur « Remplacer » pour faire les modifications du Jeu de Données de l’exécution de test.</a:t>
            </a:r>
            <a:br>
              <a:rPr lang="fr-FR" sz="900" dirty="0"/>
            </a:br>
            <a:r>
              <a:rPr lang="fr-FR" sz="900" dirty="0"/>
              <a:t>3. un écran comparable à l’écran de création des paramètres s’ouvre. Il permet de modifier les JDD de l’exécution de test</a:t>
            </a:r>
          </a:p>
        </p:txBody>
      </p:sp>
      <p:sp>
        <p:nvSpPr>
          <p:cNvPr id="23" name="Rectangle 22">
            <a:extLst>
              <a:ext uri="{FF2B5EF4-FFF2-40B4-BE49-F238E27FC236}">
                <a16:creationId xmlns:a16="http://schemas.microsoft.com/office/drawing/2014/main" id="{49A8CAD1-758C-45C4-8073-871BF76B4C26}"/>
              </a:ext>
            </a:extLst>
          </p:cNvPr>
          <p:cNvSpPr/>
          <p:nvPr/>
        </p:nvSpPr>
        <p:spPr>
          <a:xfrm>
            <a:off x="3035301" y="2314894"/>
            <a:ext cx="495300" cy="180656"/>
          </a:xfrm>
          <a:prstGeom prst="rect">
            <a:avLst/>
          </a:prstGeom>
          <a:noFill/>
          <a:ln>
            <a:solidFill>
              <a:srgbClr val="FF0000"/>
            </a:solidFill>
          </a:ln>
        </p:spPr>
        <p:txBody>
          <a:bodyPr rtlCol="0" anchor="ctr"/>
          <a:lstStyle/>
          <a:p>
            <a:pPr algn="ctr" eaLnBrk="1" hangingPunct="1"/>
            <a:endParaRPr lang="fr-FR" sz="1600">
              <a:solidFill>
                <a:srgbClr val="027180"/>
              </a:solidFill>
              <a:latin typeface="+mj-lt"/>
              <a:cs typeface="Arial" charset="0"/>
            </a:endParaRPr>
          </a:p>
        </p:txBody>
      </p:sp>
      <p:pic>
        <p:nvPicPr>
          <p:cNvPr id="26" name="Image 25">
            <a:extLst>
              <a:ext uri="{FF2B5EF4-FFF2-40B4-BE49-F238E27FC236}">
                <a16:creationId xmlns:a16="http://schemas.microsoft.com/office/drawing/2014/main" id="{724CE42E-18E7-41AB-B1B4-7AE68BF025BF}"/>
              </a:ext>
            </a:extLst>
          </p:cNvPr>
          <p:cNvPicPr>
            <a:picLocks noChangeAspect="1"/>
          </p:cNvPicPr>
          <p:nvPr/>
        </p:nvPicPr>
        <p:blipFill>
          <a:blip r:embed="rId5"/>
          <a:stretch>
            <a:fillRect/>
          </a:stretch>
        </p:blipFill>
        <p:spPr>
          <a:xfrm>
            <a:off x="6057331" y="3174093"/>
            <a:ext cx="1527019" cy="1170537"/>
          </a:xfrm>
          <a:prstGeom prst="rect">
            <a:avLst/>
          </a:prstGeom>
          <a:ln w="12700">
            <a:solidFill>
              <a:schemeClr val="tx2">
                <a:lumMod val="60000"/>
                <a:lumOff val="40000"/>
              </a:schemeClr>
            </a:solidFill>
            <a:tailEnd type="triangle"/>
          </a:ln>
        </p:spPr>
      </p:pic>
      <p:cxnSp>
        <p:nvCxnSpPr>
          <p:cNvPr id="28" name="Connecteur : en angle 27">
            <a:extLst>
              <a:ext uri="{FF2B5EF4-FFF2-40B4-BE49-F238E27FC236}">
                <a16:creationId xmlns:a16="http://schemas.microsoft.com/office/drawing/2014/main" id="{32B39501-D41E-4613-8962-01122EC2909C}"/>
              </a:ext>
            </a:extLst>
          </p:cNvPr>
          <p:cNvCxnSpPr>
            <a:cxnSpLocks/>
            <a:stCxn id="29" idx="1"/>
            <a:endCxn id="31" idx="1"/>
          </p:cNvCxnSpPr>
          <p:nvPr/>
        </p:nvCxnSpPr>
        <p:spPr>
          <a:xfrm flipV="1">
            <a:off x="5793582" y="3412663"/>
            <a:ext cx="411337" cy="28155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ZoneTexte 28">
            <a:extLst>
              <a:ext uri="{FF2B5EF4-FFF2-40B4-BE49-F238E27FC236}">
                <a16:creationId xmlns:a16="http://schemas.microsoft.com/office/drawing/2014/main" id="{A5AC77E4-0328-460F-86FB-4051E30B159B}"/>
              </a:ext>
            </a:extLst>
          </p:cNvPr>
          <p:cNvSpPr txBox="1"/>
          <p:nvPr/>
        </p:nvSpPr>
        <p:spPr>
          <a:xfrm flipH="1">
            <a:off x="3341430" y="3509554"/>
            <a:ext cx="2452152" cy="369332"/>
          </a:xfrm>
          <a:prstGeom prst="rect">
            <a:avLst/>
          </a:prstGeom>
          <a:solidFill>
            <a:schemeClr val="accent2">
              <a:lumMod val="60000"/>
              <a:lumOff val="40000"/>
            </a:schemeClr>
          </a:solidFill>
          <a:ln w="12700" cmpd="sng">
            <a:solidFill>
              <a:srgbClr val="FF0000"/>
            </a:solidFill>
          </a:ln>
        </p:spPr>
        <p:txBody>
          <a:bodyPr wrap="square" rtlCol="0">
            <a:spAutoFit/>
          </a:bodyPr>
          <a:lstStyle>
            <a:defPPr>
              <a:defRPr lang="fr-FR"/>
            </a:defPPr>
            <a:lvl1pPr>
              <a:defRPr sz="1000">
                <a:solidFill>
                  <a:schemeClr val="tx1"/>
                </a:solidFill>
                <a:latin typeface="Calibri" pitchFamily="34" charset="0"/>
                <a:cs typeface="Arial" charset="0"/>
              </a:defRPr>
            </a:lvl1pPr>
            <a:lvl2pPr>
              <a:defRPr>
                <a:solidFill>
                  <a:schemeClr val="tx1"/>
                </a:solidFill>
                <a:latin typeface="Calibri" pitchFamily="34" charset="0"/>
                <a:cs typeface="Arial" charset="0"/>
              </a:defRPr>
            </a:lvl2pPr>
            <a:lvl3pPr>
              <a:defRPr>
                <a:solidFill>
                  <a:schemeClr val="tx1"/>
                </a:solidFill>
                <a:latin typeface="Calibri" pitchFamily="34" charset="0"/>
                <a:cs typeface="Arial" charset="0"/>
              </a:defRPr>
            </a:lvl3pPr>
            <a:lvl4pPr>
              <a:defRPr>
                <a:solidFill>
                  <a:schemeClr val="tx1"/>
                </a:solidFill>
                <a:latin typeface="Calibri" pitchFamily="34" charset="0"/>
                <a:cs typeface="Arial" charset="0"/>
              </a:defRPr>
            </a:lvl4pPr>
            <a:lvl5pPr>
              <a:defRPr>
                <a:solidFill>
                  <a:schemeClr val="tx1"/>
                </a:solidFill>
                <a:latin typeface="Calibri" pitchFamily="34" charset="0"/>
                <a:cs typeface="Arial" charset="0"/>
              </a:defRPr>
            </a:lvl5pPr>
            <a:lvl6pPr>
              <a:defRPr>
                <a:solidFill>
                  <a:schemeClr val="tx1"/>
                </a:solidFill>
                <a:latin typeface="Calibri" pitchFamily="34" charset="0"/>
                <a:cs typeface="Arial" charset="0"/>
              </a:defRPr>
            </a:lvl6pPr>
            <a:lvl7pPr>
              <a:defRPr>
                <a:solidFill>
                  <a:schemeClr val="tx1"/>
                </a:solidFill>
                <a:latin typeface="Calibri" pitchFamily="34" charset="0"/>
                <a:cs typeface="Arial" charset="0"/>
              </a:defRPr>
            </a:lvl7pPr>
            <a:lvl8pPr>
              <a:defRPr>
                <a:solidFill>
                  <a:schemeClr val="tx1"/>
                </a:solidFill>
                <a:latin typeface="Calibri" pitchFamily="34" charset="0"/>
                <a:cs typeface="Arial" charset="0"/>
              </a:defRPr>
            </a:lvl8pPr>
            <a:lvl9pPr>
              <a:defRPr>
                <a:solidFill>
                  <a:schemeClr val="tx1"/>
                </a:solidFill>
                <a:latin typeface="Calibri" pitchFamily="34" charset="0"/>
                <a:cs typeface="Arial" charset="0"/>
              </a:defRPr>
            </a:lvl9pPr>
          </a:lstStyle>
          <a:p>
            <a:r>
              <a:rPr lang="fr-FR" sz="900" dirty="0"/>
              <a:t>4. Même fonctionnement quand on clique sur « Jeu de données » dans l’exécution de test</a:t>
            </a:r>
          </a:p>
        </p:txBody>
      </p:sp>
      <p:sp>
        <p:nvSpPr>
          <p:cNvPr id="31" name="Rectangle 30">
            <a:extLst>
              <a:ext uri="{FF2B5EF4-FFF2-40B4-BE49-F238E27FC236}">
                <a16:creationId xmlns:a16="http://schemas.microsoft.com/office/drawing/2014/main" id="{9257FA91-A62B-4E13-8155-BB678CDCBC9B}"/>
              </a:ext>
            </a:extLst>
          </p:cNvPr>
          <p:cNvSpPr/>
          <p:nvPr/>
        </p:nvSpPr>
        <p:spPr>
          <a:xfrm>
            <a:off x="6204919" y="3231226"/>
            <a:ext cx="1255383" cy="362873"/>
          </a:xfrm>
          <a:prstGeom prst="rect">
            <a:avLst/>
          </a:prstGeom>
          <a:noFill/>
          <a:ln>
            <a:solidFill>
              <a:srgbClr val="FF0000"/>
            </a:solidFill>
          </a:ln>
        </p:spPr>
        <p:txBody>
          <a:bodyPr rtlCol="0" anchor="ctr"/>
          <a:lstStyle/>
          <a:p>
            <a:pPr algn="ctr" eaLnBrk="1" hangingPunct="1"/>
            <a:endParaRPr lang="fr-FR" sz="1600">
              <a:solidFill>
                <a:srgbClr val="027180"/>
              </a:solidFill>
              <a:latin typeface="+mj-lt"/>
              <a:cs typeface="Arial" charset="0"/>
            </a:endParaRPr>
          </a:p>
        </p:txBody>
      </p:sp>
      <p:sp>
        <p:nvSpPr>
          <p:cNvPr id="16" name="Rectangle : coins arrondis 15">
            <a:extLst>
              <a:ext uri="{FF2B5EF4-FFF2-40B4-BE49-F238E27FC236}">
                <a16:creationId xmlns:a16="http://schemas.microsoft.com/office/drawing/2014/main" id="{2DAF420E-3778-407D-AD2C-09C03B5BD843}"/>
              </a:ext>
            </a:extLst>
          </p:cNvPr>
          <p:cNvSpPr/>
          <p:nvPr/>
        </p:nvSpPr>
        <p:spPr>
          <a:xfrm>
            <a:off x="3637429" y="75138"/>
            <a:ext cx="1698879" cy="248956"/>
          </a:xfrm>
          <a:prstGeom prst="roundRect">
            <a:avLst/>
          </a:prstGeom>
          <a:solidFill>
            <a:srgbClr val="FFC000"/>
          </a:solidFill>
          <a:ln>
            <a:solidFill>
              <a:srgbClr val="027180"/>
            </a:solidFill>
          </a:ln>
        </p:spPr>
        <p:txBody>
          <a:bodyPr rtlCol="0" anchor="ctr"/>
          <a:lstStyle/>
          <a:p>
            <a:pPr algn="ctr" eaLnBrk="1" hangingPunct="1"/>
            <a:r>
              <a:rPr lang="fr-FR" sz="1000" dirty="0">
                <a:solidFill>
                  <a:srgbClr val="027180"/>
                </a:solidFill>
                <a:latin typeface="+mj-lt"/>
              </a:rPr>
              <a:t>Actualisé Xray 6 / avril 2022</a:t>
            </a:r>
          </a:p>
        </p:txBody>
      </p:sp>
    </p:spTree>
    <p:extLst>
      <p:ext uri="{BB962C8B-B14F-4D97-AF65-F5344CB8AC3E}">
        <p14:creationId xmlns:p14="http://schemas.microsoft.com/office/powerpoint/2010/main" val="16015938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70E2E0-827F-4CE1-B831-8CA2AD6CD95F}"/>
              </a:ext>
            </a:extLst>
          </p:cNvPr>
          <p:cNvSpPr>
            <a:spLocks noGrp="1"/>
          </p:cNvSpPr>
          <p:nvPr>
            <p:ph type="title"/>
          </p:nvPr>
        </p:nvSpPr>
        <p:spPr/>
        <p:txBody>
          <a:bodyPr/>
          <a:lstStyle/>
          <a:p>
            <a:r>
              <a:rPr lang="fr-FR" dirty="0"/>
              <a:t>Les tests paramétrés</a:t>
            </a:r>
          </a:p>
        </p:txBody>
      </p:sp>
      <p:sp>
        <p:nvSpPr>
          <p:cNvPr id="8" name="Espace réservé du texte 2">
            <a:extLst>
              <a:ext uri="{FF2B5EF4-FFF2-40B4-BE49-F238E27FC236}">
                <a16:creationId xmlns:a16="http://schemas.microsoft.com/office/drawing/2014/main" id="{79F80AE3-C29F-4019-AD81-1973077FB08F}"/>
              </a:ext>
            </a:extLst>
          </p:cNvPr>
          <p:cNvSpPr txBox="1">
            <a:spLocks/>
          </p:cNvSpPr>
          <p:nvPr/>
        </p:nvSpPr>
        <p:spPr>
          <a:xfrm>
            <a:off x="234000" y="548739"/>
            <a:ext cx="7344000" cy="216000"/>
          </a:xfrm>
          <a:prstGeom prst="rect">
            <a:avLst/>
          </a:prstGeom>
        </p:spPr>
        <p:txBody>
          <a:bodyPr lIns="0" tIns="0" rIns="0" bIns="0" anchor="t"/>
          <a:lstStyle>
            <a:lvl1pPr marL="0" indent="0" algn="l" defTabSz="696913" rtl="0" eaLnBrk="0" fontAlgn="base" hangingPunct="0">
              <a:spcBef>
                <a:spcPct val="20000"/>
              </a:spcBef>
              <a:spcAft>
                <a:spcPct val="0"/>
              </a:spcAft>
              <a:buFont typeface="Arial" charset="0"/>
              <a:buNone/>
              <a:defRPr sz="1500" kern="1200">
                <a:solidFill>
                  <a:srgbClr val="027180"/>
                </a:solidFill>
                <a:latin typeface="+mj-lt"/>
                <a:ea typeface="+mn-ea"/>
                <a:cs typeface="+mn-cs"/>
              </a:defRPr>
            </a:lvl1pPr>
            <a:lvl2pPr marL="565150" indent="-217488" algn="l" defTabSz="696913" rtl="0" eaLnBrk="0" fontAlgn="base" hangingPunct="0">
              <a:spcBef>
                <a:spcPct val="20000"/>
              </a:spcBef>
              <a:spcAft>
                <a:spcPct val="0"/>
              </a:spcAft>
              <a:buFont typeface="Arial" charset="0"/>
              <a:buChar char="–"/>
              <a:defRPr sz="2100" kern="1200">
                <a:solidFill>
                  <a:schemeClr val="tx1"/>
                </a:solidFill>
                <a:latin typeface="+mn-lt"/>
                <a:ea typeface="+mn-ea"/>
                <a:cs typeface="+mn-cs"/>
              </a:defRPr>
            </a:lvl2pPr>
            <a:lvl3pPr marL="871538" indent="-173038" algn="l" defTabSz="696913" rtl="0" eaLnBrk="0" fontAlgn="base" hangingPunct="0">
              <a:spcBef>
                <a:spcPct val="20000"/>
              </a:spcBef>
              <a:spcAft>
                <a:spcPct val="0"/>
              </a:spcAft>
              <a:buFont typeface="Arial" charset="0"/>
              <a:buChar char="•"/>
              <a:defRPr kern="1200">
                <a:solidFill>
                  <a:schemeClr val="tx1"/>
                </a:solidFill>
                <a:latin typeface="+mn-lt"/>
                <a:ea typeface="+mn-ea"/>
                <a:cs typeface="+mn-cs"/>
              </a:defRPr>
            </a:lvl3pPr>
            <a:lvl4pPr marL="1219200" indent="-173038" algn="l" defTabSz="696913" rtl="0" eaLnBrk="0" fontAlgn="base" hangingPunct="0">
              <a:spcBef>
                <a:spcPct val="20000"/>
              </a:spcBef>
              <a:spcAft>
                <a:spcPct val="0"/>
              </a:spcAft>
              <a:buFont typeface="Arial" charset="0"/>
              <a:buChar char="–"/>
              <a:defRPr sz="1500" kern="1200">
                <a:solidFill>
                  <a:schemeClr val="tx1"/>
                </a:solidFill>
                <a:latin typeface="+mn-lt"/>
                <a:ea typeface="+mn-ea"/>
                <a:cs typeface="+mn-cs"/>
              </a:defRPr>
            </a:lvl4pPr>
            <a:lvl5pPr marL="1568450" indent="-173038" algn="l" defTabSz="696913" rtl="0" eaLnBrk="0" fontAlgn="base" hangingPunct="0">
              <a:spcBef>
                <a:spcPct val="20000"/>
              </a:spcBef>
              <a:spcAft>
                <a:spcPct val="0"/>
              </a:spcAft>
              <a:buFont typeface="Arial" charset="0"/>
              <a:buChar char="»"/>
              <a:defRPr sz="1500" kern="1200">
                <a:solidFill>
                  <a:schemeClr val="tx1"/>
                </a:solidFill>
                <a:latin typeface="+mn-lt"/>
                <a:ea typeface="+mn-ea"/>
                <a:cs typeface="+mn-cs"/>
              </a:defRPr>
            </a:lvl5pPr>
            <a:lvl6pPr marL="1917634"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66295"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14955"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63616"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fr-FR" dirty="0"/>
              <a:t>Exécution / jeux de données dans les </a:t>
            </a:r>
            <a:r>
              <a:rPr lang="fr-FR" b="1" u="sng" dirty="0"/>
              <a:t>plans de test</a:t>
            </a:r>
          </a:p>
        </p:txBody>
      </p:sp>
      <p:cxnSp>
        <p:nvCxnSpPr>
          <p:cNvPr id="28" name="Connecteur : en angle 27">
            <a:extLst>
              <a:ext uri="{FF2B5EF4-FFF2-40B4-BE49-F238E27FC236}">
                <a16:creationId xmlns:a16="http://schemas.microsoft.com/office/drawing/2014/main" id="{32B39501-D41E-4613-8962-01122EC2909C}"/>
              </a:ext>
            </a:extLst>
          </p:cNvPr>
          <p:cNvCxnSpPr>
            <a:cxnSpLocks/>
            <a:stCxn id="29" idx="1"/>
            <a:endCxn id="31" idx="3"/>
          </p:cNvCxnSpPr>
          <p:nvPr/>
        </p:nvCxnSpPr>
        <p:spPr>
          <a:xfrm flipH="1">
            <a:off x="6564372" y="2268883"/>
            <a:ext cx="524610" cy="1539279"/>
          </a:xfrm>
          <a:prstGeom prst="bentConnector3">
            <a:avLst>
              <a:gd name="adj1" fmla="val -43575"/>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Image 4">
            <a:extLst>
              <a:ext uri="{FF2B5EF4-FFF2-40B4-BE49-F238E27FC236}">
                <a16:creationId xmlns:a16="http://schemas.microsoft.com/office/drawing/2014/main" id="{2C14FE9E-0FA3-41A8-BA3E-E0FE2604CFA7}"/>
              </a:ext>
            </a:extLst>
          </p:cNvPr>
          <p:cNvPicPr>
            <a:picLocks noChangeAspect="1"/>
          </p:cNvPicPr>
          <p:nvPr/>
        </p:nvPicPr>
        <p:blipFill>
          <a:blip r:embed="rId3"/>
          <a:stretch>
            <a:fillRect/>
          </a:stretch>
        </p:blipFill>
        <p:spPr>
          <a:xfrm>
            <a:off x="823565" y="904461"/>
            <a:ext cx="5260704" cy="3209786"/>
          </a:xfrm>
          <a:prstGeom prst="rect">
            <a:avLst/>
          </a:prstGeom>
          <a:ln w="12700">
            <a:solidFill>
              <a:schemeClr val="tx2">
                <a:lumMod val="60000"/>
                <a:lumOff val="40000"/>
              </a:schemeClr>
            </a:solidFill>
            <a:tailEnd type="triangle"/>
          </a:ln>
        </p:spPr>
      </p:pic>
      <p:sp>
        <p:nvSpPr>
          <p:cNvPr id="31" name="Rectangle 30">
            <a:extLst>
              <a:ext uri="{FF2B5EF4-FFF2-40B4-BE49-F238E27FC236}">
                <a16:creationId xmlns:a16="http://schemas.microsoft.com/office/drawing/2014/main" id="{9257FA91-A62B-4E13-8155-BB678CDCBC9B}"/>
              </a:ext>
            </a:extLst>
          </p:cNvPr>
          <p:cNvSpPr/>
          <p:nvPr/>
        </p:nvSpPr>
        <p:spPr>
          <a:xfrm>
            <a:off x="5308989" y="3626725"/>
            <a:ext cx="1255383" cy="362873"/>
          </a:xfrm>
          <a:prstGeom prst="rect">
            <a:avLst/>
          </a:prstGeom>
          <a:noFill/>
          <a:ln>
            <a:solidFill>
              <a:srgbClr val="FF0000"/>
            </a:solidFill>
          </a:ln>
        </p:spPr>
        <p:txBody>
          <a:bodyPr rtlCol="0" anchor="ctr"/>
          <a:lstStyle/>
          <a:p>
            <a:pPr algn="ctr" eaLnBrk="1" hangingPunct="1"/>
            <a:endParaRPr lang="fr-FR" sz="1600">
              <a:solidFill>
                <a:srgbClr val="027180"/>
              </a:solidFill>
              <a:latin typeface="+mj-lt"/>
              <a:cs typeface="Arial" charset="0"/>
            </a:endParaRPr>
          </a:p>
        </p:txBody>
      </p:sp>
      <p:sp>
        <p:nvSpPr>
          <p:cNvPr id="29" name="ZoneTexte 28">
            <a:extLst>
              <a:ext uri="{FF2B5EF4-FFF2-40B4-BE49-F238E27FC236}">
                <a16:creationId xmlns:a16="http://schemas.microsoft.com/office/drawing/2014/main" id="{A5AC77E4-0328-460F-86FB-4051E30B159B}"/>
              </a:ext>
            </a:extLst>
          </p:cNvPr>
          <p:cNvSpPr txBox="1"/>
          <p:nvPr/>
        </p:nvSpPr>
        <p:spPr>
          <a:xfrm flipH="1">
            <a:off x="4636830" y="1945717"/>
            <a:ext cx="2452152" cy="646331"/>
          </a:xfrm>
          <a:prstGeom prst="rect">
            <a:avLst/>
          </a:prstGeom>
          <a:solidFill>
            <a:schemeClr val="accent2">
              <a:lumMod val="60000"/>
              <a:lumOff val="40000"/>
            </a:schemeClr>
          </a:solidFill>
          <a:ln w="12700" cmpd="sng">
            <a:solidFill>
              <a:srgbClr val="FF0000"/>
            </a:solidFill>
          </a:ln>
        </p:spPr>
        <p:txBody>
          <a:bodyPr wrap="square" rtlCol="0">
            <a:spAutoFit/>
          </a:bodyPr>
          <a:lstStyle>
            <a:defPPr>
              <a:defRPr lang="fr-FR"/>
            </a:defPPr>
            <a:lvl1pPr>
              <a:defRPr sz="1000">
                <a:solidFill>
                  <a:schemeClr val="tx1"/>
                </a:solidFill>
                <a:latin typeface="Calibri" pitchFamily="34" charset="0"/>
                <a:cs typeface="Arial" charset="0"/>
              </a:defRPr>
            </a:lvl1pPr>
            <a:lvl2pPr>
              <a:defRPr>
                <a:solidFill>
                  <a:schemeClr val="tx1"/>
                </a:solidFill>
                <a:latin typeface="Calibri" pitchFamily="34" charset="0"/>
                <a:cs typeface="Arial" charset="0"/>
              </a:defRPr>
            </a:lvl2pPr>
            <a:lvl3pPr>
              <a:defRPr>
                <a:solidFill>
                  <a:schemeClr val="tx1"/>
                </a:solidFill>
                <a:latin typeface="Calibri" pitchFamily="34" charset="0"/>
                <a:cs typeface="Arial" charset="0"/>
              </a:defRPr>
            </a:lvl3pPr>
            <a:lvl4pPr>
              <a:defRPr>
                <a:solidFill>
                  <a:schemeClr val="tx1"/>
                </a:solidFill>
                <a:latin typeface="Calibri" pitchFamily="34" charset="0"/>
                <a:cs typeface="Arial" charset="0"/>
              </a:defRPr>
            </a:lvl4pPr>
            <a:lvl5pPr>
              <a:defRPr>
                <a:solidFill>
                  <a:schemeClr val="tx1"/>
                </a:solidFill>
                <a:latin typeface="Calibri" pitchFamily="34" charset="0"/>
                <a:cs typeface="Arial" charset="0"/>
              </a:defRPr>
            </a:lvl5pPr>
            <a:lvl6pPr>
              <a:defRPr>
                <a:solidFill>
                  <a:schemeClr val="tx1"/>
                </a:solidFill>
                <a:latin typeface="Calibri" pitchFamily="34" charset="0"/>
                <a:cs typeface="Arial" charset="0"/>
              </a:defRPr>
            </a:lvl6pPr>
            <a:lvl7pPr>
              <a:defRPr>
                <a:solidFill>
                  <a:schemeClr val="tx1"/>
                </a:solidFill>
                <a:latin typeface="Calibri" pitchFamily="34" charset="0"/>
                <a:cs typeface="Arial" charset="0"/>
              </a:defRPr>
            </a:lvl7pPr>
            <a:lvl8pPr>
              <a:defRPr>
                <a:solidFill>
                  <a:schemeClr val="tx1"/>
                </a:solidFill>
                <a:latin typeface="Calibri" pitchFamily="34" charset="0"/>
                <a:cs typeface="Arial" charset="0"/>
              </a:defRPr>
            </a:lvl8pPr>
            <a:lvl9pPr>
              <a:defRPr>
                <a:solidFill>
                  <a:schemeClr val="tx1"/>
                </a:solidFill>
                <a:latin typeface="Calibri" pitchFamily="34" charset="0"/>
                <a:cs typeface="Arial" charset="0"/>
              </a:defRPr>
            </a:lvl9pPr>
          </a:lstStyle>
          <a:p>
            <a:r>
              <a:rPr lang="fr-FR" sz="900" dirty="0"/>
              <a:t>Le fonctionnement est le même au niveau du Plan de test. Il est possible de remplacer les données du « Jeu de Données » du test par celles du Plan de test</a:t>
            </a:r>
          </a:p>
        </p:txBody>
      </p:sp>
      <p:sp>
        <p:nvSpPr>
          <p:cNvPr id="9" name="Rectangle : coins arrondis 8">
            <a:extLst>
              <a:ext uri="{FF2B5EF4-FFF2-40B4-BE49-F238E27FC236}">
                <a16:creationId xmlns:a16="http://schemas.microsoft.com/office/drawing/2014/main" id="{D24F2587-618C-4D4C-952E-02B084F9C0D1}"/>
              </a:ext>
            </a:extLst>
          </p:cNvPr>
          <p:cNvSpPr/>
          <p:nvPr/>
        </p:nvSpPr>
        <p:spPr>
          <a:xfrm>
            <a:off x="6036318" y="92667"/>
            <a:ext cx="1698879" cy="248956"/>
          </a:xfrm>
          <a:prstGeom prst="roundRect">
            <a:avLst/>
          </a:prstGeom>
          <a:solidFill>
            <a:srgbClr val="FFC000"/>
          </a:solidFill>
          <a:ln>
            <a:solidFill>
              <a:srgbClr val="027180"/>
            </a:solidFill>
          </a:ln>
        </p:spPr>
        <p:txBody>
          <a:bodyPr rtlCol="0" anchor="ctr"/>
          <a:lstStyle/>
          <a:p>
            <a:pPr algn="ctr" eaLnBrk="1" hangingPunct="1"/>
            <a:r>
              <a:rPr lang="fr-FR" sz="1000" dirty="0">
                <a:solidFill>
                  <a:srgbClr val="027180"/>
                </a:solidFill>
                <a:latin typeface="+mj-lt"/>
              </a:rPr>
              <a:t>Actualisé Xray 6 / avril 2022</a:t>
            </a:r>
          </a:p>
        </p:txBody>
      </p:sp>
    </p:spTree>
    <p:extLst>
      <p:ext uri="{BB962C8B-B14F-4D97-AF65-F5344CB8AC3E}">
        <p14:creationId xmlns:p14="http://schemas.microsoft.com/office/powerpoint/2010/main" val="15615656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81954" y="1397215"/>
            <a:ext cx="7554165" cy="1939528"/>
          </a:xfrm>
        </p:spPr>
        <p:txBody>
          <a:bodyPr/>
          <a:lstStyle/>
          <a:p>
            <a:pPr indent="0" algn="ctr"/>
            <a:r>
              <a:rPr lang="fr-FR" sz="3200" dirty="0"/>
              <a:t>Exécution des tests</a:t>
            </a:r>
            <a:br>
              <a:rPr lang="fr-FR" sz="3200" dirty="0"/>
            </a:br>
            <a:br>
              <a:rPr lang="fr-FR" sz="2800" dirty="0"/>
            </a:br>
            <a:br>
              <a:rPr lang="fr-FR" sz="4000" dirty="0"/>
            </a:br>
            <a:br>
              <a:rPr lang="fr-FR" sz="4000" dirty="0"/>
            </a:br>
            <a:br>
              <a:rPr lang="fr-FR" dirty="0"/>
            </a:br>
            <a:br>
              <a:rPr lang="fr-FR" dirty="0"/>
            </a:br>
            <a:br>
              <a:rPr lang="fr-FR" dirty="0"/>
            </a:br>
            <a:br>
              <a:rPr lang="fr-FR" dirty="0"/>
            </a:br>
            <a:endParaRPr lang="fr-FR" dirty="0"/>
          </a:p>
        </p:txBody>
      </p:sp>
      <p:sp>
        <p:nvSpPr>
          <p:cNvPr id="6" name="ZoneTexte 5">
            <a:extLst>
              <a:ext uri="{FF2B5EF4-FFF2-40B4-BE49-F238E27FC236}">
                <a16:creationId xmlns:a16="http://schemas.microsoft.com/office/drawing/2014/main" id="{B775010E-313F-4E95-8FEC-42169685EB72}"/>
              </a:ext>
            </a:extLst>
          </p:cNvPr>
          <p:cNvSpPr txBox="1"/>
          <p:nvPr/>
        </p:nvSpPr>
        <p:spPr bwMode="auto">
          <a:xfrm>
            <a:off x="2364089" y="3336743"/>
            <a:ext cx="3554362"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eaLnBrk="1" hangingPunct="1">
              <a:spcBef>
                <a:spcPts val="600"/>
              </a:spcBef>
            </a:pPr>
            <a:r>
              <a:rPr lang="fr-FR" dirty="0">
                <a:solidFill>
                  <a:schemeClr val="bg1">
                    <a:lumMod val="95000"/>
                  </a:schemeClr>
                </a:solidFill>
                <a:latin typeface="Source Sans Pro" pitchFamily="34" charset="0"/>
              </a:rPr>
              <a:t>Exécution en mode ‘Pas à Pas’ et ‘Fast Run’</a:t>
            </a:r>
          </a:p>
          <a:p>
            <a:pPr eaLnBrk="1" hangingPunct="1">
              <a:spcBef>
                <a:spcPts val="600"/>
              </a:spcBef>
            </a:pPr>
            <a:r>
              <a:rPr lang="fr-FR" dirty="0">
                <a:solidFill>
                  <a:schemeClr val="bg1">
                    <a:lumMod val="95000"/>
                  </a:schemeClr>
                </a:solidFill>
                <a:latin typeface="Source Sans Pro" pitchFamily="34" charset="0"/>
              </a:rPr>
              <a:t>Exécution en mode ‘Pas à Pas’ </a:t>
            </a:r>
          </a:p>
          <a:p>
            <a:pPr eaLnBrk="1" hangingPunct="1">
              <a:spcBef>
                <a:spcPts val="600"/>
              </a:spcBef>
            </a:pPr>
            <a:r>
              <a:rPr lang="fr-FR" dirty="0">
                <a:solidFill>
                  <a:schemeClr val="bg1">
                    <a:lumMod val="95000"/>
                  </a:schemeClr>
                </a:solidFill>
                <a:latin typeface="Source Sans Pro" pitchFamily="34" charset="0"/>
              </a:rPr>
              <a:t>Exécution en mode ‘Super Fast Run ’</a:t>
            </a:r>
          </a:p>
        </p:txBody>
      </p:sp>
      <p:sp>
        <p:nvSpPr>
          <p:cNvPr id="5" name="ZoneTexte 4">
            <a:hlinkClick r:id="rId3" action="ppaction://hlinksldjump"/>
            <a:extLst>
              <a:ext uri="{FF2B5EF4-FFF2-40B4-BE49-F238E27FC236}">
                <a16:creationId xmlns:a16="http://schemas.microsoft.com/office/drawing/2014/main" id="{851195CD-99D2-45B0-93A4-8030371F2D34}"/>
              </a:ext>
            </a:extLst>
          </p:cNvPr>
          <p:cNvSpPr txBox="1"/>
          <p:nvPr/>
        </p:nvSpPr>
        <p:spPr bwMode="auto">
          <a:xfrm>
            <a:off x="7102718" y="4022060"/>
            <a:ext cx="627186" cy="283906"/>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a:scene3d>
            <a:camera prst="perspectiveFront"/>
            <a:lightRig rig="balanced" dir="t">
              <a:rot lat="0" lon="0" rev="8700000"/>
            </a:lightRig>
          </a:scene3d>
          <a:sp3d>
            <a:bevelT/>
            <a:bevelB/>
          </a:sp3d>
        </p:spPr>
        <p:txBody>
          <a:bodyPr wrap="square" lIns="36000" tIns="72000" rIns="36000" bIns="72000" rtlCol="0" anchor="b">
            <a:spAutoFit/>
          </a:bodyPr>
          <a:lstStyle/>
          <a:p>
            <a:pPr eaLnBrk="1" hangingPunct="1"/>
            <a:r>
              <a:rPr lang="fr-FR" sz="900" dirty="0">
                <a:solidFill>
                  <a:srgbClr val="000000"/>
                </a:solidFill>
                <a:latin typeface="Source Sans Pro" pitchFamily="34" charset="0"/>
              </a:rPr>
              <a:t>  </a:t>
            </a:r>
            <a:r>
              <a:rPr lang="fr-FR" sz="900" b="1" dirty="0">
                <a:solidFill>
                  <a:srgbClr val="00008F"/>
                </a:solidFill>
                <a:latin typeface="Source Sans Pro" pitchFamily="34" charset="0"/>
                <a:hlinkClick r:id="rId3" action="ppaction://hlinksldjump">
                  <a:extLst>
                    <a:ext uri="{A12FA001-AC4F-418D-AE19-62706E023703}">
                      <ahyp:hlinkClr xmlns:ahyp="http://schemas.microsoft.com/office/drawing/2018/hyperlinkcolor" val="tx"/>
                    </a:ext>
                  </a:extLst>
                </a:hlinkClick>
              </a:rPr>
              <a:t>RETOUR</a:t>
            </a:r>
            <a:endParaRPr lang="fr-FR" sz="900" b="1" dirty="0">
              <a:solidFill>
                <a:srgbClr val="00008F"/>
              </a:solidFill>
              <a:latin typeface="Source Sans Pro" pitchFamily="34" charset="0"/>
            </a:endParaRPr>
          </a:p>
        </p:txBody>
      </p:sp>
    </p:spTree>
    <p:extLst>
      <p:ext uri="{BB962C8B-B14F-4D97-AF65-F5344CB8AC3E}">
        <p14:creationId xmlns:p14="http://schemas.microsoft.com/office/powerpoint/2010/main" val="34899895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DE8C771-F759-4939-AA02-A3C27AE246AC}"/>
              </a:ext>
            </a:extLst>
          </p:cNvPr>
          <p:cNvPicPr>
            <a:picLocks noChangeAspect="1"/>
          </p:cNvPicPr>
          <p:nvPr/>
        </p:nvPicPr>
        <p:blipFill>
          <a:blip r:embed="rId2"/>
          <a:stretch>
            <a:fillRect/>
          </a:stretch>
        </p:blipFill>
        <p:spPr>
          <a:xfrm>
            <a:off x="151464" y="899829"/>
            <a:ext cx="6894464" cy="2718359"/>
          </a:xfrm>
          <a:prstGeom prst="rect">
            <a:avLst/>
          </a:prstGeom>
          <a:ln>
            <a:solidFill>
              <a:schemeClr val="tx2">
                <a:lumMod val="60000"/>
                <a:lumOff val="40000"/>
              </a:schemeClr>
            </a:solidFill>
          </a:ln>
        </p:spPr>
      </p:pic>
      <p:sp>
        <p:nvSpPr>
          <p:cNvPr id="2" name="Titre 1">
            <a:extLst>
              <a:ext uri="{FF2B5EF4-FFF2-40B4-BE49-F238E27FC236}">
                <a16:creationId xmlns:a16="http://schemas.microsoft.com/office/drawing/2014/main" id="{564A2724-5D26-489E-8228-40C3680CA7C3}"/>
              </a:ext>
            </a:extLst>
          </p:cNvPr>
          <p:cNvSpPr>
            <a:spLocks noGrp="1"/>
          </p:cNvSpPr>
          <p:nvPr>
            <p:ph type="title"/>
          </p:nvPr>
        </p:nvSpPr>
        <p:spPr/>
        <p:txBody>
          <a:bodyPr/>
          <a:lstStyle/>
          <a:p>
            <a:r>
              <a:rPr lang="fr-FR" dirty="0"/>
              <a:t>Exécution des tests</a:t>
            </a:r>
          </a:p>
        </p:txBody>
      </p:sp>
      <p:sp>
        <p:nvSpPr>
          <p:cNvPr id="3" name="Espace réservé du texte 2">
            <a:extLst>
              <a:ext uri="{FF2B5EF4-FFF2-40B4-BE49-F238E27FC236}">
                <a16:creationId xmlns:a16="http://schemas.microsoft.com/office/drawing/2014/main" id="{4CDAED2D-2AEA-4086-89F3-C2440574C7FE}"/>
              </a:ext>
            </a:extLst>
          </p:cNvPr>
          <p:cNvSpPr>
            <a:spLocks noGrp="1"/>
          </p:cNvSpPr>
          <p:nvPr>
            <p:ph type="body" sz="quarter" idx="11"/>
          </p:nvPr>
        </p:nvSpPr>
        <p:spPr>
          <a:xfrm>
            <a:off x="234000" y="576000"/>
            <a:ext cx="7344000" cy="216000"/>
          </a:xfrm>
        </p:spPr>
        <p:txBody>
          <a:bodyPr/>
          <a:lstStyle/>
          <a:p>
            <a:r>
              <a:rPr lang="fr-FR" dirty="0"/>
              <a:t>Modes « pas à pas » et « Fast Run » </a:t>
            </a:r>
          </a:p>
        </p:txBody>
      </p:sp>
      <p:sp>
        <p:nvSpPr>
          <p:cNvPr id="45" name="Rectangle : coins arrondis 44">
            <a:extLst>
              <a:ext uri="{FF2B5EF4-FFF2-40B4-BE49-F238E27FC236}">
                <a16:creationId xmlns:a16="http://schemas.microsoft.com/office/drawing/2014/main" id="{A55EEEA8-DD7E-4805-9780-ACB07D4C6FAB}"/>
              </a:ext>
            </a:extLst>
          </p:cNvPr>
          <p:cNvSpPr/>
          <p:nvPr/>
        </p:nvSpPr>
        <p:spPr>
          <a:xfrm>
            <a:off x="6109090" y="2477662"/>
            <a:ext cx="851015" cy="187001"/>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6" name="ZoneTexte 45">
            <a:extLst>
              <a:ext uri="{FF2B5EF4-FFF2-40B4-BE49-F238E27FC236}">
                <a16:creationId xmlns:a16="http://schemas.microsoft.com/office/drawing/2014/main" id="{59854BFD-3E4F-49DD-B079-FEA1CBD1C64E}"/>
              </a:ext>
            </a:extLst>
          </p:cNvPr>
          <p:cNvSpPr txBox="1"/>
          <p:nvPr/>
        </p:nvSpPr>
        <p:spPr>
          <a:xfrm>
            <a:off x="2771472" y="2477662"/>
            <a:ext cx="1620792" cy="738664"/>
          </a:xfrm>
          <a:prstGeom prst="rect">
            <a:avLst/>
          </a:prstGeom>
          <a:solidFill>
            <a:schemeClr val="accent2">
              <a:lumMod val="60000"/>
              <a:lumOff val="40000"/>
            </a:schemeClr>
          </a:solidFill>
          <a:ln w="19050" cmpd="sng">
            <a:solidFill>
              <a:srgbClr val="FF0000"/>
            </a:solidFill>
          </a:ln>
        </p:spPr>
        <p:txBody>
          <a:bodyPr wrap="square" rtlCol="0">
            <a:spAutoFit/>
          </a:bodyPr>
          <a:lstStyle/>
          <a:p>
            <a:r>
              <a:rPr lang="fr-FR" sz="700" b="1" u="sng" dirty="0">
                <a:solidFill>
                  <a:srgbClr val="FF0000"/>
                </a:solidFill>
              </a:rPr>
              <a:t>EXECUTION PAS A PAS</a:t>
            </a:r>
          </a:p>
          <a:p>
            <a:r>
              <a:rPr lang="fr-FR" sz="700" b="1" dirty="0">
                <a:solidFill>
                  <a:srgbClr val="FF0000"/>
                </a:solidFill>
              </a:rPr>
              <a:t>A SAVOIR </a:t>
            </a:r>
            <a:r>
              <a:rPr lang="fr-FR" sz="700" dirty="0"/>
              <a:t>Pour exécuter un test en </a:t>
            </a:r>
            <a:r>
              <a:rPr lang="fr-FR" sz="700" b="1" dirty="0"/>
              <a:t>pas à pas</a:t>
            </a:r>
            <a:r>
              <a:rPr lang="fr-FR" sz="700" dirty="0"/>
              <a:t>, se positionner sur le test, cliquer sur la flèche et choisir « Exécuter ».</a:t>
            </a:r>
            <a:br>
              <a:rPr lang="fr-FR" sz="700" dirty="0"/>
            </a:br>
            <a:r>
              <a:rPr lang="fr-FR" sz="700" dirty="0"/>
              <a:t>Passage à l’écran « Lancement de test » (slide suivante)</a:t>
            </a:r>
          </a:p>
        </p:txBody>
      </p:sp>
      <p:cxnSp>
        <p:nvCxnSpPr>
          <p:cNvPr id="47" name="Connecteur droit avec flèche 46">
            <a:extLst>
              <a:ext uri="{FF2B5EF4-FFF2-40B4-BE49-F238E27FC236}">
                <a16:creationId xmlns:a16="http://schemas.microsoft.com/office/drawing/2014/main" id="{A6ECE753-20EF-4E16-B5BF-DB45BBB9FFB6}"/>
              </a:ext>
            </a:extLst>
          </p:cNvPr>
          <p:cNvCxnSpPr>
            <a:cxnSpLocks/>
            <a:stCxn id="45" idx="1"/>
            <a:endCxn id="46" idx="3"/>
          </p:cNvCxnSpPr>
          <p:nvPr/>
        </p:nvCxnSpPr>
        <p:spPr>
          <a:xfrm flipH="1">
            <a:off x="4392264" y="2571163"/>
            <a:ext cx="1716826" cy="275831"/>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6E905D89-93DB-4320-87BB-F427DDB00005}"/>
              </a:ext>
            </a:extLst>
          </p:cNvPr>
          <p:cNvSpPr txBox="1"/>
          <p:nvPr/>
        </p:nvSpPr>
        <p:spPr>
          <a:xfrm>
            <a:off x="2161556" y="3525928"/>
            <a:ext cx="2230708" cy="630942"/>
          </a:xfrm>
          <a:prstGeom prst="rect">
            <a:avLst/>
          </a:prstGeom>
          <a:solidFill>
            <a:schemeClr val="accent2">
              <a:lumMod val="60000"/>
              <a:lumOff val="40000"/>
            </a:schemeClr>
          </a:solidFill>
          <a:ln w="19050" cmpd="sng">
            <a:solidFill>
              <a:srgbClr val="FF0000"/>
            </a:solidFill>
          </a:ln>
        </p:spPr>
        <p:txBody>
          <a:bodyPr wrap="square" rtlCol="0">
            <a:spAutoFit/>
          </a:bodyPr>
          <a:lstStyle/>
          <a:p>
            <a:r>
              <a:rPr lang="fr-FR" sz="700" b="1" u="sng" dirty="0">
                <a:solidFill>
                  <a:srgbClr val="FF0000"/>
                </a:solidFill>
              </a:rPr>
              <a:t>EXECUTION FAST RUN</a:t>
            </a:r>
            <a:br>
              <a:rPr lang="fr-FR" sz="700" b="1" u="sng" dirty="0">
                <a:solidFill>
                  <a:srgbClr val="FF0000"/>
                </a:solidFill>
              </a:rPr>
            </a:br>
            <a:r>
              <a:rPr lang="fr-FR" sz="700" b="1" dirty="0">
                <a:solidFill>
                  <a:srgbClr val="FF0000"/>
                </a:solidFill>
              </a:rPr>
              <a:t>A SAVOIR </a:t>
            </a:r>
            <a:r>
              <a:rPr lang="fr-FR" sz="700" dirty="0"/>
              <a:t>Pour exécuter un test en </a:t>
            </a:r>
            <a:r>
              <a:rPr lang="fr-FR" sz="700" b="1" dirty="0"/>
              <a:t>mode Fast Run</a:t>
            </a:r>
            <a:r>
              <a:rPr lang="fr-FR" sz="700" dirty="0"/>
              <a:t>, choisir directement l’état d’exécution du test. </a:t>
            </a:r>
          </a:p>
          <a:p>
            <a:r>
              <a:rPr lang="fr-FR" sz="700" b="1" dirty="0">
                <a:solidFill>
                  <a:srgbClr val="FF0000"/>
                </a:solidFill>
              </a:rPr>
              <a:t>IMPORTANT </a:t>
            </a:r>
            <a:r>
              <a:rPr lang="fr-FR" sz="700" dirty="0"/>
              <a:t>L’état des étapes du test peut être différent de celui du test</a:t>
            </a:r>
          </a:p>
        </p:txBody>
      </p:sp>
      <p:sp>
        <p:nvSpPr>
          <p:cNvPr id="50" name="Rectangle : coins arrondis 49">
            <a:extLst>
              <a:ext uri="{FF2B5EF4-FFF2-40B4-BE49-F238E27FC236}">
                <a16:creationId xmlns:a16="http://schemas.microsoft.com/office/drawing/2014/main" id="{62ACBA26-B49C-4321-A32E-83D96E37ECD3}"/>
              </a:ext>
            </a:extLst>
          </p:cNvPr>
          <p:cNvSpPr/>
          <p:nvPr/>
        </p:nvSpPr>
        <p:spPr>
          <a:xfrm>
            <a:off x="6109090" y="2767288"/>
            <a:ext cx="851015" cy="50323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51" name="Connecteur droit avec flèche 50">
            <a:extLst>
              <a:ext uri="{FF2B5EF4-FFF2-40B4-BE49-F238E27FC236}">
                <a16:creationId xmlns:a16="http://schemas.microsoft.com/office/drawing/2014/main" id="{0ED7F0E6-C42F-4059-AC0B-9DD4555C1607}"/>
              </a:ext>
            </a:extLst>
          </p:cNvPr>
          <p:cNvCxnSpPr>
            <a:cxnSpLocks/>
            <a:stCxn id="50" idx="1"/>
            <a:endCxn id="49" idx="3"/>
          </p:cNvCxnSpPr>
          <p:nvPr/>
        </p:nvCxnSpPr>
        <p:spPr>
          <a:xfrm flipH="1">
            <a:off x="4392264" y="3018906"/>
            <a:ext cx="1716826" cy="822493"/>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 coins arrondis 55">
            <a:extLst>
              <a:ext uri="{FF2B5EF4-FFF2-40B4-BE49-F238E27FC236}">
                <a16:creationId xmlns:a16="http://schemas.microsoft.com/office/drawing/2014/main" id="{4A25E356-4FBB-4CC9-9F3F-C3B4BC870CD5}"/>
              </a:ext>
            </a:extLst>
          </p:cNvPr>
          <p:cNvSpPr/>
          <p:nvPr/>
        </p:nvSpPr>
        <p:spPr>
          <a:xfrm>
            <a:off x="232323" y="1188339"/>
            <a:ext cx="6353601" cy="56599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7" name="ZoneTexte 56">
            <a:extLst>
              <a:ext uri="{FF2B5EF4-FFF2-40B4-BE49-F238E27FC236}">
                <a16:creationId xmlns:a16="http://schemas.microsoft.com/office/drawing/2014/main" id="{953060EA-F6F6-45F2-BF2A-29F5BC9609F4}"/>
              </a:ext>
            </a:extLst>
          </p:cNvPr>
          <p:cNvSpPr txBox="1"/>
          <p:nvPr/>
        </p:nvSpPr>
        <p:spPr>
          <a:xfrm>
            <a:off x="3598696" y="581969"/>
            <a:ext cx="1620792" cy="307777"/>
          </a:xfrm>
          <a:prstGeom prst="rect">
            <a:avLst/>
          </a:prstGeom>
          <a:solidFill>
            <a:schemeClr val="bg1"/>
          </a:solidFill>
          <a:ln w="19050" cmpd="sng">
            <a:solidFill>
              <a:srgbClr val="FF0000"/>
            </a:solidFill>
          </a:ln>
        </p:spPr>
        <p:txBody>
          <a:bodyPr wrap="square" rtlCol="0">
            <a:spAutoFit/>
          </a:bodyPr>
          <a:lstStyle/>
          <a:p>
            <a:r>
              <a:rPr lang="fr-FR" sz="700" dirty="0"/>
              <a:t>Etat d’avancement de l’exécution de test</a:t>
            </a:r>
          </a:p>
        </p:txBody>
      </p:sp>
      <p:cxnSp>
        <p:nvCxnSpPr>
          <p:cNvPr id="61" name="Connecteur droit avec flèche 60">
            <a:extLst>
              <a:ext uri="{FF2B5EF4-FFF2-40B4-BE49-F238E27FC236}">
                <a16:creationId xmlns:a16="http://schemas.microsoft.com/office/drawing/2014/main" id="{4FB6131B-9FE8-46D6-B206-7E75D835BD72}"/>
              </a:ext>
            </a:extLst>
          </p:cNvPr>
          <p:cNvCxnSpPr>
            <a:cxnSpLocks/>
            <a:stCxn id="56" idx="0"/>
            <a:endCxn id="57" idx="2"/>
          </p:cNvCxnSpPr>
          <p:nvPr/>
        </p:nvCxnSpPr>
        <p:spPr>
          <a:xfrm flipV="1">
            <a:off x="3409124" y="889746"/>
            <a:ext cx="999968" cy="298593"/>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 coins arrondis 61">
            <a:extLst>
              <a:ext uri="{FF2B5EF4-FFF2-40B4-BE49-F238E27FC236}">
                <a16:creationId xmlns:a16="http://schemas.microsoft.com/office/drawing/2014/main" id="{5DC4755E-EB8E-4A5F-A501-44F54F259C07}"/>
              </a:ext>
            </a:extLst>
          </p:cNvPr>
          <p:cNvSpPr/>
          <p:nvPr/>
        </p:nvSpPr>
        <p:spPr>
          <a:xfrm>
            <a:off x="2277585" y="2105547"/>
            <a:ext cx="650739" cy="244158"/>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3" name="ZoneTexte 62">
            <a:extLst>
              <a:ext uri="{FF2B5EF4-FFF2-40B4-BE49-F238E27FC236}">
                <a16:creationId xmlns:a16="http://schemas.microsoft.com/office/drawing/2014/main" id="{64DB8C66-1EBC-4D9F-A157-2AE643EE867C}"/>
              </a:ext>
            </a:extLst>
          </p:cNvPr>
          <p:cNvSpPr txBox="1"/>
          <p:nvPr/>
        </p:nvSpPr>
        <p:spPr>
          <a:xfrm>
            <a:off x="2161556" y="1480474"/>
            <a:ext cx="882795" cy="415498"/>
          </a:xfrm>
          <a:prstGeom prst="rect">
            <a:avLst/>
          </a:prstGeom>
          <a:solidFill>
            <a:schemeClr val="bg1"/>
          </a:solidFill>
          <a:ln w="19050" cmpd="sng">
            <a:solidFill>
              <a:srgbClr val="FF0000"/>
            </a:solidFill>
          </a:ln>
        </p:spPr>
        <p:txBody>
          <a:bodyPr wrap="square" rtlCol="0">
            <a:spAutoFit/>
          </a:bodyPr>
          <a:lstStyle/>
          <a:p>
            <a:r>
              <a:rPr lang="fr-FR" sz="700" dirty="0"/>
              <a:t>Nbre d’exigence et de défauts lié(s) à chaque test</a:t>
            </a:r>
          </a:p>
        </p:txBody>
      </p:sp>
      <p:cxnSp>
        <p:nvCxnSpPr>
          <p:cNvPr id="64" name="Connecteur droit avec flèche 63">
            <a:extLst>
              <a:ext uri="{FF2B5EF4-FFF2-40B4-BE49-F238E27FC236}">
                <a16:creationId xmlns:a16="http://schemas.microsoft.com/office/drawing/2014/main" id="{E96EE2CA-F0FA-47A5-9855-73875C01B95B}"/>
              </a:ext>
            </a:extLst>
          </p:cNvPr>
          <p:cNvCxnSpPr>
            <a:cxnSpLocks/>
            <a:stCxn id="62" idx="0"/>
            <a:endCxn id="63" idx="2"/>
          </p:cNvCxnSpPr>
          <p:nvPr/>
        </p:nvCxnSpPr>
        <p:spPr>
          <a:xfrm flipH="1" flipV="1">
            <a:off x="2602954" y="1895972"/>
            <a:ext cx="1" cy="209575"/>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 coins arrondis 72">
            <a:extLst>
              <a:ext uri="{FF2B5EF4-FFF2-40B4-BE49-F238E27FC236}">
                <a16:creationId xmlns:a16="http://schemas.microsoft.com/office/drawing/2014/main" id="{CF633444-4037-442F-9441-2690CCEE5462}"/>
              </a:ext>
            </a:extLst>
          </p:cNvPr>
          <p:cNvSpPr/>
          <p:nvPr/>
        </p:nvSpPr>
        <p:spPr>
          <a:xfrm>
            <a:off x="4374630" y="2136930"/>
            <a:ext cx="808840" cy="244158"/>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4" name="ZoneTexte 73">
            <a:extLst>
              <a:ext uri="{FF2B5EF4-FFF2-40B4-BE49-F238E27FC236}">
                <a16:creationId xmlns:a16="http://schemas.microsoft.com/office/drawing/2014/main" id="{212C0865-19BF-44E8-BA57-772879028794}"/>
              </a:ext>
            </a:extLst>
          </p:cNvPr>
          <p:cNvSpPr txBox="1"/>
          <p:nvPr/>
        </p:nvSpPr>
        <p:spPr>
          <a:xfrm>
            <a:off x="4300675" y="1695483"/>
            <a:ext cx="882795" cy="307777"/>
          </a:xfrm>
          <a:prstGeom prst="rect">
            <a:avLst/>
          </a:prstGeom>
          <a:solidFill>
            <a:schemeClr val="bg1"/>
          </a:solidFill>
          <a:ln w="19050" cmpd="sng">
            <a:solidFill>
              <a:srgbClr val="FF0000"/>
            </a:solidFill>
          </a:ln>
        </p:spPr>
        <p:txBody>
          <a:bodyPr wrap="square" rtlCol="0">
            <a:spAutoFit/>
          </a:bodyPr>
          <a:lstStyle/>
          <a:p>
            <a:r>
              <a:rPr lang="fr-FR" sz="700" dirty="0"/>
              <a:t>Progression des étapes du test</a:t>
            </a:r>
          </a:p>
        </p:txBody>
      </p:sp>
      <p:cxnSp>
        <p:nvCxnSpPr>
          <p:cNvPr id="75" name="Connecteur droit avec flèche 74">
            <a:extLst>
              <a:ext uri="{FF2B5EF4-FFF2-40B4-BE49-F238E27FC236}">
                <a16:creationId xmlns:a16="http://schemas.microsoft.com/office/drawing/2014/main" id="{AD669170-CD6A-4B78-9A16-0ADCEA916E41}"/>
              </a:ext>
            </a:extLst>
          </p:cNvPr>
          <p:cNvCxnSpPr>
            <a:cxnSpLocks/>
            <a:stCxn id="73" idx="0"/>
            <a:endCxn id="74" idx="2"/>
          </p:cNvCxnSpPr>
          <p:nvPr/>
        </p:nvCxnSpPr>
        <p:spPr>
          <a:xfrm flipH="1" flipV="1">
            <a:off x="4742073" y="2003260"/>
            <a:ext cx="36977" cy="133670"/>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0BD4FA74-566A-401B-A63A-42373A5AFCB2}"/>
              </a:ext>
            </a:extLst>
          </p:cNvPr>
          <p:cNvSpPr txBox="1"/>
          <p:nvPr/>
        </p:nvSpPr>
        <p:spPr>
          <a:xfrm>
            <a:off x="4941360" y="3373148"/>
            <a:ext cx="1716825" cy="954107"/>
          </a:xfrm>
          <a:prstGeom prst="rect">
            <a:avLst/>
          </a:prstGeom>
          <a:solidFill>
            <a:schemeClr val="bg1"/>
          </a:solidFill>
          <a:ln w="22225" cmpd="sng">
            <a:solidFill>
              <a:srgbClr val="FF0000"/>
            </a:solidFill>
          </a:ln>
        </p:spPr>
        <p:txBody>
          <a:bodyPr wrap="square" rtlCol="0">
            <a:spAutoFit/>
          </a:bodyPr>
          <a:lstStyle/>
          <a:p>
            <a:r>
              <a:rPr lang="en-US" sz="700" dirty="0"/>
              <a:t>Les états possibles de l’exécution sont  :</a:t>
            </a:r>
          </a:p>
          <a:p>
            <a:r>
              <a:rPr lang="en-US" sz="700" b="1" dirty="0">
                <a:solidFill>
                  <a:srgbClr val="808080"/>
                </a:solidFill>
              </a:rPr>
              <a:t>TODO (l’étape de test n’a pas commencé)</a:t>
            </a:r>
            <a:r>
              <a:rPr lang="en-US" sz="700" dirty="0"/>
              <a:t>  </a:t>
            </a:r>
          </a:p>
          <a:p>
            <a:r>
              <a:rPr lang="en-US" sz="700" b="1" dirty="0">
                <a:solidFill>
                  <a:srgbClr val="008000"/>
                </a:solidFill>
              </a:rPr>
              <a:t>PASS (l’étape de test est passée) </a:t>
            </a:r>
          </a:p>
          <a:p>
            <a:r>
              <a:rPr lang="en-US" sz="700" b="1" dirty="0">
                <a:solidFill>
                  <a:srgbClr val="FFCC00"/>
                </a:solidFill>
              </a:rPr>
              <a:t>EXECUTING (l’étape est en cours d’exécution)</a:t>
            </a:r>
            <a:r>
              <a:rPr lang="en-US" sz="700" dirty="0"/>
              <a:t>  </a:t>
            </a:r>
          </a:p>
          <a:p>
            <a:r>
              <a:rPr lang="en-US" sz="700" b="1" dirty="0">
                <a:solidFill>
                  <a:srgbClr val="FF0000"/>
                </a:solidFill>
              </a:rPr>
              <a:t>FAIL (l’étape a échoué)</a:t>
            </a:r>
          </a:p>
          <a:p>
            <a:r>
              <a:rPr lang="en-US" sz="700" b="1" dirty="0"/>
              <a:t>ABORTED (l’étape a été arrêtée)</a:t>
            </a:r>
            <a:endParaRPr lang="en-US" sz="700" dirty="0"/>
          </a:p>
        </p:txBody>
      </p:sp>
      <p:pic>
        <p:nvPicPr>
          <p:cNvPr id="22" name="Image 21">
            <a:hlinkClick r:id="" action="ppaction://noaction"/>
            <a:extLst>
              <a:ext uri="{FF2B5EF4-FFF2-40B4-BE49-F238E27FC236}">
                <a16:creationId xmlns:a16="http://schemas.microsoft.com/office/drawing/2014/main" id="{CAC5A10F-DDB2-4D51-824D-6F710F5DFC6B}"/>
              </a:ext>
            </a:extLst>
          </p:cNvPr>
          <p:cNvPicPr>
            <a:picLocks noChangeAspect="1"/>
          </p:cNvPicPr>
          <p:nvPr/>
        </p:nvPicPr>
        <p:blipFill>
          <a:blip r:embed="rId3"/>
          <a:stretch>
            <a:fillRect/>
          </a:stretch>
        </p:blipFill>
        <p:spPr>
          <a:xfrm>
            <a:off x="5503204" y="35466"/>
            <a:ext cx="795449" cy="859090"/>
          </a:xfrm>
          <a:prstGeom prst="rect">
            <a:avLst/>
          </a:prstGeom>
          <a:solidFill>
            <a:schemeClr val="accent3">
              <a:lumMod val="60000"/>
              <a:lumOff val="40000"/>
            </a:schemeClr>
          </a:solidFill>
          <a:ln>
            <a:solidFill>
              <a:schemeClr val="accent3">
                <a:lumMod val="75000"/>
              </a:schemeClr>
            </a:solidFill>
          </a:ln>
          <a:effectLst>
            <a:outerShdw blurRad="50800" dist="38100" dir="8100000" algn="tr" rotWithShape="0">
              <a:prstClr val="black">
                <a:alpha val="40000"/>
              </a:prstClr>
            </a:outerShdw>
            <a:softEdge rad="12700"/>
          </a:effectLst>
          <a:scene3d>
            <a:camera prst="orthographicFront"/>
            <a:lightRig rig="threePt" dir="t"/>
          </a:scene3d>
          <a:sp3d>
            <a:bevelT/>
            <a:bevelB prst="angle"/>
          </a:sp3d>
        </p:spPr>
      </p:pic>
      <p:sp>
        <p:nvSpPr>
          <p:cNvPr id="25" name="Rectangle 24">
            <a:extLst>
              <a:ext uri="{FF2B5EF4-FFF2-40B4-BE49-F238E27FC236}">
                <a16:creationId xmlns:a16="http://schemas.microsoft.com/office/drawing/2014/main" id="{91F7BC5C-4643-45B1-832B-B779C6A572AC}"/>
              </a:ext>
            </a:extLst>
          </p:cNvPr>
          <p:cNvSpPr/>
          <p:nvPr/>
        </p:nvSpPr>
        <p:spPr>
          <a:xfrm>
            <a:off x="5462016" y="27504"/>
            <a:ext cx="2345325" cy="889149"/>
          </a:xfrm>
          <a:prstGeom prst="rect">
            <a:avLst/>
          </a:prstGeom>
          <a:noFill/>
          <a:ln>
            <a:solidFill>
              <a:srgbClr val="027180"/>
            </a:solidFill>
          </a:ln>
        </p:spPr>
        <p:txBody>
          <a:bodyPr rtlCol="0" anchor="ctr"/>
          <a:lstStyle/>
          <a:p>
            <a:pPr algn="ctr" eaLnBrk="1" hangingPunct="1"/>
            <a:endParaRPr lang="fr-FR" sz="1600" dirty="0">
              <a:solidFill>
                <a:srgbClr val="027180"/>
              </a:solidFill>
              <a:latin typeface="+mj-lt"/>
              <a:cs typeface="Arial" charset="0"/>
            </a:endParaRPr>
          </a:p>
        </p:txBody>
      </p:sp>
      <p:sp>
        <p:nvSpPr>
          <p:cNvPr id="6" name="Rectangle 5">
            <a:extLst>
              <a:ext uri="{FF2B5EF4-FFF2-40B4-BE49-F238E27FC236}">
                <a16:creationId xmlns:a16="http://schemas.microsoft.com/office/drawing/2014/main" id="{082FBC39-88CC-4198-BE53-EB364A659BC4}"/>
              </a:ext>
            </a:extLst>
          </p:cNvPr>
          <p:cNvSpPr/>
          <p:nvPr/>
        </p:nvSpPr>
        <p:spPr>
          <a:xfrm>
            <a:off x="6272784" y="39301"/>
            <a:ext cx="1534557" cy="954107"/>
          </a:xfrm>
          <a:prstGeom prst="rect">
            <a:avLst/>
          </a:prstGeom>
        </p:spPr>
        <p:txBody>
          <a:bodyPr wrap="square">
            <a:spAutoFit/>
          </a:bodyPr>
          <a:lstStyle/>
          <a:p>
            <a:pPr algn="ctr" eaLnBrk="1" hangingPunct="1"/>
            <a:r>
              <a:rPr lang="fr-FR" sz="800" b="1" u="sng" dirty="0">
                <a:solidFill>
                  <a:srgbClr val="005C68"/>
                </a:solidFill>
                <a:cs typeface="Calibri" panose="020F0502020204030204" pitchFamily="34" charset="0"/>
              </a:rPr>
              <a:t>Création Exécution de test</a:t>
            </a:r>
            <a:endParaRPr lang="fr-FR" sz="800" b="1" u="sng" dirty="0">
              <a:solidFill>
                <a:srgbClr val="005C68"/>
              </a:solidFill>
            </a:endParaRPr>
          </a:p>
          <a:p>
            <a:pPr eaLnBrk="1" hangingPunct="1"/>
            <a:r>
              <a:rPr lang="fr-FR" sz="800" b="1" dirty="0">
                <a:solidFill>
                  <a:srgbClr val="027180"/>
                </a:solidFill>
              </a:rPr>
              <a:t>Les mêmes modes opératoires pour la création de Test.</a:t>
            </a:r>
          </a:p>
          <a:p>
            <a:pPr eaLnBrk="1" hangingPunct="1"/>
            <a:endParaRPr lang="fr-FR" sz="800" b="1" dirty="0">
              <a:solidFill>
                <a:srgbClr val="027180"/>
              </a:solidFill>
            </a:endParaRPr>
          </a:p>
          <a:p>
            <a:pPr defTabSz="179388" eaLnBrk="1" hangingPunct="1"/>
            <a:r>
              <a:rPr lang="fr-FR" sz="800" dirty="0">
                <a:solidFill>
                  <a:srgbClr val="C00000"/>
                </a:solidFill>
              </a:rPr>
              <a:t>      La version Corrigée doit être la même que celle des</a:t>
            </a:r>
            <a:r>
              <a:rPr lang="fr-FR" sz="800" b="1" dirty="0">
                <a:solidFill>
                  <a:srgbClr val="C00000"/>
                </a:solidFill>
              </a:rPr>
              <a:t> Exigences</a:t>
            </a:r>
          </a:p>
          <a:p>
            <a:pPr eaLnBrk="1" hangingPunct="1"/>
            <a:endParaRPr lang="fr-FR" sz="800" b="1" dirty="0">
              <a:solidFill>
                <a:srgbClr val="027180"/>
              </a:solidFill>
            </a:endParaRPr>
          </a:p>
        </p:txBody>
      </p:sp>
      <p:pic>
        <p:nvPicPr>
          <p:cNvPr id="29" name="Image 28">
            <a:extLst>
              <a:ext uri="{FF2B5EF4-FFF2-40B4-BE49-F238E27FC236}">
                <a16:creationId xmlns:a16="http://schemas.microsoft.com/office/drawing/2014/main" id="{04B9329C-5F62-4B80-A349-EA6FD13855AF}"/>
              </a:ext>
            </a:extLst>
          </p:cNvPr>
          <p:cNvPicPr>
            <a:picLocks noChangeAspect="1"/>
          </p:cNvPicPr>
          <p:nvPr/>
        </p:nvPicPr>
        <p:blipFill>
          <a:blip r:embed="rId4"/>
          <a:stretch>
            <a:fillRect/>
          </a:stretch>
        </p:blipFill>
        <p:spPr>
          <a:xfrm>
            <a:off x="6196874" y="458267"/>
            <a:ext cx="276896" cy="247404"/>
          </a:xfrm>
          <a:prstGeom prst="rect">
            <a:avLst/>
          </a:prstGeom>
        </p:spPr>
      </p:pic>
    </p:spTree>
    <p:extLst>
      <p:ext uri="{BB962C8B-B14F-4D97-AF65-F5344CB8AC3E}">
        <p14:creationId xmlns:p14="http://schemas.microsoft.com/office/powerpoint/2010/main" val="18257697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9EFC8B9E-8995-4573-A58E-DE2792B9C779}"/>
              </a:ext>
            </a:extLst>
          </p:cNvPr>
          <p:cNvPicPr>
            <a:picLocks noChangeAspect="1"/>
          </p:cNvPicPr>
          <p:nvPr/>
        </p:nvPicPr>
        <p:blipFill>
          <a:blip r:embed="rId2"/>
          <a:stretch>
            <a:fillRect/>
          </a:stretch>
        </p:blipFill>
        <p:spPr>
          <a:xfrm>
            <a:off x="113184" y="670360"/>
            <a:ext cx="7698904" cy="3706110"/>
          </a:xfrm>
          <a:prstGeom prst="rect">
            <a:avLst/>
          </a:prstGeom>
        </p:spPr>
      </p:pic>
      <p:sp>
        <p:nvSpPr>
          <p:cNvPr id="2" name="Titre 1">
            <a:extLst>
              <a:ext uri="{FF2B5EF4-FFF2-40B4-BE49-F238E27FC236}">
                <a16:creationId xmlns:a16="http://schemas.microsoft.com/office/drawing/2014/main" id="{564A2724-5D26-489E-8228-40C3680CA7C3}"/>
              </a:ext>
            </a:extLst>
          </p:cNvPr>
          <p:cNvSpPr>
            <a:spLocks noGrp="1"/>
          </p:cNvSpPr>
          <p:nvPr>
            <p:ph type="title"/>
          </p:nvPr>
        </p:nvSpPr>
        <p:spPr>
          <a:xfrm>
            <a:off x="76891" y="63966"/>
            <a:ext cx="7344088" cy="288000"/>
          </a:xfrm>
        </p:spPr>
        <p:txBody>
          <a:bodyPr/>
          <a:lstStyle/>
          <a:p>
            <a:r>
              <a:rPr lang="fr-FR" dirty="0"/>
              <a:t>Exécution des tests</a:t>
            </a:r>
          </a:p>
        </p:txBody>
      </p:sp>
      <p:sp>
        <p:nvSpPr>
          <p:cNvPr id="3" name="Espace réservé du texte 2">
            <a:extLst>
              <a:ext uri="{FF2B5EF4-FFF2-40B4-BE49-F238E27FC236}">
                <a16:creationId xmlns:a16="http://schemas.microsoft.com/office/drawing/2014/main" id="{4CDAED2D-2AEA-4086-89F3-C2440574C7FE}"/>
              </a:ext>
            </a:extLst>
          </p:cNvPr>
          <p:cNvSpPr>
            <a:spLocks noGrp="1"/>
          </p:cNvSpPr>
          <p:nvPr>
            <p:ph type="body" sz="quarter" idx="11"/>
          </p:nvPr>
        </p:nvSpPr>
        <p:spPr>
          <a:xfrm>
            <a:off x="76891" y="365328"/>
            <a:ext cx="7344000" cy="216000"/>
          </a:xfrm>
        </p:spPr>
        <p:txBody>
          <a:bodyPr/>
          <a:lstStyle/>
          <a:p>
            <a:r>
              <a:rPr lang="fr-FR" dirty="0"/>
              <a:t>Exécution en mode « Pas à pas » </a:t>
            </a:r>
          </a:p>
        </p:txBody>
      </p:sp>
      <p:sp>
        <p:nvSpPr>
          <p:cNvPr id="45" name="Rectangle : coins arrondis 44">
            <a:extLst>
              <a:ext uri="{FF2B5EF4-FFF2-40B4-BE49-F238E27FC236}">
                <a16:creationId xmlns:a16="http://schemas.microsoft.com/office/drawing/2014/main" id="{A55EEEA8-DD7E-4805-9780-ACB07D4C6FAB}"/>
              </a:ext>
            </a:extLst>
          </p:cNvPr>
          <p:cNvSpPr/>
          <p:nvPr/>
        </p:nvSpPr>
        <p:spPr>
          <a:xfrm>
            <a:off x="6977509" y="680828"/>
            <a:ext cx="779764" cy="16247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6" name="ZoneTexte 45">
            <a:extLst>
              <a:ext uri="{FF2B5EF4-FFF2-40B4-BE49-F238E27FC236}">
                <a16:creationId xmlns:a16="http://schemas.microsoft.com/office/drawing/2014/main" id="{59854BFD-3E4F-49DD-B079-FEA1CBD1C64E}"/>
              </a:ext>
            </a:extLst>
          </p:cNvPr>
          <p:cNvSpPr txBox="1"/>
          <p:nvPr/>
        </p:nvSpPr>
        <p:spPr>
          <a:xfrm>
            <a:off x="2765638" y="1286966"/>
            <a:ext cx="3386346" cy="307777"/>
          </a:xfrm>
          <a:prstGeom prst="rect">
            <a:avLst/>
          </a:prstGeom>
          <a:solidFill>
            <a:schemeClr val="accent2">
              <a:lumMod val="60000"/>
              <a:lumOff val="40000"/>
            </a:schemeClr>
          </a:solidFill>
          <a:ln w="19050" cmpd="sng">
            <a:solidFill>
              <a:srgbClr val="FF0000"/>
            </a:solidFill>
          </a:ln>
        </p:spPr>
        <p:txBody>
          <a:bodyPr wrap="square" rtlCol="0">
            <a:spAutoFit/>
          </a:bodyPr>
          <a:lstStyle/>
          <a:p>
            <a:r>
              <a:rPr lang="fr-FR" sz="700" b="1" dirty="0">
                <a:solidFill>
                  <a:srgbClr val="FF0000"/>
                </a:solidFill>
              </a:rPr>
              <a:t>IMPORTANT </a:t>
            </a:r>
            <a:r>
              <a:rPr lang="fr-FR" sz="700" dirty="0"/>
              <a:t>2 cas : 1/ Il est possible de positionner l’état au niveau du lancement, sans le faire pour chaque étape 2/ l’état global est le reflet des états des différentes étapes</a:t>
            </a:r>
          </a:p>
        </p:txBody>
      </p:sp>
      <p:cxnSp>
        <p:nvCxnSpPr>
          <p:cNvPr id="47" name="Connecteur droit avec flèche 46">
            <a:extLst>
              <a:ext uri="{FF2B5EF4-FFF2-40B4-BE49-F238E27FC236}">
                <a16:creationId xmlns:a16="http://schemas.microsoft.com/office/drawing/2014/main" id="{A6ECE753-20EF-4E16-B5BF-DB45BBB9FFB6}"/>
              </a:ext>
            </a:extLst>
          </p:cNvPr>
          <p:cNvCxnSpPr>
            <a:cxnSpLocks/>
            <a:stCxn id="46" idx="1"/>
            <a:endCxn id="8" idx="3"/>
          </p:cNvCxnSpPr>
          <p:nvPr/>
        </p:nvCxnSpPr>
        <p:spPr>
          <a:xfrm flipH="1" flipV="1">
            <a:off x="1524000" y="1415894"/>
            <a:ext cx="1241638" cy="24961"/>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 coins arrondis 7">
            <a:extLst>
              <a:ext uri="{FF2B5EF4-FFF2-40B4-BE49-F238E27FC236}">
                <a16:creationId xmlns:a16="http://schemas.microsoft.com/office/drawing/2014/main" id="{6645E26F-3AAB-4399-A85B-7BD8EB3FB12A}"/>
              </a:ext>
            </a:extLst>
          </p:cNvPr>
          <p:cNvSpPr/>
          <p:nvPr/>
        </p:nvSpPr>
        <p:spPr>
          <a:xfrm>
            <a:off x="534089" y="1328458"/>
            <a:ext cx="989911" cy="174871"/>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 coins arrondis 8">
            <a:extLst>
              <a:ext uri="{FF2B5EF4-FFF2-40B4-BE49-F238E27FC236}">
                <a16:creationId xmlns:a16="http://schemas.microsoft.com/office/drawing/2014/main" id="{37112FBD-60F2-462D-A8B5-F4C7427CCB94}"/>
              </a:ext>
            </a:extLst>
          </p:cNvPr>
          <p:cNvSpPr/>
          <p:nvPr/>
        </p:nvSpPr>
        <p:spPr>
          <a:xfrm>
            <a:off x="161492" y="1665609"/>
            <a:ext cx="7537412" cy="901634"/>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 name="ZoneTexte 16">
            <a:extLst>
              <a:ext uri="{FF2B5EF4-FFF2-40B4-BE49-F238E27FC236}">
                <a16:creationId xmlns:a16="http://schemas.microsoft.com/office/drawing/2014/main" id="{DD01BD66-C786-41FF-8FD7-AB3766721C0C}"/>
              </a:ext>
            </a:extLst>
          </p:cNvPr>
          <p:cNvSpPr txBox="1"/>
          <p:nvPr/>
        </p:nvSpPr>
        <p:spPr>
          <a:xfrm>
            <a:off x="5738880" y="273672"/>
            <a:ext cx="1340708" cy="307777"/>
          </a:xfrm>
          <a:prstGeom prst="rect">
            <a:avLst/>
          </a:prstGeom>
          <a:solidFill>
            <a:schemeClr val="accent2">
              <a:lumMod val="60000"/>
              <a:lumOff val="40000"/>
            </a:schemeClr>
          </a:solidFill>
          <a:ln w="19050" cmpd="sng">
            <a:solidFill>
              <a:srgbClr val="FF0000"/>
            </a:solidFill>
          </a:ln>
        </p:spPr>
        <p:txBody>
          <a:bodyPr wrap="square" rtlCol="0">
            <a:spAutoFit/>
          </a:bodyPr>
          <a:lstStyle/>
          <a:p>
            <a:r>
              <a:rPr lang="fr-FR" sz="700" dirty="0"/>
              <a:t>Retour à l’exécution de test associée au lancement de test</a:t>
            </a:r>
          </a:p>
        </p:txBody>
      </p:sp>
      <p:cxnSp>
        <p:nvCxnSpPr>
          <p:cNvPr id="18" name="Connecteur droit avec flèche 17">
            <a:extLst>
              <a:ext uri="{FF2B5EF4-FFF2-40B4-BE49-F238E27FC236}">
                <a16:creationId xmlns:a16="http://schemas.microsoft.com/office/drawing/2014/main" id="{98FAB4DB-55A6-49CB-B9BB-395DC8C74ACC}"/>
              </a:ext>
            </a:extLst>
          </p:cNvPr>
          <p:cNvCxnSpPr>
            <a:cxnSpLocks/>
            <a:endCxn id="45" idx="1"/>
          </p:cNvCxnSpPr>
          <p:nvPr/>
        </p:nvCxnSpPr>
        <p:spPr>
          <a:xfrm>
            <a:off x="6429805" y="581328"/>
            <a:ext cx="547704" cy="180738"/>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 coins arrondis 22">
            <a:extLst>
              <a:ext uri="{FF2B5EF4-FFF2-40B4-BE49-F238E27FC236}">
                <a16:creationId xmlns:a16="http://schemas.microsoft.com/office/drawing/2014/main" id="{B24ED560-5FE5-438E-B58E-93E007AD260D}"/>
              </a:ext>
            </a:extLst>
          </p:cNvPr>
          <p:cNvSpPr/>
          <p:nvPr/>
        </p:nvSpPr>
        <p:spPr>
          <a:xfrm>
            <a:off x="76891" y="649293"/>
            <a:ext cx="2284385" cy="243282"/>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4" name="ZoneTexte 23">
            <a:extLst>
              <a:ext uri="{FF2B5EF4-FFF2-40B4-BE49-F238E27FC236}">
                <a16:creationId xmlns:a16="http://schemas.microsoft.com/office/drawing/2014/main" id="{11B886C4-613D-47DD-A0C6-D1EB0C9A9917}"/>
              </a:ext>
            </a:extLst>
          </p:cNvPr>
          <p:cNvSpPr txBox="1"/>
          <p:nvPr/>
        </p:nvSpPr>
        <p:spPr>
          <a:xfrm>
            <a:off x="2765638" y="486010"/>
            <a:ext cx="2302888" cy="307777"/>
          </a:xfrm>
          <a:prstGeom prst="rect">
            <a:avLst/>
          </a:prstGeom>
          <a:solidFill>
            <a:schemeClr val="accent2">
              <a:lumMod val="60000"/>
              <a:lumOff val="40000"/>
            </a:schemeClr>
          </a:solidFill>
          <a:ln w="19050" cmpd="sng">
            <a:solidFill>
              <a:srgbClr val="FF0000"/>
            </a:solidFill>
          </a:ln>
        </p:spPr>
        <p:txBody>
          <a:bodyPr wrap="square" rtlCol="0">
            <a:spAutoFit/>
          </a:bodyPr>
          <a:lstStyle/>
          <a:p>
            <a:r>
              <a:rPr lang="fr-FR" sz="700" b="1" dirty="0">
                <a:solidFill>
                  <a:srgbClr val="FF0000"/>
                </a:solidFill>
              </a:rPr>
              <a:t>A SAVOIR </a:t>
            </a:r>
            <a:r>
              <a:rPr lang="fr-FR" sz="700" dirty="0"/>
              <a:t>Retour au plan de test, à l’exécution de test ou au test lié au lancement de test</a:t>
            </a:r>
          </a:p>
        </p:txBody>
      </p:sp>
      <p:cxnSp>
        <p:nvCxnSpPr>
          <p:cNvPr id="25" name="Connecteur droit avec flèche 24">
            <a:extLst>
              <a:ext uri="{FF2B5EF4-FFF2-40B4-BE49-F238E27FC236}">
                <a16:creationId xmlns:a16="http://schemas.microsoft.com/office/drawing/2014/main" id="{9B267020-E769-40CE-8230-F59F1C1D8E40}"/>
              </a:ext>
            </a:extLst>
          </p:cNvPr>
          <p:cNvCxnSpPr>
            <a:cxnSpLocks/>
            <a:stCxn id="24" idx="1"/>
            <a:endCxn id="23" idx="3"/>
          </p:cNvCxnSpPr>
          <p:nvPr/>
        </p:nvCxnSpPr>
        <p:spPr>
          <a:xfrm flipH="1">
            <a:off x="2361276" y="639899"/>
            <a:ext cx="404362" cy="131035"/>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 coins arrondis 29">
            <a:extLst>
              <a:ext uri="{FF2B5EF4-FFF2-40B4-BE49-F238E27FC236}">
                <a16:creationId xmlns:a16="http://schemas.microsoft.com/office/drawing/2014/main" id="{D4DE8AF1-7903-4809-B71F-50DABE2E9485}"/>
              </a:ext>
            </a:extLst>
          </p:cNvPr>
          <p:cNvSpPr/>
          <p:nvPr/>
        </p:nvSpPr>
        <p:spPr>
          <a:xfrm>
            <a:off x="341900" y="981486"/>
            <a:ext cx="2078755" cy="289548"/>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ZoneTexte 30">
            <a:extLst>
              <a:ext uri="{FF2B5EF4-FFF2-40B4-BE49-F238E27FC236}">
                <a16:creationId xmlns:a16="http://schemas.microsoft.com/office/drawing/2014/main" id="{43766F77-0FA1-4A31-84F9-5DAFB40C480A}"/>
              </a:ext>
            </a:extLst>
          </p:cNvPr>
          <p:cNvSpPr txBox="1"/>
          <p:nvPr/>
        </p:nvSpPr>
        <p:spPr>
          <a:xfrm>
            <a:off x="2765639" y="875393"/>
            <a:ext cx="2920220" cy="307777"/>
          </a:xfrm>
          <a:prstGeom prst="rect">
            <a:avLst/>
          </a:prstGeom>
          <a:solidFill>
            <a:schemeClr val="accent2">
              <a:lumMod val="60000"/>
              <a:lumOff val="40000"/>
            </a:schemeClr>
          </a:solidFill>
          <a:ln w="19050" cmpd="sng">
            <a:solidFill>
              <a:srgbClr val="FF0000"/>
            </a:solidFill>
          </a:ln>
        </p:spPr>
        <p:txBody>
          <a:bodyPr wrap="square" rtlCol="0">
            <a:spAutoFit/>
          </a:bodyPr>
          <a:lstStyle/>
          <a:p>
            <a:r>
              <a:rPr lang="fr-FR" sz="700" b="1" dirty="0">
                <a:solidFill>
                  <a:srgbClr val="FF0000"/>
                </a:solidFill>
              </a:rPr>
              <a:t>IMPORTANT : </a:t>
            </a:r>
            <a:r>
              <a:rPr lang="fr-FR" sz="700" dirty="0"/>
              <a:t>Ctrl V, n’importe ou sur le lancement de test, permet d’associer une pièce jointe au lancement de test ou à une étape de test.</a:t>
            </a:r>
          </a:p>
        </p:txBody>
      </p:sp>
      <p:cxnSp>
        <p:nvCxnSpPr>
          <p:cNvPr id="32" name="Connecteur droit avec flèche 31">
            <a:extLst>
              <a:ext uri="{FF2B5EF4-FFF2-40B4-BE49-F238E27FC236}">
                <a16:creationId xmlns:a16="http://schemas.microsoft.com/office/drawing/2014/main" id="{D5FDFA7B-01DD-4A45-AB36-117CF8DD1515}"/>
              </a:ext>
            </a:extLst>
          </p:cNvPr>
          <p:cNvCxnSpPr>
            <a:cxnSpLocks/>
            <a:stCxn id="31" idx="1"/>
            <a:endCxn id="30" idx="3"/>
          </p:cNvCxnSpPr>
          <p:nvPr/>
        </p:nvCxnSpPr>
        <p:spPr>
          <a:xfrm flipH="1">
            <a:off x="2420655" y="1029282"/>
            <a:ext cx="344984" cy="96978"/>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F786A384-9946-4E3A-93AD-0A5BCD56622F}"/>
              </a:ext>
            </a:extLst>
          </p:cNvPr>
          <p:cNvSpPr txBox="1"/>
          <p:nvPr/>
        </p:nvSpPr>
        <p:spPr>
          <a:xfrm>
            <a:off x="341900" y="2067060"/>
            <a:ext cx="6016295" cy="415498"/>
          </a:xfrm>
          <a:prstGeom prst="rect">
            <a:avLst/>
          </a:prstGeom>
          <a:solidFill>
            <a:schemeClr val="bg1"/>
          </a:solidFill>
          <a:ln w="19050" cmpd="sng">
            <a:solidFill>
              <a:srgbClr val="FF0000"/>
            </a:solidFill>
          </a:ln>
        </p:spPr>
        <p:txBody>
          <a:bodyPr wrap="square" rtlCol="0">
            <a:spAutoFit/>
          </a:bodyPr>
          <a:lstStyle/>
          <a:p>
            <a:r>
              <a:rPr lang="fr-FR" sz="700" dirty="0"/>
              <a:t>Zone associée au lancement de test dans sa totalité. Permet de saisir des commentaires, des anomalies (défaut d’exécution) ou des évidences de preuve (PJ)</a:t>
            </a:r>
            <a:br>
              <a:rPr lang="fr-FR" sz="700" dirty="0"/>
            </a:br>
            <a:r>
              <a:rPr lang="fr-FR" sz="700" dirty="0"/>
              <a:t>Lors de l’exécution, réaliser une copie d'écran avec n'importe quel outil de capture. Dans Xray, sur l'écran d'exécution, faire Ctrl-V. Xray propose de sauvegarde la capture comme preuve de test au niveau du test ou au niveau d'une étape</a:t>
            </a:r>
          </a:p>
        </p:txBody>
      </p:sp>
      <p:pic>
        <p:nvPicPr>
          <p:cNvPr id="44" name="Image 43">
            <a:extLst>
              <a:ext uri="{FF2B5EF4-FFF2-40B4-BE49-F238E27FC236}">
                <a16:creationId xmlns:a16="http://schemas.microsoft.com/office/drawing/2014/main" id="{83608C26-85FE-4586-9E2D-5C361191565A}"/>
              </a:ext>
            </a:extLst>
          </p:cNvPr>
          <p:cNvPicPr>
            <a:picLocks noChangeAspect="1"/>
          </p:cNvPicPr>
          <p:nvPr/>
        </p:nvPicPr>
        <p:blipFill>
          <a:blip r:embed="rId3"/>
          <a:stretch>
            <a:fillRect/>
          </a:stretch>
        </p:blipFill>
        <p:spPr>
          <a:xfrm>
            <a:off x="141480" y="2611443"/>
            <a:ext cx="7642312" cy="1718686"/>
          </a:xfrm>
          <a:prstGeom prst="rect">
            <a:avLst/>
          </a:prstGeom>
        </p:spPr>
      </p:pic>
      <p:sp>
        <p:nvSpPr>
          <p:cNvPr id="39" name="ZoneTexte 38">
            <a:extLst>
              <a:ext uri="{FF2B5EF4-FFF2-40B4-BE49-F238E27FC236}">
                <a16:creationId xmlns:a16="http://schemas.microsoft.com/office/drawing/2014/main" id="{2F5DBDEE-8DA0-4F78-9FF4-7887E242517F}"/>
              </a:ext>
            </a:extLst>
          </p:cNvPr>
          <p:cNvSpPr txBox="1"/>
          <p:nvPr/>
        </p:nvSpPr>
        <p:spPr>
          <a:xfrm>
            <a:off x="1635134" y="2754069"/>
            <a:ext cx="3887602" cy="415498"/>
          </a:xfrm>
          <a:prstGeom prst="rect">
            <a:avLst/>
          </a:prstGeom>
          <a:solidFill>
            <a:schemeClr val="bg1"/>
          </a:solidFill>
          <a:ln w="19050" cmpd="sng">
            <a:solidFill>
              <a:srgbClr val="FF0000"/>
            </a:solidFill>
          </a:ln>
        </p:spPr>
        <p:txBody>
          <a:bodyPr wrap="square" rtlCol="0">
            <a:spAutoFit/>
          </a:bodyPr>
          <a:lstStyle/>
          <a:p>
            <a:r>
              <a:rPr lang="fr-FR" sz="700" dirty="0"/>
              <a:t>Zone associée à une étape de test du lancement de test. On retrouve 4 zones : Résultat actuel commentaires, Défauts (pour les anomalies et preuves (PJ)</a:t>
            </a:r>
            <a:br>
              <a:rPr lang="fr-FR" sz="700" dirty="0"/>
            </a:br>
            <a:r>
              <a:rPr lang="fr-FR" sz="700" dirty="0"/>
              <a:t>Pour chacun, cliquer sur le + pour ajouter un élément. (Voir plus loin pour la création d’anomalie)</a:t>
            </a:r>
          </a:p>
        </p:txBody>
      </p:sp>
      <p:cxnSp>
        <p:nvCxnSpPr>
          <p:cNvPr id="40" name="Connecteur droit avec flèche 39">
            <a:extLst>
              <a:ext uri="{FF2B5EF4-FFF2-40B4-BE49-F238E27FC236}">
                <a16:creationId xmlns:a16="http://schemas.microsoft.com/office/drawing/2014/main" id="{DC7C43B3-F2BA-4AC9-ABB1-5151D47E4C0C}"/>
              </a:ext>
            </a:extLst>
          </p:cNvPr>
          <p:cNvCxnSpPr>
            <a:cxnSpLocks/>
            <a:stCxn id="39" idx="2"/>
            <a:endCxn id="10" idx="0"/>
          </p:cNvCxnSpPr>
          <p:nvPr/>
        </p:nvCxnSpPr>
        <p:spPr>
          <a:xfrm>
            <a:off x="3578935" y="3169567"/>
            <a:ext cx="345256" cy="291688"/>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 coins arrondis 47">
            <a:extLst>
              <a:ext uri="{FF2B5EF4-FFF2-40B4-BE49-F238E27FC236}">
                <a16:creationId xmlns:a16="http://schemas.microsoft.com/office/drawing/2014/main" id="{57FC3D0D-7807-48A9-A868-3F56B7AC0CDE}"/>
              </a:ext>
            </a:extLst>
          </p:cNvPr>
          <p:cNvSpPr/>
          <p:nvPr/>
        </p:nvSpPr>
        <p:spPr>
          <a:xfrm>
            <a:off x="249280" y="4112039"/>
            <a:ext cx="779764" cy="16247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9" name="Rectangle : coins arrondis 48">
            <a:extLst>
              <a:ext uri="{FF2B5EF4-FFF2-40B4-BE49-F238E27FC236}">
                <a16:creationId xmlns:a16="http://schemas.microsoft.com/office/drawing/2014/main" id="{D664131A-04AF-4E49-99F7-34E7B4D26675}"/>
              </a:ext>
            </a:extLst>
          </p:cNvPr>
          <p:cNvSpPr/>
          <p:nvPr/>
        </p:nvSpPr>
        <p:spPr>
          <a:xfrm>
            <a:off x="1365055" y="4112039"/>
            <a:ext cx="779764" cy="16247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0" name="Rectangle : coins arrondis 49">
            <a:extLst>
              <a:ext uri="{FF2B5EF4-FFF2-40B4-BE49-F238E27FC236}">
                <a16:creationId xmlns:a16="http://schemas.microsoft.com/office/drawing/2014/main" id="{81841CD5-6C45-4B41-9D9D-C41F5F7FC362}"/>
              </a:ext>
            </a:extLst>
          </p:cNvPr>
          <p:cNvSpPr/>
          <p:nvPr/>
        </p:nvSpPr>
        <p:spPr>
          <a:xfrm>
            <a:off x="3189053" y="3925915"/>
            <a:ext cx="779764" cy="16247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1" name="Rectangle : coins arrondis 50">
            <a:extLst>
              <a:ext uri="{FF2B5EF4-FFF2-40B4-BE49-F238E27FC236}">
                <a16:creationId xmlns:a16="http://schemas.microsoft.com/office/drawing/2014/main" id="{C566C82E-C3FB-4858-8A3F-28572E5E4739}"/>
              </a:ext>
            </a:extLst>
          </p:cNvPr>
          <p:cNvSpPr/>
          <p:nvPr/>
        </p:nvSpPr>
        <p:spPr>
          <a:xfrm>
            <a:off x="6645452" y="4105080"/>
            <a:ext cx="1053452" cy="16247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angle : coins arrondis 9">
            <a:extLst>
              <a:ext uri="{FF2B5EF4-FFF2-40B4-BE49-F238E27FC236}">
                <a16:creationId xmlns:a16="http://schemas.microsoft.com/office/drawing/2014/main" id="{DB9FB532-5021-41B3-9ED0-9D61CF962DEA}"/>
              </a:ext>
            </a:extLst>
          </p:cNvPr>
          <p:cNvSpPr/>
          <p:nvPr/>
        </p:nvSpPr>
        <p:spPr>
          <a:xfrm>
            <a:off x="113184" y="3461255"/>
            <a:ext cx="7622013" cy="863971"/>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5" name="Rectangle : coins arrondis 54">
            <a:extLst>
              <a:ext uri="{FF2B5EF4-FFF2-40B4-BE49-F238E27FC236}">
                <a16:creationId xmlns:a16="http://schemas.microsoft.com/office/drawing/2014/main" id="{099CF96C-6A82-4BD4-868F-552F8E1050A0}"/>
              </a:ext>
            </a:extLst>
          </p:cNvPr>
          <p:cNvSpPr/>
          <p:nvPr/>
        </p:nvSpPr>
        <p:spPr>
          <a:xfrm>
            <a:off x="2532225" y="4104684"/>
            <a:ext cx="779764" cy="16247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4" name="ZoneTexte 53">
            <a:extLst>
              <a:ext uri="{FF2B5EF4-FFF2-40B4-BE49-F238E27FC236}">
                <a16:creationId xmlns:a16="http://schemas.microsoft.com/office/drawing/2014/main" id="{D3E39007-DB24-4222-82A8-248AE316988A}"/>
              </a:ext>
            </a:extLst>
          </p:cNvPr>
          <p:cNvSpPr txBox="1"/>
          <p:nvPr/>
        </p:nvSpPr>
        <p:spPr>
          <a:xfrm>
            <a:off x="6050846" y="2692911"/>
            <a:ext cx="1619762" cy="1200329"/>
          </a:xfrm>
          <a:prstGeom prst="rect">
            <a:avLst/>
          </a:prstGeom>
          <a:solidFill>
            <a:schemeClr val="bg1"/>
          </a:solidFill>
          <a:ln w="22225" cmpd="sng">
            <a:solidFill>
              <a:srgbClr val="FF0000"/>
            </a:solidFill>
          </a:ln>
        </p:spPr>
        <p:txBody>
          <a:bodyPr wrap="square" rtlCol="0">
            <a:spAutoFit/>
          </a:bodyPr>
          <a:lstStyle/>
          <a:p>
            <a:r>
              <a:rPr lang="en-US" sz="800" dirty="0"/>
              <a:t>Les états possibles de l’exécution sont  :</a:t>
            </a:r>
          </a:p>
          <a:p>
            <a:r>
              <a:rPr lang="en-US" sz="800" b="1" dirty="0">
                <a:solidFill>
                  <a:srgbClr val="808080"/>
                </a:solidFill>
              </a:rPr>
              <a:t>TODO (l’étape de test n’a pas commencé)</a:t>
            </a:r>
            <a:r>
              <a:rPr lang="en-US" sz="800" dirty="0"/>
              <a:t>  </a:t>
            </a:r>
          </a:p>
          <a:p>
            <a:r>
              <a:rPr lang="en-US" sz="800" b="1" dirty="0">
                <a:solidFill>
                  <a:srgbClr val="008000"/>
                </a:solidFill>
              </a:rPr>
              <a:t>PASS (l’étape de test est passée) </a:t>
            </a:r>
          </a:p>
          <a:p>
            <a:r>
              <a:rPr lang="en-US" sz="800" b="1" dirty="0">
                <a:solidFill>
                  <a:srgbClr val="FFCC00"/>
                </a:solidFill>
              </a:rPr>
              <a:t>EXECUTING (l’étape est en cours d’exécution)</a:t>
            </a:r>
            <a:r>
              <a:rPr lang="en-US" sz="800" dirty="0"/>
              <a:t>  </a:t>
            </a:r>
          </a:p>
          <a:p>
            <a:r>
              <a:rPr lang="en-US" sz="800" b="1" dirty="0">
                <a:solidFill>
                  <a:srgbClr val="FF0000"/>
                </a:solidFill>
              </a:rPr>
              <a:t>FAIL (l’étape a échoué)</a:t>
            </a:r>
            <a:br>
              <a:rPr lang="en-US" sz="800" b="1" dirty="0">
                <a:solidFill>
                  <a:srgbClr val="FF0000"/>
                </a:solidFill>
              </a:rPr>
            </a:br>
            <a:r>
              <a:rPr lang="en-US" sz="800" dirty="0"/>
              <a:t>Pas d’état ABORTED</a:t>
            </a:r>
          </a:p>
        </p:txBody>
      </p:sp>
      <p:cxnSp>
        <p:nvCxnSpPr>
          <p:cNvPr id="53" name="Connecteur droit avec flèche 52">
            <a:extLst>
              <a:ext uri="{FF2B5EF4-FFF2-40B4-BE49-F238E27FC236}">
                <a16:creationId xmlns:a16="http://schemas.microsoft.com/office/drawing/2014/main" id="{F4588AFB-9611-4C7D-BA62-CD80A05C7ECA}"/>
              </a:ext>
            </a:extLst>
          </p:cNvPr>
          <p:cNvCxnSpPr>
            <a:cxnSpLocks/>
          </p:cNvCxnSpPr>
          <p:nvPr/>
        </p:nvCxnSpPr>
        <p:spPr>
          <a:xfrm>
            <a:off x="6257804" y="4088390"/>
            <a:ext cx="445853" cy="97531"/>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ZoneTexte 51">
            <a:extLst>
              <a:ext uri="{FF2B5EF4-FFF2-40B4-BE49-F238E27FC236}">
                <a16:creationId xmlns:a16="http://schemas.microsoft.com/office/drawing/2014/main" id="{638807A9-0DFA-46A5-BAD9-9B6129512791}"/>
              </a:ext>
            </a:extLst>
          </p:cNvPr>
          <p:cNvSpPr txBox="1"/>
          <p:nvPr/>
        </p:nvSpPr>
        <p:spPr>
          <a:xfrm>
            <a:off x="4898661" y="3917256"/>
            <a:ext cx="1340708" cy="307777"/>
          </a:xfrm>
          <a:prstGeom prst="rect">
            <a:avLst/>
          </a:prstGeom>
          <a:solidFill>
            <a:schemeClr val="accent2">
              <a:lumMod val="40000"/>
              <a:lumOff val="60000"/>
            </a:schemeClr>
          </a:solidFill>
          <a:ln w="19050" cmpd="sng">
            <a:solidFill>
              <a:srgbClr val="FF0000"/>
            </a:solidFill>
          </a:ln>
        </p:spPr>
        <p:txBody>
          <a:bodyPr wrap="square" rtlCol="0">
            <a:spAutoFit/>
          </a:bodyPr>
          <a:lstStyle/>
          <a:p>
            <a:r>
              <a:rPr lang="fr-FR" sz="700" b="1" dirty="0">
                <a:solidFill>
                  <a:srgbClr val="FF0000"/>
                </a:solidFill>
              </a:rPr>
              <a:t>IMPORTANT </a:t>
            </a:r>
            <a:r>
              <a:rPr lang="fr-FR" sz="700" dirty="0"/>
              <a:t>Cliquer sur l’état à affecter à l’étape de test</a:t>
            </a:r>
          </a:p>
        </p:txBody>
      </p:sp>
    </p:spTree>
    <p:extLst>
      <p:ext uri="{BB962C8B-B14F-4D97-AF65-F5344CB8AC3E}">
        <p14:creationId xmlns:p14="http://schemas.microsoft.com/office/powerpoint/2010/main" val="2694947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187463" y="1384803"/>
            <a:ext cx="7554165" cy="1939528"/>
          </a:xfrm>
        </p:spPr>
        <p:txBody>
          <a:bodyPr/>
          <a:lstStyle/>
          <a:p>
            <a:pPr indent="0" algn="ctr"/>
            <a:r>
              <a:rPr lang="fr-FR" sz="3200" dirty="0"/>
              <a:t>Conception et organisation des cas de tests</a:t>
            </a:r>
            <a:br>
              <a:rPr lang="fr-FR" sz="3200" dirty="0"/>
            </a:br>
            <a:br>
              <a:rPr lang="fr-FR" sz="2800" dirty="0"/>
            </a:br>
            <a:r>
              <a:rPr lang="fr-FR" sz="2800" dirty="0"/>
              <a:t>Bibliothèque de test</a:t>
            </a:r>
            <a:br>
              <a:rPr lang="fr-FR" sz="4000" dirty="0"/>
            </a:br>
            <a:br>
              <a:rPr lang="fr-FR" sz="4000" dirty="0"/>
            </a:br>
            <a:br>
              <a:rPr lang="fr-FR" dirty="0"/>
            </a:br>
            <a:br>
              <a:rPr lang="fr-FR" dirty="0"/>
            </a:br>
            <a:br>
              <a:rPr lang="fr-FR" dirty="0"/>
            </a:br>
            <a:br>
              <a:rPr lang="fr-FR" dirty="0"/>
            </a:br>
            <a:endParaRPr lang="fr-FR" dirty="0"/>
          </a:p>
        </p:txBody>
      </p:sp>
      <p:sp>
        <p:nvSpPr>
          <p:cNvPr id="6" name="ZoneTexte 5">
            <a:extLst>
              <a:ext uri="{FF2B5EF4-FFF2-40B4-BE49-F238E27FC236}">
                <a16:creationId xmlns:a16="http://schemas.microsoft.com/office/drawing/2014/main" id="{B775010E-313F-4E95-8FEC-42169685EB72}"/>
              </a:ext>
            </a:extLst>
          </p:cNvPr>
          <p:cNvSpPr txBox="1"/>
          <p:nvPr/>
        </p:nvSpPr>
        <p:spPr bwMode="auto">
          <a:xfrm>
            <a:off x="2434427" y="3027515"/>
            <a:ext cx="355436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eaLnBrk="1" hangingPunct="1">
              <a:spcBef>
                <a:spcPts val="600"/>
              </a:spcBef>
            </a:pPr>
            <a:r>
              <a:rPr lang="fr-FR" dirty="0">
                <a:solidFill>
                  <a:schemeClr val="bg1">
                    <a:lumMod val="95000"/>
                  </a:schemeClr>
                </a:solidFill>
                <a:latin typeface="Source Sans Pro" pitchFamily="34" charset="0"/>
              </a:rPr>
              <a:t>Création de la bibliothèque</a:t>
            </a:r>
          </a:p>
          <a:p>
            <a:pPr eaLnBrk="1" hangingPunct="1">
              <a:spcBef>
                <a:spcPts val="600"/>
              </a:spcBef>
            </a:pPr>
            <a:r>
              <a:rPr lang="fr-FR" dirty="0">
                <a:solidFill>
                  <a:schemeClr val="bg1">
                    <a:lumMod val="95000"/>
                  </a:schemeClr>
                </a:solidFill>
                <a:latin typeface="Source Sans Pro" pitchFamily="34" charset="0"/>
              </a:rPr>
              <a:t>Cas d’un produit mono produit</a:t>
            </a:r>
          </a:p>
          <a:p>
            <a:pPr eaLnBrk="1" hangingPunct="1">
              <a:spcBef>
                <a:spcPts val="600"/>
              </a:spcBef>
            </a:pPr>
            <a:r>
              <a:rPr lang="fr-FR" dirty="0">
                <a:solidFill>
                  <a:schemeClr val="bg1">
                    <a:lumMod val="95000"/>
                  </a:schemeClr>
                </a:solidFill>
                <a:latin typeface="Source Sans Pro" pitchFamily="34" charset="0"/>
              </a:rPr>
              <a:t>Cas Mono tribu / Multi domaines / </a:t>
            </a:r>
            <a:r>
              <a:rPr lang="fr-FR" dirty="0" err="1">
                <a:solidFill>
                  <a:schemeClr val="bg1">
                    <a:lumMod val="95000"/>
                  </a:schemeClr>
                </a:solidFill>
                <a:latin typeface="Source Sans Pro" pitchFamily="34" charset="0"/>
              </a:rPr>
              <a:t>multi-produits</a:t>
            </a:r>
            <a:r>
              <a:rPr lang="fr-FR" dirty="0">
                <a:solidFill>
                  <a:schemeClr val="bg1">
                    <a:lumMod val="95000"/>
                  </a:schemeClr>
                </a:solidFill>
                <a:latin typeface="Source Sans Pro" pitchFamily="34" charset="0"/>
              </a:rPr>
              <a:t> / multi </a:t>
            </a:r>
            <a:r>
              <a:rPr lang="fr-FR" dirty="0" err="1">
                <a:solidFill>
                  <a:schemeClr val="bg1">
                    <a:lumMod val="95000"/>
                  </a:schemeClr>
                </a:solidFill>
                <a:latin typeface="Source Sans Pro" pitchFamily="34" charset="0"/>
              </a:rPr>
              <a:t>squads</a:t>
            </a:r>
            <a:r>
              <a:rPr lang="fr-FR" dirty="0">
                <a:solidFill>
                  <a:schemeClr val="bg1">
                    <a:lumMod val="95000"/>
                  </a:schemeClr>
                </a:solidFill>
                <a:latin typeface="Source Sans Pro" pitchFamily="34" charset="0"/>
              </a:rPr>
              <a:t> </a:t>
            </a:r>
          </a:p>
        </p:txBody>
      </p:sp>
      <p:sp>
        <p:nvSpPr>
          <p:cNvPr id="5" name="ZoneTexte 4">
            <a:hlinkClick r:id="rId3" action="ppaction://hlinksldjump"/>
            <a:extLst>
              <a:ext uri="{FF2B5EF4-FFF2-40B4-BE49-F238E27FC236}">
                <a16:creationId xmlns:a16="http://schemas.microsoft.com/office/drawing/2014/main" id="{D6208AC7-88E4-4CD5-B1EE-75EC824D2902}"/>
              </a:ext>
            </a:extLst>
          </p:cNvPr>
          <p:cNvSpPr txBox="1"/>
          <p:nvPr/>
        </p:nvSpPr>
        <p:spPr bwMode="auto">
          <a:xfrm>
            <a:off x="7102718" y="4022060"/>
            <a:ext cx="627186" cy="283906"/>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a:scene3d>
            <a:camera prst="perspectiveFront"/>
            <a:lightRig rig="balanced" dir="t">
              <a:rot lat="0" lon="0" rev="8700000"/>
            </a:lightRig>
          </a:scene3d>
          <a:sp3d>
            <a:bevelT/>
            <a:bevelB/>
          </a:sp3d>
        </p:spPr>
        <p:txBody>
          <a:bodyPr wrap="square" lIns="36000" tIns="72000" rIns="36000" bIns="72000" rtlCol="0" anchor="b">
            <a:spAutoFit/>
          </a:bodyPr>
          <a:lstStyle/>
          <a:p>
            <a:pPr eaLnBrk="1" hangingPunct="1"/>
            <a:r>
              <a:rPr lang="fr-FR" sz="900" dirty="0">
                <a:solidFill>
                  <a:srgbClr val="000000"/>
                </a:solidFill>
                <a:latin typeface="Source Sans Pro" pitchFamily="34" charset="0"/>
              </a:rPr>
              <a:t>  </a:t>
            </a:r>
            <a:r>
              <a:rPr lang="fr-FR" sz="900" b="1" dirty="0">
                <a:solidFill>
                  <a:srgbClr val="00008F"/>
                </a:solidFill>
                <a:latin typeface="Source Sans Pro" pitchFamily="34" charset="0"/>
                <a:hlinkClick r:id="rId3" action="ppaction://hlinksldjump">
                  <a:extLst>
                    <a:ext uri="{A12FA001-AC4F-418D-AE19-62706E023703}">
                      <ahyp:hlinkClr xmlns:ahyp="http://schemas.microsoft.com/office/drawing/2018/hyperlinkcolor" val="tx"/>
                    </a:ext>
                  </a:extLst>
                </a:hlinkClick>
              </a:rPr>
              <a:t>RETOUR</a:t>
            </a:r>
            <a:endParaRPr lang="fr-FR" sz="900" b="1" dirty="0">
              <a:solidFill>
                <a:srgbClr val="00008F"/>
              </a:solidFill>
              <a:latin typeface="Source Sans Pro" pitchFamily="34" charset="0"/>
            </a:endParaRPr>
          </a:p>
        </p:txBody>
      </p:sp>
      <p:sp>
        <p:nvSpPr>
          <p:cNvPr id="7" name="Rectangle : coins arrondis 6">
            <a:extLst>
              <a:ext uri="{FF2B5EF4-FFF2-40B4-BE49-F238E27FC236}">
                <a16:creationId xmlns:a16="http://schemas.microsoft.com/office/drawing/2014/main" id="{F3B1514A-A46F-47A9-8695-E0D8387BC529}"/>
              </a:ext>
            </a:extLst>
          </p:cNvPr>
          <p:cNvSpPr/>
          <p:nvPr/>
        </p:nvSpPr>
        <p:spPr>
          <a:xfrm>
            <a:off x="5988789" y="195657"/>
            <a:ext cx="1698879" cy="248956"/>
          </a:xfrm>
          <a:prstGeom prst="roundRect">
            <a:avLst/>
          </a:prstGeom>
          <a:solidFill>
            <a:srgbClr val="FFC000"/>
          </a:solidFill>
          <a:ln>
            <a:solidFill>
              <a:srgbClr val="027180"/>
            </a:solidFill>
          </a:ln>
        </p:spPr>
        <p:txBody>
          <a:bodyPr rtlCol="0" anchor="ctr"/>
          <a:lstStyle/>
          <a:p>
            <a:pPr algn="ctr" eaLnBrk="1" hangingPunct="1"/>
            <a:r>
              <a:rPr lang="fr-FR" sz="1000" dirty="0">
                <a:solidFill>
                  <a:srgbClr val="027180"/>
                </a:solidFill>
                <a:latin typeface="+mj-lt"/>
              </a:rPr>
              <a:t>Actualisé Xray 6 / avril 2022</a:t>
            </a:r>
          </a:p>
        </p:txBody>
      </p:sp>
    </p:spTree>
    <p:extLst>
      <p:ext uri="{BB962C8B-B14F-4D97-AF65-F5344CB8AC3E}">
        <p14:creationId xmlns:p14="http://schemas.microsoft.com/office/powerpoint/2010/main" val="15889378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9EEC5B59-A9B4-4524-8DA7-4EB51C33E6F0}"/>
              </a:ext>
            </a:extLst>
          </p:cNvPr>
          <p:cNvPicPr>
            <a:picLocks noChangeAspect="1"/>
          </p:cNvPicPr>
          <p:nvPr/>
        </p:nvPicPr>
        <p:blipFill>
          <a:blip r:embed="rId2"/>
          <a:stretch>
            <a:fillRect/>
          </a:stretch>
        </p:blipFill>
        <p:spPr>
          <a:xfrm>
            <a:off x="4126037" y="2453324"/>
            <a:ext cx="3598679" cy="1647718"/>
          </a:xfrm>
          <a:prstGeom prst="rect">
            <a:avLst/>
          </a:prstGeom>
          <a:ln>
            <a:solidFill>
              <a:schemeClr val="tx2">
                <a:lumMod val="60000"/>
                <a:lumOff val="40000"/>
              </a:schemeClr>
            </a:solidFill>
          </a:ln>
        </p:spPr>
      </p:pic>
      <p:sp>
        <p:nvSpPr>
          <p:cNvPr id="2" name="Titre 1">
            <a:extLst>
              <a:ext uri="{FF2B5EF4-FFF2-40B4-BE49-F238E27FC236}">
                <a16:creationId xmlns:a16="http://schemas.microsoft.com/office/drawing/2014/main" id="{564A2724-5D26-489E-8228-40C3680CA7C3}"/>
              </a:ext>
            </a:extLst>
          </p:cNvPr>
          <p:cNvSpPr>
            <a:spLocks noGrp="1"/>
          </p:cNvSpPr>
          <p:nvPr>
            <p:ph type="title"/>
          </p:nvPr>
        </p:nvSpPr>
        <p:spPr/>
        <p:txBody>
          <a:bodyPr/>
          <a:lstStyle/>
          <a:p>
            <a:r>
              <a:rPr lang="fr-FR" dirty="0"/>
              <a:t>Exécution des tests</a:t>
            </a:r>
          </a:p>
        </p:txBody>
      </p:sp>
      <p:sp>
        <p:nvSpPr>
          <p:cNvPr id="3" name="Espace réservé du texte 2">
            <a:extLst>
              <a:ext uri="{FF2B5EF4-FFF2-40B4-BE49-F238E27FC236}">
                <a16:creationId xmlns:a16="http://schemas.microsoft.com/office/drawing/2014/main" id="{4CDAED2D-2AEA-4086-89F3-C2440574C7FE}"/>
              </a:ext>
            </a:extLst>
          </p:cNvPr>
          <p:cNvSpPr>
            <a:spLocks noGrp="1"/>
          </p:cNvSpPr>
          <p:nvPr>
            <p:ph type="body" sz="quarter" idx="11"/>
          </p:nvPr>
        </p:nvSpPr>
        <p:spPr>
          <a:xfrm>
            <a:off x="234000" y="576000"/>
            <a:ext cx="7344000" cy="216000"/>
          </a:xfrm>
        </p:spPr>
        <p:txBody>
          <a:bodyPr/>
          <a:lstStyle/>
          <a:p>
            <a:r>
              <a:rPr lang="fr-FR" dirty="0"/>
              <a:t>Mode « Super Fast Run » : positionnement du statut d’exécution pour plusieurs tests</a:t>
            </a:r>
          </a:p>
        </p:txBody>
      </p:sp>
      <p:pic>
        <p:nvPicPr>
          <p:cNvPr id="4" name="Image 3">
            <a:extLst>
              <a:ext uri="{FF2B5EF4-FFF2-40B4-BE49-F238E27FC236}">
                <a16:creationId xmlns:a16="http://schemas.microsoft.com/office/drawing/2014/main" id="{A14C0468-ABA3-4BF5-A71B-61763A4D6A1D}"/>
              </a:ext>
            </a:extLst>
          </p:cNvPr>
          <p:cNvPicPr>
            <a:picLocks noChangeAspect="1"/>
          </p:cNvPicPr>
          <p:nvPr/>
        </p:nvPicPr>
        <p:blipFill>
          <a:blip r:embed="rId3"/>
          <a:stretch>
            <a:fillRect/>
          </a:stretch>
        </p:blipFill>
        <p:spPr>
          <a:xfrm>
            <a:off x="104259" y="1006585"/>
            <a:ext cx="3994189" cy="1873780"/>
          </a:xfrm>
          <a:prstGeom prst="rect">
            <a:avLst/>
          </a:prstGeom>
          <a:ln>
            <a:solidFill>
              <a:schemeClr val="tx2">
                <a:lumMod val="60000"/>
                <a:lumOff val="40000"/>
              </a:schemeClr>
            </a:solidFill>
          </a:ln>
        </p:spPr>
      </p:pic>
      <p:sp>
        <p:nvSpPr>
          <p:cNvPr id="9" name="Rectangle : coins arrondis 8">
            <a:extLst>
              <a:ext uri="{FF2B5EF4-FFF2-40B4-BE49-F238E27FC236}">
                <a16:creationId xmlns:a16="http://schemas.microsoft.com/office/drawing/2014/main" id="{805360BF-F9B5-4632-A05E-85F89FBF2A5C}"/>
              </a:ext>
            </a:extLst>
          </p:cNvPr>
          <p:cNvSpPr/>
          <p:nvPr/>
        </p:nvSpPr>
        <p:spPr>
          <a:xfrm>
            <a:off x="567109" y="1867744"/>
            <a:ext cx="682120" cy="59496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angle : coins arrondis 9">
            <a:extLst>
              <a:ext uri="{FF2B5EF4-FFF2-40B4-BE49-F238E27FC236}">
                <a16:creationId xmlns:a16="http://schemas.microsoft.com/office/drawing/2014/main" id="{5C0ABE62-8B1D-4779-9774-7C374A40AF91}"/>
              </a:ext>
            </a:extLst>
          </p:cNvPr>
          <p:cNvSpPr/>
          <p:nvPr/>
        </p:nvSpPr>
        <p:spPr>
          <a:xfrm>
            <a:off x="76670" y="2074979"/>
            <a:ext cx="490439" cy="874480"/>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ZoneTexte 10">
            <a:extLst>
              <a:ext uri="{FF2B5EF4-FFF2-40B4-BE49-F238E27FC236}">
                <a16:creationId xmlns:a16="http://schemas.microsoft.com/office/drawing/2014/main" id="{14C48F19-7BDC-4E56-87EB-852286FD93CE}"/>
              </a:ext>
            </a:extLst>
          </p:cNvPr>
          <p:cNvSpPr txBox="1"/>
          <p:nvPr/>
        </p:nvSpPr>
        <p:spPr>
          <a:xfrm>
            <a:off x="87372" y="3226786"/>
            <a:ext cx="642689" cy="954107"/>
          </a:xfrm>
          <a:prstGeom prst="rect">
            <a:avLst/>
          </a:prstGeom>
          <a:solidFill>
            <a:schemeClr val="accent2">
              <a:lumMod val="60000"/>
              <a:lumOff val="40000"/>
            </a:schemeClr>
          </a:solidFill>
          <a:ln w="19050" cmpd="sng">
            <a:solidFill>
              <a:srgbClr val="FF0000"/>
            </a:solidFill>
          </a:ln>
        </p:spPr>
        <p:txBody>
          <a:bodyPr wrap="square" rtlCol="0">
            <a:spAutoFit/>
          </a:bodyPr>
          <a:lstStyle/>
          <a:p>
            <a:r>
              <a:rPr lang="fr-FR" sz="700" dirty="0"/>
              <a:t>1. Sélectionner les tests pour lesquels positionner l’état d’exécution</a:t>
            </a:r>
          </a:p>
        </p:txBody>
      </p:sp>
      <p:cxnSp>
        <p:nvCxnSpPr>
          <p:cNvPr id="12" name="Connecteur droit avec flèche 11">
            <a:extLst>
              <a:ext uri="{FF2B5EF4-FFF2-40B4-BE49-F238E27FC236}">
                <a16:creationId xmlns:a16="http://schemas.microsoft.com/office/drawing/2014/main" id="{5B35154D-6854-4EEE-8BE4-9BF5549E8470}"/>
              </a:ext>
            </a:extLst>
          </p:cNvPr>
          <p:cNvCxnSpPr>
            <a:cxnSpLocks/>
            <a:stCxn id="11" idx="0"/>
            <a:endCxn id="10" idx="2"/>
          </p:cNvCxnSpPr>
          <p:nvPr/>
        </p:nvCxnSpPr>
        <p:spPr>
          <a:xfrm flipH="1" flipV="1">
            <a:off x="321890" y="2949459"/>
            <a:ext cx="86827" cy="277327"/>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3A5370AD-E131-4444-8168-A12BABF94BE3}"/>
              </a:ext>
            </a:extLst>
          </p:cNvPr>
          <p:cNvSpPr txBox="1"/>
          <p:nvPr/>
        </p:nvSpPr>
        <p:spPr>
          <a:xfrm>
            <a:off x="810983" y="3226786"/>
            <a:ext cx="642689" cy="738664"/>
          </a:xfrm>
          <a:prstGeom prst="rect">
            <a:avLst/>
          </a:prstGeom>
          <a:solidFill>
            <a:schemeClr val="accent2">
              <a:lumMod val="60000"/>
              <a:lumOff val="40000"/>
            </a:schemeClr>
          </a:solidFill>
          <a:ln w="19050" cmpd="sng">
            <a:solidFill>
              <a:srgbClr val="FF0000"/>
            </a:solidFill>
          </a:ln>
        </p:spPr>
        <p:txBody>
          <a:bodyPr wrap="square" rtlCol="0">
            <a:spAutoFit/>
          </a:bodyPr>
          <a:lstStyle/>
          <a:p>
            <a:r>
              <a:rPr lang="fr-FR" sz="700" dirty="0"/>
              <a:t>2. Cliquer sur …  et choisir l’état d’exécution cible (ici FAIL)</a:t>
            </a:r>
          </a:p>
        </p:txBody>
      </p:sp>
      <p:cxnSp>
        <p:nvCxnSpPr>
          <p:cNvPr id="18" name="Connecteur droit avec flèche 17">
            <a:extLst>
              <a:ext uri="{FF2B5EF4-FFF2-40B4-BE49-F238E27FC236}">
                <a16:creationId xmlns:a16="http://schemas.microsoft.com/office/drawing/2014/main" id="{D502A2E2-311F-49F8-B738-A499894498C1}"/>
              </a:ext>
            </a:extLst>
          </p:cNvPr>
          <p:cNvCxnSpPr>
            <a:cxnSpLocks/>
            <a:stCxn id="17" idx="0"/>
            <a:endCxn id="9" idx="2"/>
          </p:cNvCxnSpPr>
          <p:nvPr/>
        </p:nvCxnSpPr>
        <p:spPr>
          <a:xfrm flipH="1" flipV="1">
            <a:off x="908169" y="2462709"/>
            <a:ext cx="224159" cy="764077"/>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 coins arrondis 20">
            <a:extLst>
              <a:ext uri="{FF2B5EF4-FFF2-40B4-BE49-F238E27FC236}">
                <a16:creationId xmlns:a16="http://schemas.microsoft.com/office/drawing/2014/main" id="{7584355D-9AA1-4162-B455-2384ACA517D6}"/>
              </a:ext>
            </a:extLst>
          </p:cNvPr>
          <p:cNvSpPr/>
          <p:nvPr/>
        </p:nvSpPr>
        <p:spPr>
          <a:xfrm>
            <a:off x="6789072" y="3406069"/>
            <a:ext cx="682120" cy="234470"/>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2" name="ZoneTexte 21">
            <a:extLst>
              <a:ext uri="{FF2B5EF4-FFF2-40B4-BE49-F238E27FC236}">
                <a16:creationId xmlns:a16="http://schemas.microsoft.com/office/drawing/2014/main" id="{9C059E72-EAFC-42DC-A245-0A2AB48FE724}"/>
              </a:ext>
            </a:extLst>
          </p:cNvPr>
          <p:cNvSpPr txBox="1"/>
          <p:nvPr/>
        </p:nvSpPr>
        <p:spPr>
          <a:xfrm>
            <a:off x="6789071" y="1592828"/>
            <a:ext cx="642689" cy="738664"/>
          </a:xfrm>
          <a:prstGeom prst="rect">
            <a:avLst/>
          </a:prstGeom>
          <a:solidFill>
            <a:schemeClr val="accent2">
              <a:lumMod val="60000"/>
              <a:lumOff val="40000"/>
            </a:schemeClr>
          </a:solidFill>
          <a:ln w="19050" cmpd="sng">
            <a:solidFill>
              <a:srgbClr val="FF0000"/>
            </a:solidFill>
          </a:ln>
        </p:spPr>
        <p:txBody>
          <a:bodyPr wrap="square" rtlCol="0">
            <a:spAutoFit/>
          </a:bodyPr>
          <a:lstStyle/>
          <a:p>
            <a:r>
              <a:rPr lang="fr-FR" sz="700" dirty="0"/>
              <a:t>3. Les états d’exécution sont positionnés à la nouvelle valeur</a:t>
            </a:r>
          </a:p>
        </p:txBody>
      </p:sp>
      <p:cxnSp>
        <p:nvCxnSpPr>
          <p:cNvPr id="23" name="Connecteur droit avec flèche 22">
            <a:extLst>
              <a:ext uri="{FF2B5EF4-FFF2-40B4-BE49-F238E27FC236}">
                <a16:creationId xmlns:a16="http://schemas.microsoft.com/office/drawing/2014/main" id="{BD831787-8944-4B7E-8CFE-54490E744A1D}"/>
              </a:ext>
            </a:extLst>
          </p:cNvPr>
          <p:cNvCxnSpPr>
            <a:cxnSpLocks/>
            <a:stCxn id="22" idx="2"/>
            <a:endCxn id="21" idx="0"/>
          </p:cNvCxnSpPr>
          <p:nvPr/>
        </p:nvCxnSpPr>
        <p:spPr>
          <a:xfrm>
            <a:off x="7110416" y="2331492"/>
            <a:ext cx="19716" cy="1074577"/>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 coins arrondis 30">
            <a:extLst>
              <a:ext uri="{FF2B5EF4-FFF2-40B4-BE49-F238E27FC236}">
                <a16:creationId xmlns:a16="http://schemas.microsoft.com/office/drawing/2014/main" id="{63450C04-F5B8-4B75-A253-861C82135310}"/>
              </a:ext>
            </a:extLst>
          </p:cNvPr>
          <p:cNvSpPr/>
          <p:nvPr/>
        </p:nvSpPr>
        <p:spPr>
          <a:xfrm>
            <a:off x="6789072" y="3838702"/>
            <a:ext cx="682120" cy="234470"/>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Rectangle : coins arrondis 34">
            <a:extLst>
              <a:ext uri="{FF2B5EF4-FFF2-40B4-BE49-F238E27FC236}">
                <a16:creationId xmlns:a16="http://schemas.microsoft.com/office/drawing/2014/main" id="{0251E48E-2D70-4AC4-BC3F-E36958C9D59F}"/>
              </a:ext>
            </a:extLst>
          </p:cNvPr>
          <p:cNvSpPr/>
          <p:nvPr/>
        </p:nvSpPr>
        <p:spPr>
          <a:xfrm>
            <a:off x="76670" y="1469505"/>
            <a:ext cx="3278459" cy="38052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6" name="ZoneTexte 35">
            <a:extLst>
              <a:ext uri="{FF2B5EF4-FFF2-40B4-BE49-F238E27FC236}">
                <a16:creationId xmlns:a16="http://schemas.microsoft.com/office/drawing/2014/main" id="{064568BF-3821-41DC-9E66-88565079C15A}"/>
              </a:ext>
            </a:extLst>
          </p:cNvPr>
          <p:cNvSpPr txBox="1"/>
          <p:nvPr/>
        </p:nvSpPr>
        <p:spPr>
          <a:xfrm>
            <a:off x="4475869" y="1068395"/>
            <a:ext cx="1718618" cy="307777"/>
          </a:xfrm>
          <a:prstGeom prst="rect">
            <a:avLst/>
          </a:prstGeom>
          <a:solidFill>
            <a:schemeClr val="bg1"/>
          </a:solidFill>
          <a:ln w="19050" cmpd="sng">
            <a:solidFill>
              <a:srgbClr val="FF0000"/>
            </a:solidFill>
          </a:ln>
        </p:spPr>
        <p:txBody>
          <a:bodyPr wrap="square" rtlCol="0">
            <a:spAutoFit/>
          </a:bodyPr>
          <a:lstStyle/>
          <a:p>
            <a:r>
              <a:rPr lang="fr-FR" sz="700" b="1" dirty="0">
                <a:solidFill>
                  <a:srgbClr val="FF0000"/>
                </a:solidFill>
              </a:rPr>
              <a:t>A SAVOIR : </a:t>
            </a:r>
            <a:r>
              <a:rPr lang="fr-FR" sz="700" dirty="0"/>
              <a:t>Il est possible de filtrer les tests de la liste</a:t>
            </a:r>
            <a:endParaRPr lang="fr-FR" sz="700" b="1" dirty="0">
              <a:solidFill>
                <a:srgbClr val="FF0000"/>
              </a:solidFill>
            </a:endParaRPr>
          </a:p>
        </p:txBody>
      </p:sp>
      <p:cxnSp>
        <p:nvCxnSpPr>
          <p:cNvPr id="37" name="Connecteur droit avec flèche 36">
            <a:extLst>
              <a:ext uri="{FF2B5EF4-FFF2-40B4-BE49-F238E27FC236}">
                <a16:creationId xmlns:a16="http://schemas.microsoft.com/office/drawing/2014/main" id="{DD46595C-E1BF-4746-91B8-83A48E566FAB}"/>
              </a:ext>
            </a:extLst>
          </p:cNvPr>
          <p:cNvCxnSpPr>
            <a:cxnSpLocks/>
            <a:stCxn id="36" idx="1"/>
            <a:endCxn id="35" idx="3"/>
          </p:cNvCxnSpPr>
          <p:nvPr/>
        </p:nvCxnSpPr>
        <p:spPr>
          <a:xfrm flipH="1">
            <a:off x="3355129" y="1222284"/>
            <a:ext cx="1120740" cy="437484"/>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 coins arrondis 49">
            <a:extLst>
              <a:ext uri="{FF2B5EF4-FFF2-40B4-BE49-F238E27FC236}">
                <a16:creationId xmlns:a16="http://schemas.microsoft.com/office/drawing/2014/main" id="{CB9C460E-4CAD-4D35-98FE-5FC181F47D9C}"/>
              </a:ext>
            </a:extLst>
          </p:cNvPr>
          <p:cNvSpPr/>
          <p:nvPr/>
        </p:nvSpPr>
        <p:spPr>
          <a:xfrm>
            <a:off x="4126037" y="2454664"/>
            <a:ext cx="3581792" cy="38052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1" name="ZoneTexte 50">
            <a:extLst>
              <a:ext uri="{FF2B5EF4-FFF2-40B4-BE49-F238E27FC236}">
                <a16:creationId xmlns:a16="http://schemas.microsoft.com/office/drawing/2014/main" id="{F6D52445-5D4A-44DE-BAD8-7B0FE5D2D274}"/>
              </a:ext>
            </a:extLst>
          </p:cNvPr>
          <p:cNvSpPr txBox="1"/>
          <p:nvPr/>
        </p:nvSpPr>
        <p:spPr>
          <a:xfrm>
            <a:off x="4475869" y="1521437"/>
            <a:ext cx="1718618" cy="523220"/>
          </a:xfrm>
          <a:prstGeom prst="rect">
            <a:avLst/>
          </a:prstGeom>
          <a:solidFill>
            <a:schemeClr val="bg1"/>
          </a:solidFill>
          <a:ln w="19050" cmpd="sng">
            <a:solidFill>
              <a:srgbClr val="FF0000"/>
            </a:solidFill>
          </a:ln>
        </p:spPr>
        <p:txBody>
          <a:bodyPr wrap="square" rtlCol="0">
            <a:spAutoFit/>
          </a:bodyPr>
          <a:lstStyle/>
          <a:p>
            <a:r>
              <a:rPr lang="fr-FR" sz="700" b="1" dirty="0">
                <a:solidFill>
                  <a:srgbClr val="FF0000"/>
                </a:solidFill>
              </a:rPr>
              <a:t>IMPORTANT : </a:t>
            </a:r>
            <a:r>
              <a:rPr lang="fr-FR" sz="700" dirty="0"/>
              <a:t>L’état d’exécution global de l’exécution de test est le reflet des états des tests qui le composent, pour la version corrigée de l’exécution</a:t>
            </a:r>
            <a:endParaRPr lang="fr-FR" sz="700" b="1" dirty="0">
              <a:solidFill>
                <a:srgbClr val="FF0000"/>
              </a:solidFill>
            </a:endParaRPr>
          </a:p>
        </p:txBody>
      </p:sp>
      <p:cxnSp>
        <p:nvCxnSpPr>
          <p:cNvPr id="52" name="Connecteur droit avec flèche 51">
            <a:extLst>
              <a:ext uri="{FF2B5EF4-FFF2-40B4-BE49-F238E27FC236}">
                <a16:creationId xmlns:a16="http://schemas.microsoft.com/office/drawing/2014/main" id="{1BE9A01D-CCE5-4D3B-9E83-850C410B1FB3}"/>
              </a:ext>
            </a:extLst>
          </p:cNvPr>
          <p:cNvCxnSpPr>
            <a:cxnSpLocks/>
            <a:stCxn id="51" idx="2"/>
            <a:endCxn id="50" idx="0"/>
          </p:cNvCxnSpPr>
          <p:nvPr/>
        </p:nvCxnSpPr>
        <p:spPr>
          <a:xfrm>
            <a:off x="5335178" y="2044657"/>
            <a:ext cx="581755" cy="410007"/>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ZoneTexte 55">
            <a:extLst>
              <a:ext uri="{FF2B5EF4-FFF2-40B4-BE49-F238E27FC236}">
                <a16:creationId xmlns:a16="http://schemas.microsoft.com/office/drawing/2014/main" id="{A213B7CD-EE8F-4B3B-BC85-5C66553E9908}"/>
              </a:ext>
            </a:extLst>
          </p:cNvPr>
          <p:cNvSpPr txBox="1"/>
          <p:nvPr/>
        </p:nvSpPr>
        <p:spPr>
          <a:xfrm>
            <a:off x="1523603" y="3226786"/>
            <a:ext cx="1716825" cy="846386"/>
          </a:xfrm>
          <a:prstGeom prst="rect">
            <a:avLst/>
          </a:prstGeom>
          <a:solidFill>
            <a:schemeClr val="bg1"/>
          </a:solidFill>
          <a:ln w="22225" cmpd="sng">
            <a:solidFill>
              <a:srgbClr val="FF0000"/>
            </a:solidFill>
          </a:ln>
        </p:spPr>
        <p:txBody>
          <a:bodyPr wrap="square" rtlCol="0">
            <a:spAutoFit/>
          </a:bodyPr>
          <a:lstStyle/>
          <a:p>
            <a:r>
              <a:rPr lang="en-US" sz="700" dirty="0"/>
              <a:t>Les états possibles de l’exécution sont  :</a:t>
            </a:r>
          </a:p>
          <a:p>
            <a:r>
              <a:rPr lang="en-US" sz="700" b="1" dirty="0">
                <a:solidFill>
                  <a:srgbClr val="808080"/>
                </a:solidFill>
              </a:rPr>
              <a:t>TODO (le test n’a pas commencé)</a:t>
            </a:r>
            <a:r>
              <a:rPr lang="en-US" sz="700" dirty="0"/>
              <a:t>  </a:t>
            </a:r>
          </a:p>
          <a:p>
            <a:r>
              <a:rPr lang="en-US" sz="700" b="1" dirty="0">
                <a:solidFill>
                  <a:srgbClr val="008000"/>
                </a:solidFill>
              </a:rPr>
              <a:t>PASS (le test est passé) </a:t>
            </a:r>
          </a:p>
          <a:p>
            <a:r>
              <a:rPr lang="en-US" sz="700" b="1" dirty="0">
                <a:solidFill>
                  <a:srgbClr val="FFCC00"/>
                </a:solidFill>
              </a:rPr>
              <a:t>EXECUTING (le test est en cours d’exécution)</a:t>
            </a:r>
            <a:r>
              <a:rPr lang="en-US" sz="700" dirty="0"/>
              <a:t>  </a:t>
            </a:r>
          </a:p>
          <a:p>
            <a:r>
              <a:rPr lang="en-US" sz="700" b="1" dirty="0">
                <a:solidFill>
                  <a:srgbClr val="FF0000"/>
                </a:solidFill>
              </a:rPr>
              <a:t>FAIL (le test a échoué)</a:t>
            </a:r>
          </a:p>
          <a:p>
            <a:r>
              <a:rPr lang="en-US" sz="700" b="1" dirty="0"/>
              <a:t>ABORTED (le test a été arrêté)</a:t>
            </a:r>
            <a:endParaRPr lang="en-US" sz="700" dirty="0"/>
          </a:p>
        </p:txBody>
      </p:sp>
    </p:spTree>
    <p:extLst>
      <p:ext uri="{BB962C8B-B14F-4D97-AF65-F5344CB8AC3E}">
        <p14:creationId xmlns:p14="http://schemas.microsoft.com/office/powerpoint/2010/main" val="2470591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81954" y="1397215"/>
            <a:ext cx="7554165" cy="1939528"/>
          </a:xfrm>
        </p:spPr>
        <p:txBody>
          <a:bodyPr/>
          <a:lstStyle/>
          <a:p>
            <a:pPr indent="0" algn="ctr"/>
            <a:r>
              <a:rPr lang="fr-FR" sz="3200" dirty="0"/>
              <a:t>Création des Anomalies</a:t>
            </a:r>
            <a:br>
              <a:rPr lang="fr-FR" sz="3200" dirty="0"/>
            </a:br>
            <a:br>
              <a:rPr lang="fr-FR" sz="2800" dirty="0"/>
            </a:br>
            <a:br>
              <a:rPr lang="fr-FR" sz="4000" dirty="0"/>
            </a:br>
            <a:br>
              <a:rPr lang="fr-FR" sz="4000" dirty="0"/>
            </a:br>
            <a:br>
              <a:rPr lang="fr-FR" dirty="0"/>
            </a:br>
            <a:br>
              <a:rPr lang="fr-FR" dirty="0"/>
            </a:br>
            <a:br>
              <a:rPr lang="fr-FR" dirty="0"/>
            </a:br>
            <a:br>
              <a:rPr lang="fr-FR" dirty="0"/>
            </a:br>
            <a:endParaRPr lang="fr-FR" dirty="0"/>
          </a:p>
        </p:txBody>
      </p:sp>
      <p:sp>
        <p:nvSpPr>
          <p:cNvPr id="6" name="ZoneTexte 5">
            <a:extLst>
              <a:ext uri="{FF2B5EF4-FFF2-40B4-BE49-F238E27FC236}">
                <a16:creationId xmlns:a16="http://schemas.microsoft.com/office/drawing/2014/main" id="{B775010E-313F-4E95-8FEC-42169685EB72}"/>
              </a:ext>
            </a:extLst>
          </p:cNvPr>
          <p:cNvSpPr txBox="1"/>
          <p:nvPr/>
        </p:nvSpPr>
        <p:spPr bwMode="auto">
          <a:xfrm>
            <a:off x="2274880" y="3391239"/>
            <a:ext cx="3554362"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eaLnBrk="1" hangingPunct="1">
              <a:spcBef>
                <a:spcPts val="600"/>
              </a:spcBef>
            </a:pPr>
            <a:r>
              <a:rPr lang="fr-FR" dirty="0">
                <a:solidFill>
                  <a:schemeClr val="bg1">
                    <a:lumMod val="95000"/>
                  </a:schemeClr>
                </a:solidFill>
                <a:latin typeface="Source Sans Pro" pitchFamily="34" charset="0"/>
              </a:rPr>
              <a:t>Création d’Anomalie via le lancement de test</a:t>
            </a:r>
          </a:p>
          <a:p>
            <a:pPr eaLnBrk="1" hangingPunct="1">
              <a:spcBef>
                <a:spcPts val="600"/>
              </a:spcBef>
            </a:pPr>
            <a:r>
              <a:rPr lang="fr-FR" dirty="0">
                <a:solidFill>
                  <a:schemeClr val="bg1">
                    <a:lumMod val="95000"/>
                  </a:schemeClr>
                </a:solidFill>
                <a:latin typeface="Source Sans Pro" pitchFamily="34" charset="0"/>
              </a:rPr>
              <a:t>Création d’Anomalie via Menu Création</a:t>
            </a:r>
          </a:p>
        </p:txBody>
      </p:sp>
      <p:sp>
        <p:nvSpPr>
          <p:cNvPr id="5" name="ZoneTexte 4">
            <a:hlinkClick r:id="rId3" action="ppaction://hlinksldjump"/>
            <a:extLst>
              <a:ext uri="{FF2B5EF4-FFF2-40B4-BE49-F238E27FC236}">
                <a16:creationId xmlns:a16="http://schemas.microsoft.com/office/drawing/2014/main" id="{851195CD-99D2-45B0-93A4-8030371F2D34}"/>
              </a:ext>
            </a:extLst>
          </p:cNvPr>
          <p:cNvSpPr txBox="1"/>
          <p:nvPr/>
        </p:nvSpPr>
        <p:spPr bwMode="auto">
          <a:xfrm>
            <a:off x="7102718" y="4022060"/>
            <a:ext cx="627186" cy="283906"/>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a:scene3d>
            <a:camera prst="perspectiveFront"/>
            <a:lightRig rig="balanced" dir="t">
              <a:rot lat="0" lon="0" rev="8700000"/>
            </a:lightRig>
          </a:scene3d>
          <a:sp3d>
            <a:bevelT/>
            <a:bevelB/>
          </a:sp3d>
        </p:spPr>
        <p:txBody>
          <a:bodyPr wrap="square" lIns="36000" tIns="72000" rIns="36000" bIns="72000" rtlCol="0" anchor="b">
            <a:spAutoFit/>
          </a:bodyPr>
          <a:lstStyle/>
          <a:p>
            <a:pPr eaLnBrk="1" hangingPunct="1"/>
            <a:r>
              <a:rPr lang="fr-FR" sz="900" dirty="0">
                <a:solidFill>
                  <a:srgbClr val="000000"/>
                </a:solidFill>
                <a:latin typeface="Source Sans Pro" pitchFamily="34" charset="0"/>
              </a:rPr>
              <a:t>  </a:t>
            </a:r>
            <a:r>
              <a:rPr lang="fr-FR" sz="900" b="1" dirty="0">
                <a:solidFill>
                  <a:srgbClr val="00008F"/>
                </a:solidFill>
                <a:latin typeface="Source Sans Pro" pitchFamily="34" charset="0"/>
                <a:hlinkClick r:id="rId3" action="ppaction://hlinksldjump">
                  <a:extLst>
                    <a:ext uri="{A12FA001-AC4F-418D-AE19-62706E023703}">
                      <ahyp:hlinkClr xmlns:ahyp="http://schemas.microsoft.com/office/drawing/2018/hyperlinkcolor" val="tx"/>
                    </a:ext>
                  </a:extLst>
                </a:hlinkClick>
              </a:rPr>
              <a:t>RETOUR</a:t>
            </a:r>
            <a:endParaRPr lang="fr-FR" sz="900" b="1" dirty="0">
              <a:solidFill>
                <a:srgbClr val="00008F"/>
              </a:solidFill>
              <a:latin typeface="Source Sans Pro" pitchFamily="34" charset="0"/>
            </a:endParaRPr>
          </a:p>
        </p:txBody>
      </p:sp>
    </p:spTree>
    <p:extLst>
      <p:ext uri="{BB962C8B-B14F-4D97-AF65-F5344CB8AC3E}">
        <p14:creationId xmlns:p14="http://schemas.microsoft.com/office/powerpoint/2010/main" val="5170485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Image 55">
            <a:extLst>
              <a:ext uri="{FF2B5EF4-FFF2-40B4-BE49-F238E27FC236}">
                <a16:creationId xmlns:a16="http://schemas.microsoft.com/office/drawing/2014/main" id="{FD9C4358-2A0E-4A2D-A1CD-54D140F5C77F}"/>
              </a:ext>
            </a:extLst>
          </p:cNvPr>
          <p:cNvPicPr>
            <a:picLocks noChangeAspect="1"/>
          </p:cNvPicPr>
          <p:nvPr/>
        </p:nvPicPr>
        <p:blipFill>
          <a:blip r:embed="rId2"/>
          <a:stretch>
            <a:fillRect/>
          </a:stretch>
        </p:blipFill>
        <p:spPr>
          <a:xfrm>
            <a:off x="2735509" y="3779646"/>
            <a:ext cx="1250049" cy="492922"/>
          </a:xfrm>
          <a:prstGeom prst="rect">
            <a:avLst/>
          </a:prstGeom>
          <a:ln>
            <a:solidFill>
              <a:schemeClr val="tx2">
                <a:lumMod val="60000"/>
                <a:lumOff val="40000"/>
              </a:schemeClr>
            </a:solidFill>
          </a:ln>
        </p:spPr>
      </p:pic>
      <p:pic>
        <p:nvPicPr>
          <p:cNvPr id="16" name="Image 15">
            <a:extLst>
              <a:ext uri="{FF2B5EF4-FFF2-40B4-BE49-F238E27FC236}">
                <a16:creationId xmlns:a16="http://schemas.microsoft.com/office/drawing/2014/main" id="{58EA3019-A68A-4B7C-AE83-5191103735A7}"/>
              </a:ext>
            </a:extLst>
          </p:cNvPr>
          <p:cNvPicPr>
            <a:picLocks noChangeAspect="1"/>
          </p:cNvPicPr>
          <p:nvPr/>
        </p:nvPicPr>
        <p:blipFill>
          <a:blip r:embed="rId3"/>
          <a:stretch>
            <a:fillRect/>
          </a:stretch>
        </p:blipFill>
        <p:spPr>
          <a:xfrm>
            <a:off x="470034" y="974554"/>
            <a:ext cx="5885888" cy="2761005"/>
          </a:xfrm>
          <a:prstGeom prst="rect">
            <a:avLst/>
          </a:prstGeom>
          <a:ln>
            <a:solidFill>
              <a:schemeClr val="tx2">
                <a:lumMod val="60000"/>
                <a:lumOff val="40000"/>
              </a:schemeClr>
            </a:solidFill>
          </a:ln>
        </p:spPr>
      </p:pic>
      <p:sp>
        <p:nvSpPr>
          <p:cNvPr id="2" name="Titre 1">
            <a:extLst>
              <a:ext uri="{FF2B5EF4-FFF2-40B4-BE49-F238E27FC236}">
                <a16:creationId xmlns:a16="http://schemas.microsoft.com/office/drawing/2014/main" id="{008ED646-BBE1-4F9E-AAC0-F8B420C18942}"/>
              </a:ext>
            </a:extLst>
          </p:cNvPr>
          <p:cNvSpPr>
            <a:spLocks noGrp="1"/>
          </p:cNvSpPr>
          <p:nvPr>
            <p:ph type="title"/>
          </p:nvPr>
        </p:nvSpPr>
        <p:spPr/>
        <p:txBody>
          <a:bodyPr/>
          <a:lstStyle/>
          <a:p>
            <a:r>
              <a:rPr lang="fr-FR" dirty="0"/>
              <a:t>Création d’anomalies</a:t>
            </a:r>
          </a:p>
        </p:txBody>
      </p:sp>
      <p:sp>
        <p:nvSpPr>
          <p:cNvPr id="3" name="Espace réservé du texte 2">
            <a:extLst>
              <a:ext uri="{FF2B5EF4-FFF2-40B4-BE49-F238E27FC236}">
                <a16:creationId xmlns:a16="http://schemas.microsoft.com/office/drawing/2014/main" id="{5A7AF83B-D154-4D14-B497-8E4C15FE0018}"/>
              </a:ext>
            </a:extLst>
          </p:cNvPr>
          <p:cNvSpPr>
            <a:spLocks noGrp="1"/>
          </p:cNvSpPr>
          <p:nvPr>
            <p:ph type="body" sz="quarter" idx="11"/>
          </p:nvPr>
        </p:nvSpPr>
        <p:spPr/>
        <p:txBody>
          <a:bodyPr/>
          <a:lstStyle/>
          <a:p>
            <a:r>
              <a:rPr lang="fr-FR" dirty="0"/>
              <a:t>A partir des lancements de test</a:t>
            </a:r>
          </a:p>
        </p:txBody>
      </p:sp>
      <p:sp>
        <p:nvSpPr>
          <p:cNvPr id="5" name="Espace réservé du numéro de diapositive 4">
            <a:extLst>
              <a:ext uri="{FF2B5EF4-FFF2-40B4-BE49-F238E27FC236}">
                <a16:creationId xmlns:a16="http://schemas.microsoft.com/office/drawing/2014/main" id="{029AFAED-F6B4-432B-BB52-520CE67BB5BC}"/>
              </a:ext>
            </a:extLst>
          </p:cNvPr>
          <p:cNvSpPr>
            <a:spLocks noGrp="1"/>
          </p:cNvSpPr>
          <p:nvPr>
            <p:ph type="sldNum" sz="quarter" idx="4"/>
          </p:nvPr>
        </p:nvSpPr>
        <p:spPr/>
        <p:txBody>
          <a:bodyPr/>
          <a:lstStyle/>
          <a:p>
            <a:fld id="{AB4D0077-BF62-4615-B421-B126B085B149}" type="slidenum">
              <a:rPr lang="en-GB" smtClean="0"/>
              <a:pPr/>
              <a:t>72</a:t>
            </a:fld>
            <a:endParaRPr lang="en-GB" dirty="0"/>
          </a:p>
        </p:txBody>
      </p:sp>
      <p:sp>
        <p:nvSpPr>
          <p:cNvPr id="9" name="ZoneTexte 8">
            <a:extLst>
              <a:ext uri="{FF2B5EF4-FFF2-40B4-BE49-F238E27FC236}">
                <a16:creationId xmlns:a16="http://schemas.microsoft.com/office/drawing/2014/main" id="{370BD507-0091-45AA-AA18-87073D24FCBC}"/>
              </a:ext>
            </a:extLst>
          </p:cNvPr>
          <p:cNvSpPr txBox="1"/>
          <p:nvPr/>
        </p:nvSpPr>
        <p:spPr>
          <a:xfrm>
            <a:off x="4226781" y="2666080"/>
            <a:ext cx="3660621" cy="523220"/>
          </a:xfrm>
          <a:prstGeom prst="rect">
            <a:avLst/>
          </a:prstGeom>
          <a:solidFill>
            <a:schemeClr val="bg1"/>
          </a:solidFill>
          <a:ln w="19050" cmpd="sng">
            <a:solidFill>
              <a:srgbClr val="FF0000"/>
            </a:solidFill>
          </a:ln>
        </p:spPr>
        <p:txBody>
          <a:bodyPr wrap="square" rtlCol="0">
            <a:spAutoFit/>
          </a:bodyPr>
          <a:lstStyle/>
          <a:p>
            <a:r>
              <a:rPr lang="fr-FR" sz="700" b="1" dirty="0">
                <a:solidFill>
                  <a:srgbClr val="FF0000"/>
                </a:solidFill>
              </a:rPr>
              <a:t>A SAVOIR : </a:t>
            </a:r>
            <a:r>
              <a:rPr lang="fr-FR" sz="700" dirty="0"/>
              <a:t>Il est possible créer une anomalie au niveau du lancement de test ou d’une étape de test. La procédure est la même. Dans le premier cas, on ne sait pas quelle étape a généré l’anomalie. La création au niveau « étape » est à privilégier.</a:t>
            </a:r>
          </a:p>
          <a:p>
            <a:r>
              <a:rPr lang="fr-FR" sz="700" dirty="0"/>
              <a:t>Il est aussi possible de rattacher une anomalie existante à un lancement de test ou une étape</a:t>
            </a:r>
            <a:endParaRPr lang="fr-FR" sz="700" b="1" dirty="0">
              <a:solidFill>
                <a:srgbClr val="FF0000"/>
              </a:solidFill>
            </a:endParaRPr>
          </a:p>
        </p:txBody>
      </p:sp>
      <p:cxnSp>
        <p:nvCxnSpPr>
          <p:cNvPr id="10" name="Connecteur droit avec flèche 9">
            <a:extLst>
              <a:ext uri="{FF2B5EF4-FFF2-40B4-BE49-F238E27FC236}">
                <a16:creationId xmlns:a16="http://schemas.microsoft.com/office/drawing/2014/main" id="{3F849F31-D47A-46B1-8BB3-CAE13C1007A6}"/>
              </a:ext>
            </a:extLst>
          </p:cNvPr>
          <p:cNvCxnSpPr>
            <a:cxnSpLocks/>
            <a:stCxn id="9" idx="1"/>
            <a:endCxn id="17" idx="2"/>
          </p:cNvCxnSpPr>
          <p:nvPr/>
        </p:nvCxnSpPr>
        <p:spPr>
          <a:xfrm flipH="1" flipV="1">
            <a:off x="3893212" y="2058760"/>
            <a:ext cx="333569" cy="868930"/>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 coins arrondis 16">
            <a:extLst>
              <a:ext uri="{FF2B5EF4-FFF2-40B4-BE49-F238E27FC236}">
                <a16:creationId xmlns:a16="http://schemas.microsoft.com/office/drawing/2014/main" id="{8C3F0C9A-A0C9-49C2-AE24-D01A9D2195AC}"/>
              </a:ext>
            </a:extLst>
          </p:cNvPr>
          <p:cNvSpPr/>
          <p:nvPr/>
        </p:nvSpPr>
        <p:spPr>
          <a:xfrm>
            <a:off x="3410768" y="1896285"/>
            <a:ext cx="964888" cy="16247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Rectangle : coins arrondis 18">
            <a:extLst>
              <a:ext uri="{FF2B5EF4-FFF2-40B4-BE49-F238E27FC236}">
                <a16:creationId xmlns:a16="http://schemas.microsoft.com/office/drawing/2014/main" id="{A25F0559-0C4F-4377-9C56-58E6253C8E9B}"/>
              </a:ext>
            </a:extLst>
          </p:cNvPr>
          <p:cNvSpPr/>
          <p:nvPr/>
        </p:nvSpPr>
        <p:spPr>
          <a:xfrm>
            <a:off x="1711927" y="3575997"/>
            <a:ext cx="779764" cy="16247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1" name="Connecteur droit avec flèche 20">
            <a:extLst>
              <a:ext uri="{FF2B5EF4-FFF2-40B4-BE49-F238E27FC236}">
                <a16:creationId xmlns:a16="http://schemas.microsoft.com/office/drawing/2014/main" id="{01D13DC2-5920-4147-BAA5-9BA005427054}"/>
              </a:ext>
            </a:extLst>
          </p:cNvPr>
          <p:cNvCxnSpPr>
            <a:cxnSpLocks/>
            <a:stCxn id="9" idx="1"/>
            <a:endCxn id="19" idx="3"/>
          </p:cNvCxnSpPr>
          <p:nvPr/>
        </p:nvCxnSpPr>
        <p:spPr>
          <a:xfrm flipH="1">
            <a:off x="2491691" y="2927690"/>
            <a:ext cx="1735090" cy="729545"/>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 coins arrondis 23">
            <a:extLst>
              <a:ext uri="{FF2B5EF4-FFF2-40B4-BE49-F238E27FC236}">
                <a16:creationId xmlns:a16="http://schemas.microsoft.com/office/drawing/2014/main" id="{99988D98-3D35-44F6-A3CD-EB3376F3509C}"/>
              </a:ext>
            </a:extLst>
          </p:cNvPr>
          <p:cNvSpPr/>
          <p:nvPr/>
        </p:nvSpPr>
        <p:spPr>
          <a:xfrm>
            <a:off x="492471" y="1548309"/>
            <a:ext cx="5863451" cy="1052444"/>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5" name="Rectangle : coins arrondis 24">
            <a:extLst>
              <a:ext uri="{FF2B5EF4-FFF2-40B4-BE49-F238E27FC236}">
                <a16:creationId xmlns:a16="http://schemas.microsoft.com/office/drawing/2014/main" id="{7D267715-BC5E-45AC-AB9D-60D1E8B4F744}"/>
              </a:ext>
            </a:extLst>
          </p:cNvPr>
          <p:cNvSpPr/>
          <p:nvPr/>
        </p:nvSpPr>
        <p:spPr>
          <a:xfrm>
            <a:off x="484544" y="3244724"/>
            <a:ext cx="5863451" cy="49083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40" name="Image 39">
            <a:extLst>
              <a:ext uri="{FF2B5EF4-FFF2-40B4-BE49-F238E27FC236}">
                <a16:creationId xmlns:a16="http://schemas.microsoft.com/office/drawing/2014/main" id="{2767F297-A255-4579-8413-DA90D0645139}"/>
              </a:ext>
            </a:extLst>
          </p:cNvPr>
          <p:cNvPicPr>
            <a:picLocks noChangeAspect="1"/>
          </p:cNvPicPr>
          <p:nvPr/>
        </p:nvPicPr>
        <p:blipFill>
          <a:blip r:embed="rId4"/>
          <a:stretch>
            <a:fillRect/>
          </a:stretch>
        </p:blipFill>
        <p:spPr>
          <a:xfrm>
            <a:off x="4178908" y="540202"/>
            <a:ext cx="2911899" cy="287595"/>
          </a:xfrm>
          <a:prstGeom prst="rect">
            <a:avLst/>
          </a:prstGeom>
          <a:ln>
            <a:solidFill>
              <a:schemeClr val="tx2">
                <a:lumMod val="60000"/>
                <a:lumOff val="40000"/>
              </a:schemeClr>
            </a:solidFill>
          </a:ln>
        </p:spPr>
      </p:pic>
      <p:cxnSp>
        <p:nvCxnSpPr>
          <p:cNvPr id="42" name="Connecteur droit avec flèche 41">
            <a:extLst>
              <a:ext uri="{FF2B5EF4-FFF2-40B4-BE49-F238E27FC236}">
                <a16:creationId xmlns:a16="http://schemas.microsoft.com/office/drawing/2014/main" id="{A147A624-4628-4CC5-9DBC-17F23F05684E}"/>
              </a:ext>
            </a:extLst>
          </p:cNvPr>
          <p:cNvCxnSpPr>
            <a:cxnSpLocks/>
            <a:endCxn id="40" idx="2"/>
          </p:cNvCxnSpPr>
          <p:nvPr/>
        </p:nvCxnSpPr>
        <p:spPr>
          <a:xfrm flipV="1">
            <a:off x="3893212" y="827797"/>
            <a:ext cx="1741646" cy="1068488"/>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 coins arrondis 44">
            <a:extLst>
              <a:ext uri="{FF2B5EF4-FFF2-40B4-BE49-F238E27FC236}">
                <a16:creationId xmlns:a16="http://schemas.microsoft.com/office/drawing/2014/main" id="{B99CAE60-82CE-4AFA-8BA8-83133F5D382A}"/>
              </a:ext>
            </a:extLst>
          </p:cNvPr>
          <p:cNvSpPr/>
          <p:nvPr/>
        </p:nvSpPr>
        <p:spPr>
          <a:xfrm>
            <a:off x="5152413" y="567079"/>
            <a:ext cx="482445" cy="16247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6" name="Rectangle : coins arrondis 45">
            <a:extLst>
              <a:ext uri="{FF2B5EF4-FFF2-40B4-BE49-F238E27FC236}">
                <a16:creationId xmlns:a16="http://schemas.microsoft.com/office/drawing/2014/main" id="{820EC405-576C-4FFC-BC05-C78D39C4D745}"/>
              </a:ext>
            </a:extLst>
          </p:cNvPr>
          <p:cNvSpPr/>
          <p:nvPr/>
        </p:nvSpPr>
        <p:spPr>
          <a:xfrm>
            <a:off x="6328159" y="578154"/>
            <a:ext cx="611183" cy="16247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50" name="Connecteur droit avec flèche 49">
            <a:extLst>
              <a:ext uri="{FF2B5EF4-FFF2-40B4-BE49-F238E27FC236}">
                <a16:creationId xmlns:a16="http://schemas.microsoft.com/office/drawing/2014/main" id="{8F98CE54-575F-459A-A9FF-59456FACBCD0}"/>
              </a:ext>
            </a:extLst>
          </p:cNvPr>
          <p:cNvCxnSpPr>
            <a:cxnSpLocks/>
            <a:stCxn id="19" idx="2"/>
            <a:endCxn id="55" idx="1"/>
          </p:cNvCxnSpPr>
          <p:nvPr/>
        </p:nvCxnSpPr>
        <p:spPr>
          <a:xfrm>
            <a:off x="2101809" y="3738472"/>
            <a:ext cx="1142425" cy="290741"/>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Rectangle : coins arrondis 54">
            <a:extLst>
              <a:ext uri="{FF2B5EF4-FFF2-40B4-BE49-F238E27FC236}">
                <a16:creationId xmlns:a16="http://schemas.microsoft.com/office/drawing/2014/main" id="{BD5739E5-25C7-4B2C-A240-8D9C92944310}"/>
              </a:ext>
            </a:extLst>
          </p:cNvPr>
          <p:cNvSpPr/>
          <p:nvPr/>
        </p:nvSpPr>
        <p:spPr>
          <a:xfrm>
            <a:off x="3244234" y="3783795"/>
            <a:ext cx="661810" cy="49083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5687578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D7C0B544-7E7A-4556-B910-AE7C64B17D51}"/>
              </a:ext>
            </a:extLst>
          </p:cNvPr>
          <p:cNvPicPr>
            <a:picLocks noChangeAspect="1"/>
          </p:cNvPicPr>
          <p:nvPr/>
        </p:nvPicPr>
        <p:blipFill>
          <a:blip r:embed="rId2"/>
          <a:stretch>
            <a:fillRect/>
          </a:stretch>
        </p:blipFill>
        <p:spPr>
          <a:xfrm>
            <a:off x="3630158" y="402274"/>
            <a:ext cx="3245917" cy="3988821"/>
          </a:xfrm>
          <a:prstGeom prst="rect">
            <a:avLst/>
          </a:prstGeom>
          <a:ln>
            <a:solidFill>
              <a:schemeClr val="tx2">
                <a:lumMod val="60000"/>
                <a:lumOff val="40000"/>
              </a:schemeClr>
            </a:solidFill>
          </a:ln>
        </p:spPr>
      </p:pic>
      <p:pic>
        <p:nvPicPr>
          <p:cNvPr id="27" name="Image 26">
            <a:extLst>
              <a:ext uri="{FF2B5EF4-FFF2-40B4-BE49-F238E27FC236}">
                <a16:creationId xmlns:a16="http://schemas.microsoft.com/office/drawing/2014/main" id="{04DFCA36-F0E1-433E-90CB-19C9D04B58BC}"/>
              </a:ext>
            </a:extLst>
          </p:cNvPr>
          <p:cNvPicPr>
            <a:picLocks noChangeAspect="1"/>
          </p:cNvPicPr>
          <p:nvPr/>
        </p:nvPicPr>
        <p:blipFill>
          <a:blip r:embed="rId3"/>
          <a:stretch>
            <a:fillRect/>
          </a:stretch>
        </p:blipFill>
        <p:spPr>
          <a:xfrm>
            <a:off x="165313" y="792000"/>
            <a:ext cx="2742988" cy="3487011"/>
          </a:xfrm>
          <a:prstGeom prst="rect">
            <a:avLst/>
          </a:prstGeom>
          <a:ln>
            <a:solidFill>
              <a:schemeClr val="tx2">
                <a:lumMod val="60000"/>
                <a:lumOff val="40000"/>
              </a:schemeClr>
            </a:solidFill>
          </a:ln>
        </p:spPr>
      </p:pic>
      <p:cxnSp>
        <p:nvCxnSpPr>
          <p:cNvPr id="21" name="Connecteur droit avec flèche 20">
            <a:extLst>
              <a:ext uri="{FF2B5EF4-FFF2-40B4-BE49-F238E27FC236}">
                <a16:creationId xmlns:a16="http://schemas.microsoft.com/office/drawing/2014/main" id="{01D13DC2-5920-4147-BAA5-9BA005427054}"/>
              </a:ext>
            </a:extLst>
          </p:cNvPr>
          <p:cNvCxnSpPr>
            <a:cxnSpLocks/>
            <a:stCxn id="9" idx="1"/>
          </p:cNvCxnSpPr>
          <p:nvPr/>
        </p:nvCxnSpPr>
        <p:spPr>
          <a:xfrm flipH="1">
            <a:off x="1707151" y="1397508"/>
            <a:ext cx="668986" cy="401877"/>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008ED646-BBE1-4F9E-AAC0-F8B420C18942}"/>
              </a:ext>
            </a:extLst>
          </p:cNvPr>
          <p:cNvSpPr>
            <a:spLocks noGrp="1"/>
          </p:cNvSpPr>
          <p:nvPr>
            <p:ph type="title"/>
          </p:nvPr>
        </p:nvSpPr>
        <p:spPr>
          <a:xfrm>
            <a:off x="234000" y="274638"/>
            <a:ext cx="7344088" cy="288000"/>
          </a:xfrm>
        </p:spPr>
        <p:txBody>
          <a:bodyPr/>
          <a:lstStyle/>
          <a:p>
            <a:r>
              <a:rPr lang="fr-FR" dirty="0"/>
              <a:t>Création d’anomalies</a:t>
            </a:r>
          </a:p>
        </p:txBody>
      </p:sp>
      <p:sp>
        <p:nvSpPr>
          <p:cNvPr id="3" name="Espace réservé du texte 2">
            <a:extLst>
              <a:ext uri="{FF2B5EF4-FFF2-40B4-BE49-F238E27FC236}">
                <a16:creationId xmlns:a16="http://schemas.microsoft.com/office/drawing/2014/main" id="{5A7AF83B-D154-4D14-B497-8E4C15FE0018}"/>
              </a:ext>
            </a:extLst>
          </p:cNvPr>
          <p:cNvSpPr>
            <a:spLocks noGrp="1"/>
          </p:cNvSpPr>
          <p:nvPr>
            <p:ph type="body" sz="quarter" idx="11"/>
          </p:nvPr>
        </p:nvSpPr>
        <p:spPr/>
        <p:txBody>
          <a:bodyPr/>
          <a:lstStyle/>
          <a:p>
            <a:r>
              <a:rPr lang="fr-FR" dirty="0"/>
              <a:t>Onglet « Fonctionnel » </a:t>
            </a:r>
          </a:p>
        </p:txBody>
      </p:sp>
      <p:sp>
        <p:nvSpPr>
          <p:cNvPr id="5" name="Espace réservé du numéro de diapositive 4">
            <a:extLst>
              <a:ext uri="{FF2B5EF4-FFF2-40B4-BE49-F238E27FC236}">
                <a16:creationId xmlns:a16="http://schemas.microsoft.com/office/drawing/2014/main" id="{029AFAED-F6B4-432B-BB52-520CE67BB5BC}"/>
              </a:ext>
            </a:extLst>
          </p:cNvPr>
          <p:cNvSpPr>
            <a:spLocks noGrp="1"/>
          </p:cNvSpPr>
          <p:nvPr>
            <p:ph type="sldNum" sz="quarter" idx="4"/>
          </p:nvPr>
        </p:nvSpPr>
        <p:spPr/>
        <p:txBody>
          <a:bodyPr/>
          <a:lstStyle/>
          <a:p>
            <a:fld id="{AB4D0077-BF62-4615-B421-B126B085B149}" type="slidenum">
              <a:rPr lang="en-GB" smtClean="0"/>
              <a:pPr/>
              <a:t>73</a:t>
            </a:fld>
            <a:endParaRPr lang="en-GB" dirty="0"/>
          </a:p>
        </p:txBody>
      </p:sp>
      <p:sp>
        <p:nvSpPr>
          <p:cNvPr id="9" name="ZoneTexte 8">
            <a:extLst>
              <a:ext uri="{FF2B5EF4-FFF2-40B4-BE49-F238E27FC236}">
                <a16:creationId xmlns:a16="http://schemas.microsoft.com/office/drawing/2014/main" id="{370BD507-0091-45AA-AA18-87073D24FCBC}"/>
              </a:ext>
            </a:extLst>
          </p:cNvPr>
          <p:cNvSpPr txBox="1"/>
          <p:nvPr/>
        </p:nvSpPr>
        <p:spPr>
          <a:xfrm>
            <a:off x="2376137" y="819547"/>
            <a:ext cx="1186096" cy="954107"/>
          </a:xfrm>
          <a:prstGeom prst="rect">
            <a:avLst/>
          </a:prstGeom>
          <a:solidFill>
            <a:schemeClr val="bg1"/>
          </a:solidFill>
          <a:ln w="19050" cmpd="sng">
            <a:solidFill>
              <a:srgbClr val="FF0000"/>
            </a:solidFill>
          </a:ln>
        </p:spPr>
        <p:txBody>
          <a:bodyPr wrap="square" rtlCol="0">
            <a:spAutoFit/>
          </a:bodyPr>
          <a:lstStyle/>
          <a:p>
            <a:r>
              <a:rPr lang="fr-FR" sz="700" b="1" dirty="0">
                <a:solidFill>
                  <a:srgbClr val="FF0000"/>
                </a:solidFill>
              </a:rPr>
              <a:t>IMPORTANT </a:t>
            </a:r>
            <a:r>
              <a:rPr lang="fr-FR" sz="700" dirty="0"/>
              <a:t>: Champ « Affecte la version «  à laisser vide. Sera renseigné automatiquement à la valeur de la « version corrigée » de l’exécution de test, après avoir cliquer sur Créer. </a:t>
            </a:r>
            <a:endParaRPr lang="fr-FR" sz="700" b="1" dirty="0">
              <a:solidFill>
                <a:srgbClr val="FF0000"/>
              </a:solidFill>
            </a:endParaRPr>
          </a:p>
        </p:txBody>
      </p:sp>
      <p:sp>
        <p:nvSpPr>
          <p:cNvPr id="43" name="Rectangle : coins arrondis 42">
            <a:extLst>
              <a:ext uri="{FF2B5EF4-FFF2-40B4-BE49-F238E27FC236}">
                <a16:creationId xmlns:a16="http://schemas.microsoft.com/office/drawing/2014/main" id="{72303241-12BF-4E72-8CA7-50DF7A0C8709}"/>
              </a:ext>
            </a:extLst>
          </p:cNvPr>
          <p:cNvSpPr/>
          <p:nvPr/>
        </p:nvSpPr>
        <p:spPr>
          <a:xfrm>
            <a:off x="165225" y="1405279"/>
            <a:ext cx="482445" cy="16247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7" name="Rectangle : coins arrondis 46">
            <a:extLst>
              <a:ext uri="{FF2B5EF4-FFF2-40B4-BE49-F238E27FC236}">
                <a16:creationId xmlns:a16="http://schemas.microsoft.com/office/drawing/2014/main" id="{426E1145-FFBF-4221-99B2-7901EEC7FED1}"/>
              </a:ext>
            </a:extLst>
          </p:cNvPr>
          <p:cNvSpPr/>
          <p:nvPr/>
        </p:nvSpPr>
        <p:spPr>
          <a:xfrm>
            <a:off x="406447" y="2624284"/>
            <a:ext cx="806403" cy="37291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48" name="Connecteur droit avec flèche 47">
            <a:extLst>
              <a:ext uri="{FF2B5EF4-FFF2-40B4-BE49-F238E27FC236}">
                <a16:creationId xmlns:a16="http://schemas.microsoft.com/office/drawing/2014/main" id="{483B6209-3211-42AA-AD17-722382FF0C63}"/>
              </a:ext>
            </a:extLst>
          </p:cNvPr>
          <p:cNvCxnSpPr>
            <a:cxnSpLocks/>
            <a:stCxn id="49" idx="1"/>
          </p:cNvCxnSpPr>
          <p:nvPr/>
        </p:nvCxnSpPr>
        <p:spPr>
          <a:xfrm flipH="1">
            <a:off x="1212850" y="2282171"/>
            <a:ext cx="732224" cy="482785"/>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78619CB9-3DC7-476F-8C0C-9D515F64C9F0}"/>
              </a:ext>
            </a:extLst>
          </p:cNvPr>
          <p:cNvSpPr txBox="1"/>
          <p:nvPr/>
        </p:nvSpPr>
        <p:spPr>
          <a:xfrm>
            <a:off x="1945074" y="2128282"/>
            <a:ext cx="1556939" cy="307777"/>
          </a:xfrm>
          <a:prstGeom prst="rect">
            <a:avLst/>
          </a:prstGeom>
          <a:solidFill>
            <a:schemeClr val="bg1"/>
          </a:solidFill>
          <a:ln w="19050" cmpd="sng">
            <a:solidFill>
              <a:srgbClr val="FF0000"/>
            </a:solidFill>
          </a:ln>
        </p:spPr>
        <p:txBody>
          <a:bodyPr wrap="square" rtlCol="0">
            <a:spAutoFit/>
          </a:bodyPr>
          <a:lstStyle/>
          <a:p>
            <a:r>
              <a:rPr lang="fr-FR" sz="700" dirty="0"/>
              <a:t>Préciser l’environnement où s’set produite l’anomalie</a:t>
            </a:r>
            <a:endParaRPr lang="fr-FR" sz="700" b="1" dirty="0">
              <a:solidFill>
                <a:srgbClr val="FF0000"/>
              </a:solidFill>
            </a:endParaRPr>
          </a:p>
        </p:txBody>
      </p:sp>
      <p:cxnSp>
        <p:nvCxnSpPr>
          <p:cNvPr id="52" name="Connecteur droit avec flèche 51">
            <a:extLst>
              <a:ext uri="{FF2B5EF4-FFF2-40B4-BE49-F238E27FC236}">
                <a16:creationId xmlns:a16="http://schemas.microsoft.com/office/drawing/2014/main" id="{0322FAA4-7DD8-4ACD-A814-CBE850454974}"/>
              </a:ext>
            </a:extLst>
          </p:cNvPr>
          <p:cNvCxnSpPr>
            <a:cxnSpLocks/>
            <a:stCxn id="53" idx="1"/>
            <a:endCxn id="34" idx="3"/>
          </p:cNvCxnSpPr>
          <p:nvPr/>
        </p:nvCxnSpPr>
        <p:spPr>
          <a:xfrm flipH="1">
            <a:off x="1503267" y="2944591"/>
            <a:ext cx="812651" cy="674348"/>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ZoneTexte 52">
            <a:extLst>
              <a:ext uri="{FF2B5EF4-FFF2-40B4-BE49-F238E27FC236}">
                <a16:creationId xmlns:a16="http://schemas.microsoft.com/office/drawing/2014/main" id="{439C7582-0628-4D94-AE5D-D121DCB2E146}"/>
              </a:ext>
            </a:extLst>
          </p:cNvPr>
          <p:cNvSpPr txBox="1"/>
          <p:nvPr/>
        </p:nvSpPr>
        <p:spPr>
          <a:xfrm>
            <a:off x="2315918" y="2682981"/>
            <a:ext cx="1186096" cy="523220"/>
          </a:xfrm>
          <a:prstGeom prst="rect">
            <a:avLst/>
          </a:prstGeom>
          <a:solidFill>
            <a:schemeClr val="bg1"/>
          </a:solidFill>
          <a:ln w="19050" cmpd="sng">
            <a:solidFill>
              <a:srgbClr val="FF0000"/>
            </a:solidFill>
          </a:ln>
        </p:spPr>
        <p:txBody>
          <a:bodyPr wrap="square" rtlCol="0">
            <a:spAutoFit/>
          </a:bodyPr>
          <a:lstStyle/>
          <a:p>
            <a:r>
              <a:rPr lang="fr-FR" sz="700" b="1" dirty="0">
                <a:solidFill>
                  <a:srgbClr val="FF0000"/>
                </a:solidFill>
              </a:rPr>
              <a:t>A SAVOIR </a:t>
            </a:r>
            <a:r>
              <a:rPr lang="fr-FR" sz="700" dirty="0" err="1"/>
              <a:t>eIl</a:t>
            </a:r>
            <a:r>
              <a:rPr lang="fr-FR" sz="700" dirty="0"/>
              <a:t> est inutile de saisir ces 3 champs Il sont récupérés dans la sone descriptif</a:t>
            </a:r>
            <a:endParaRPr lang="fr-FR" sz="700" b="1" dirty="0">
              <a:solidFill>
                <a:srgbClr val="FF0000"/>
              </a:solidFill>
            </a:endParaRPr>
          </a:p>
        </p:txBody>
      </p:sp>
      <p:cxnSp>
        <p:nvCxnSpPr>
          <p:cNvPr id="57" name="Connecteur droit avec flèche 56">
            <a:extLst>
              <a:ext uri="{FF2B5EF4-FFF2-40B4-BE49-F238E27FC236}">
                <a16:creationId xmlns:a16="http://schemas.microsoft.com/office/drawing/2014/main" id="{96FB0FF1-3B84-4970-ABB8-779D886B879D}"/>
              </a:ext>
            </a:extLst>
          </p:cNvPr>
          <p:cNvCxnSpPr>
            <a:cxnSpLocks/>
            <a:stCxn id="58" idx="1"/>
          </p:cNvCxnSpPr>
          <p:nvPr/>
        </p:nvCxnSpPr>
        <p:spPr>
          <a:xfrm flipH="1">
            <a:off x="4831645" y="519400"/>
            <a:ext cx="333356" cy="0"/>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ZoneTexte 57">
            <a:extLst>
              <a:ext uri="{FF2B5EF4-FFF2-40B4-BE49-F238E27FC236}">
                <a16:creationId xmlns:a16="http://schemas.microsoft.com/office/drawing/2014/main" id="{F4FCC773-C951-482D-B93D-92AA83D07243}"/>
              </a:ext>
            </a:extLst>
          </p:cNvPr>
          <p:cNvSpPr txBox="1"/>
          <p:nvPr/>
        </p:nvSpPr>
        <p:spPr>
          <a:xfrm>
            <a:off x="5165001" y="419372"/>
            <a:ext cx="2432931" cy="200055"/>
          </a:xfrm>
          <a:prstGeom prst="rect">
            <a:avLst/>
          </a:prstGeom>
          <a:solidFill>
            <a:schemeClr val="bg1"/>
          </a:solidFill>
          <a:ln w="19050" cmpd="sng">
            <a:solidFill>
              <a:srgbClr val="FF0000"/>
            </a:solidFill>
          </a:ln>
        </p:spPr>
        <p:txBody>
          <a:bodyPr wrap="square" rtlCol="0">
            <a:spAutoFit/>
          </a:bodyPr>
          <a:lstStyle/>
          <a:p>
            <a:r>
              <a:rPr lang="fr-FR" sz="700" dirty="0"/>
              <a:t>Sévérité : 01 mineur, 02 Importante 03 bloquante</a:t>
            </a:r>
            <a:endParaRPr lang="fr-FR" sz="700" b="1" dirty="0">
              <a:solidFill>
                <a:srgbClr val="FF0000"/>
              </a:solidFill>
            </a:endParaRPr>
          </a:p>
        </p:txBody>
      </p:sp>
      <p:cxnSp>
        <p:nvCxnSpPr>
          <p:cNvPr id="69" name="Connecteur droit avec flèche 68">
            <a:extLst>
              <a:ext uri="{FF2B5EF4-FFF2-40B4-BE49-F238E27FC236}">
                <a16:creationId xmlns:a16="http://schemas.microsoft.com/office/drawing/2014/main" id="{267F9962-89F0-40B1-85FA-7A3AE27EE9D6}"/>
              </a:ext>
            </a:extLst>
          </p:cNvPr>
          <p:cNvCxnSpPr>
            <a:cxnSpLocks/>
            <a:stCxn id="70" idx="1"/>
          </p:cNvCxnSpPr>
          <p:nvPr/>
        </p:nvCxnSpPr>
        <p:spPr>
          <a:xfrm flipH="1" flipV="1">
            <a:off x="4775201" y="666348"/>
            <a:ext cx="389800" cy="100028"/>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ZoneTexte 69">
            <a:extLst>
              <a:ext uri="{FF2B5EF4-FFF2-40B4-BE49-F238E27FC236}">
                <a16:creationId xmlns:a16="http://schemas.microsoft.com/office/drawing/2014/main" id="{4A6E2A44-174A-4249-B72C-50342F701BA1}"/>
              </a:ext>
            </a:extLst>
          </p:cNvPr>
          <p:cNvSpPr txBox="1"/>
          <p:nvPr/>
        </p:nvSpPr>
        <p:spPr>
          <a:xfrm>
            <a:off x="5165001" y="666348"/>
            <a:ext cx="2432931" cy="200055"/>
          </a:xfrm>
          <a:prstGeom prst="rect">
            <a:avLst/>
          </a:prstGeom>
          <a:solidFill>
            <a:schemeClr val="bg1"/>
          </a:solidFill>
          <a:ln w="19050" cmpd="sng">
            <a:solidFill>
              <a:srgbClr val="FF0000"/>
            </a:solidFill>
          </a:ln>
        </p:spPr>
        <p:txBody>
          <a:bodyPr wrap="square" rtlCol="0">
            <a:spAutoFit/>
          </a:bodyPr>
          <a:lstStyle/>
          <a:p>
            <a:r>
              <a:rPr lang="fr-FR" sz="700" dirty="0"/>
              <a:t>Priorité : 1 faible, 2 moyen, 3 élevé</a:t>
            </a:r>
            <a:endParaRPr lang="fr-FR" sz="700" b="1" dirty="0">
              <a:solidFill>
                <a:srgbClr val="FF0000"/>
              </a:solidFill>
            </a:endParaRPr>
          </a:p>
        </p:txBody>
      </p:sp>
      <p:cxnSp>
        <p:nvCxnSpPr>
          <p:cNvPr id="71" name="Connecteur droit avec flèche 70">
            <a:extLst>
              <a:ext uri="{FF2B5EF4-FFF2-40B4-BE49-F238E27FC236}">
                <a16:creationId xmlns:a16="http://schemas.microsoft.com/office/drawing/2014/main" id="{1044090B-31FE-4098-B756-4A57DCC80454}"/>
              </a:ext>
            </a:extLst>
          </p:cNvPr>
          <p:cNvCxnSpPr>
            <a:cxnSpLocks/>
            <a:stCxn id="72" idx="1"/>
          </p:cNvCxnSpPr>
          <p:nvPr/>
        </p:nvCxnSpPr>
        <p:spPr>
          <a:xfrm flipH="1" flipV="1">
            <a:off x="4768895" y="896183"/>
            <a:ext cx="396106" cy="100028"/>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2" name="ZoneTexte 71">
            <a:extLst>
              <a:ext uri="{FF2B5EF4-FFF2-40B4-BE49-F238E27FC236}">
                <a16:creationId xmlns:a16="http://schemas.microsoft.com/office/drawing/2014/main" id="{8D71FD07-13A4-4D48-96CD-19A06D6FDFF0}"/>
              </a:ext>
            </a:extLst>
          </p:cNvPr>
          <p:cNvSpPr txBox="1"/>
          <p:nvPr/>
        </p:nvSpPr>
        <p:spPr>
          <a:xfrm>
            <a:off x="5165001" y="896183"/>
            <a:ext cx="2432931" cy="200055"/>
          </a:xfrm>
          <a:prstGeom prst="rect">
            <a:avLst/>
          </a:prstGeom>
          <a:solidFill>
            <a:schemeClr val="bg1"/>
          </a:solidFill>
          <a:ln w="19050" cmpd="sng">
            <a:solidFill>
              <a:srgbClr val="FF0000"/>
            </a:solidFill>
          </a:ln>
        </p:spPr>
        <p:txBody>
          <a:bodyPr wrap="square" rtlCol="0">
            <a:spAutoFit/>
          </a:bodyPr>
          <a:lstStyle/>
          <a:p>
            <a:r>
              <a:rPr lang="fr-FR" sz="700" dirty="0"/>
              <a:t>(Optionnel) Date de correction souhaitée</a:t>
            </a:r>
            <a:endParaRPr lang="fr-FR" sz="700" b="1" dirty="0">
              <a:solidFill>
                <a:srgbClr val="FF0000"/>
              </a:solidFill>
            </a:endParaRPr>
          </a:p>
        </p:txBody>
      </p:sp>
      <p:cxnSp>
        <p:nvCxnSpPr>
          <p:cNvPr id="74" name="Connecteur droit avec flèche 73">
            <a:extLst>
              <a:ext uri="{FF2B5EF4-FFF2-40B4-BE49-F238E27FC236}">
                <a16:creationId xmlns:a16="http://schemas.microsoft.com/office/drawing/2014/main" id="{071676D3-2CF0-437C-909F-3C61D813FE22}"/>
              </a:ext>
            </a:extLst>
          </p:cNvPr>
          <p:cNvCxnSpPr>
            <a:cxnSpLocks/>
            <a:stCxn id="75" idx="1"/>
          </p:cNvCxnSpPr>
          <p:nvPr/>
        </p:nvCxnSpPr>
        <p:spPr>
          <a:xfrm flipH="1" flipV="1">
            <a:off x="4831645" y="1054849"/>
            <a:ext cx="333356" cy="228292"/>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ZoneTexte 74">
            <a:extLst>
              <a:ext uri="{FF2B5EF4-FFF2-40B4-BE49-F238E27FC236}">
                <a16:creationId xmlns:a16="http://schemas.microsoft.com/office/drawing/2014/main" id="{B60FC328-7C16-47BB-85B5-14AD71AF7CFB}"/>
              </a:ext>
            </a:extLst>
          </p:cNvPr>
          <p:cNvSpPr txBox="1"/>
          <p:nvPr/>
        </p:nvSpPr>
        <p:spPr>
          <a:xfrm>
            <a:off x="5165001" y="1129252"/>
            <a:ext cx="2432931" cy="307777"/>
          </a:xfrm>
          <a:prstGeom prst="rect">
            <a:avLst/>
          </a:prstGeom>
          <a:solidFill>
            <a:schemeClr val="bg1"/>
          </a:solidFill>
          <a:ln w="19050" cmpd="sng">
            <a:solidFill>
              <a:srgbClr val="FF0000"/>
            </a:solidFill>
          </a:ln>
        </p:spPr>
        <p:txBody>
          <a:bodyPr wrap="square" rtlCol="0">
            <a:spAutoFit/>
          </a:bodyPr>
          <a:lstStyle/>
          <a:p>
            <a:r>
              <a:rPr lang="fr-FR" sz="700" dirty="0"/>
              <a:t>Lien de la MMF. A laisser vide. Sera renseigné automatiquement</a:t>
            </a:r>
            <a:endParaRPr lang="fr-FR" sz="700" b="1" dirty="0">
              <a:solidFill>
                <a:srgbClr val="FF0000"/>
              </a:solidFill>
            </a:endParaRPr>
          </a:p>
        </p:txBody>
      </p:sp>
      <p:cxnSp>
        <p:nvCxnSpPr>
          <p:cNvPr id="77" name="Connecteur droit avec flèche 76">
            <a:extLst>
              <a:ext uri="{FF2B5EF4-FFF2-40B4-BE49-F238E27FC236}">
                <a16:creationId xmlns:a16="http://schemas.microsoft.com/office/drawing/2014/main" id="{4BE26064-7741-40AC-A717-D6E3E4FF10BD}"/>
              </a:ext>
            </a:extLst>
          </p:cNvPr>
          <p:cNvCxnSpPr>
            <a:cxnSpLocks/>
            <a:stCxn id="78" idx="1"/>
          </p:cNvCxnSpPr>
          <p:nvPr/>
        </p:nvCxnSpPr>
        <p:spPr>
          <a:xfrm flipH="1" flipV="1">
            <a:off x="4831645" y="1283141"/>
            <a:ext cx="339662" cy="338927"/>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ZoneTexte 77">
            <a:extLst>
              <a:ext uri="{FF2B5EF4-FFF2-40B4-BE49-F238E27FC236}">
                <a16:creationId xmlns:a16="http://schemas.microsoft.com/office/drawing/2014/main" id="{C5E3C1A8-10F3-4775-885B-823240D4C229}"/>
              </a:ext>
            </a:extLst>
          </p:cNvPr>
          <p:cNvSpPr txBox="1"/>
          <p:nvPr/>
        </p:nvSpPr>
        <p:spPr>
          <a:xfrm>
            <a:off x="5171307" y="1468179"/>
            <a:ext cx="2432931" cy="307777"/>
          </a:xfrm>
          <a:prstGeom prst="rect">
            <a:avLst/>
          </a:prstGeom>
          <a:solidFill>
            <a:schemeClr val="bg1"/>
          </a:solidFill>
          <a:ln w="19050" cmpd="sng">
            <a:solidFill>
              <a:srgbClr val="FF0000"/>
            </a:solidFill>
          </a:ln>
        </p:spPr>
        <p:txBody>
          <a:bodyPr wrap="square" rtlCol="0">
            <a:spAutoFit/>
          </a:bodyPr>
          <a:lstStyle/>
          <a:p>
            <a:r>
              <a:rPr lang="fr-FR" sz="700" dirty="0"/>
              <a:t>(Optionnel) Lien de la feature (dans le cas où on testerait des Features, en TNR)</a:t>
            </a:r>
            <a:endParaRPr lang="fr-FR" sz="700" b="1" dirty="0">
              <a:solidFill>
                <a:srgbClr val="FF0000"/>
              </a:solidFill>
            </a:endParaRPr>
          </a:p>
        </p:txBody>
      </p:sp>
      <p:cxnSp>
        <p:nvCxnSpPr>
          <p:cNvPr id="79" name="Connecteur droit avec flèche 78">
            <a:extLst>
              <a:ext uri="{FF2B5EF4-FFF2-40B4-BE49-F238E27FC236}">
                <a16:creationId xmlns:a16="http://schemas.microsoft.com/office/drawing/2014/main" id="{E7AA3093-E470-4125-AA09-13D0AC67C07A}"/>
              </a:ext>
            </a:extLst>
          </p:cNvPr>
          <p:cNvCxnSpPr>
            <a:cxnSpLocks/>
            <a:stCxn id="80" idx="1"/>
          </p:cNvCxnSpPr>
          <p:nvPr/>
        </p:nvCxnSpPr>
        <p:spPr>
          <a:xfrm flipH="1" flipV="1">
            <a:off x="4831645" y="1511433"/>
            <a:ext cx="333356" cy="394496"/>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0" name="ZoneTexte 79">
            <a:extLst>
              <a:ext uri="{FF2B5EF4-FFF2-40B4-BE49-F238E27FC236}">
                <a16:creationId xmlns:a16="http://schemas.microsoft.com/office/drawing/2014/main" id="{E31C7D31-EE63-4944-924E-36D2CEE3006E}"/>
              </a:ext>
            </a:extLst>
          </p:cNvPr>
          <p:cNvSpPr txBox="1"/>
          <p:nvPr/>
        </p:nvSpPr>
        <p:spPr>
          <a:xfrm>
            <a:off x="5165001" y="1805901"/>
            <a:ext cx="2432931" cy="200055"/>
          </a:xfrm>
          <a:prstGeom prst="rect">
            <a:avLst/>
          </a:prstGeom>
          <a:solidFill>
            <a:schemeClr val="bg1"/>
          </a:solidFill>
          <a:ln w="19050" cmpd="sng">
            <a:solidFill>
              <a:srgbClr val="FF0000"/>
            </a:solidFill>
          </a:ln>
        </p:spPr>
        <p:txBody>
          <a:bodyPr wrap="square" rtlCol="0">
            <a:spAutoFit/>
          </a:bodyPr>
          <a:lstStyle/>
          <a:p>
            <a:r>
              <a:rPr lang="fr-FR" sz="700" dirty="0"/>
              <a:t>(Optionnel) Sprint dans lequel s’est produite l’anomalie</a:t>
            </a:r>
            <a:endParaRPr lang="fr-FR" sz="700" b="1" dirty="0">
              <a:solidFill>
                <a:srgbClr val="FF0000"/>
              </a:solidFill>
            </a:endParaRPr>
          </a:p>
        </p:txBody>
      </p:sp>
      <p:cxnSp>
        <p:nvCxnSpPr>
          <p:cNvPr id="81" name="Connecteur droit avec flèche 80">
            <a:extLst>
              <a:ext uri="{FF2B5EF4-FFF2-40B4-BE49-F238E27FC236}">
                <a16:creationId xmlns:a16="http://schemas.microsoft.com/office/drawing/2014/main" id="{8DE8BC46-325E-4DDE-87E5-50A977D30066}"/>
              </a:ext>
            </a:extLst>
          </p:cNvPr>
          <p:cNvCxnSpPr>
            <a:cxnSpLocks/>
            <a:stCxn id="59" idx="1"/>
          </p:cNvCxnSpPr>
          <p:nvPr/>
        </p:nvCxnSpPr>
        <p:spPr>
          <a:xfrm flipH="1">
            <a:off x="5160039" y="3195519"/>
            <a:ext cx="545241" cy="232751"/>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97FF5080-B2DE-49E2-9886-745AA1F263B8}"/>
              </a:ext>
            </a:extLst>
          </p:cNvPr>
          <p:cNvCxnSpPr>
            <a:cxnSpLocks/>
            <a:stCxn id="37" idx="1"/>
          </p:cNvCxnSpPr>
          <p:nvPr/>
        </p:nvCxnSpPr>
        <p:spPr>
          <a:xfrm flipH="1">
            <a:off x="5290812" y="5395355"/>
            <a:ext cx="404130" cy="347921"/>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9092198E-6FEF-4591-AA5B-FD73CA9F2423}"/>
              </a:ext>
            </a:extLst>
          </p:cNvPr>
          <p:cNvSpPr txBox="1"/>
          <p:nvPr/>
        </p:nvSpPr>
        <p:spPr>
          <a:xfrm>
            <a:off x="5698022" y="3664878"/>
            <a:ext cx="1911071" cy="415498"/>
          </a:xfrm>
          <a:prstGeom prst="rect">
            <a:avLst/>
          </a:prstGeom>
          <a:solidFill>
            <a:schemeClr val="bg1"/>
          </a:solidFill>
          <a:ln w="19050" cmpd="sng">
            <a:solidFill>
              <a:srgbClr val="FF0000"/>
            </a:solidFill>
          </a:ln>
        </p:spPr>
        <p:txBody>
          <a:bodyPr wrap="square" rtlCol="0">
            <a:spAutoFit/>
          </a:bodyPr>
          <a:lstStyle/>
          <a:p>
            <a:r>
              <a:rPr lang="fr-FR" sz="700" b="1" dirty="0">
                <a:solidFill>
                  <a:srgbClr val="FF0000"/>
                </a:solidFill>
              </a:rPr>
              <a:t>A SAVOIR </a:t>
            </a:r>
            <a:r>
              <a:rPr lang="fr-FR" sz="700" dirty="0"/>
              <a:t>Joindre toute pièce jointe utile. Remarque : les preuves de test sont normalement déjà dans les lancements de test</a:t>
            </a:r>
            <a:endParaRPr lang="fr-FR" sz="700" b="1" dirty="0">
              <a:solidFill>
                <a:srgbClr val="FF0000"/>
              </a:solidFill>
            </a:endParaRPr>
          </a:p>
        </p:txBody>
      </p:sp>
      <p:sp>
        <p:nvSpPr>
          <p:cNvPr id="34" name="Rectangle : coins arrondis 33">
            <a:extLst>
              <a:ext uri="{FF2B5EF4-FFF2-40B4-BE49-F238E27FC236}">
                <a16:creationId xmlns:a16="http://schemas.microsoft.com/office/drawing/2014/main" id="{DAF7C940-443D-42DB-8379-F0B98F50B5BF}"/>
              </a:ext>
            </a:extLst>
          </p:cNvPr>
          <p:cNvSpPr/>
          <p:nvPr/>
        </p:nvSpPr>
        <p:spPr>
          <a:xfrm>
            <a:off x="202995" y="3027122"/>
            <a:ext cx="1300272" cy="1183634"/>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9" name="ZoneTexte 58">
            <a:extLst>
              <a:ext uri="{FF2B5EF4-FFF2-40B4-BE49-F238E27FC236}">
                <a16:creationId xmlns:a16="http://schemas.microsoft.com/office/drawing/2014/main" id="{BAF137CD-C0A1-417E-BAAD-68A65CED1870}"/>
              </a:ext>
            </a:extLst>
          </p:cNvPr>
          <p:cNvSpPr txBox="1"/>
          <p:nvPr/>
        </p:nvSpPr>
        <p:spPr>
          <a:xfrm>
            <a:off x="5705280" y="2880048"/>
            <a:ext cx="1911071" cy="630942"/>
          </a:xfrm>
          <a:prstGeom prst="rect">
            <a:avLst/>
          </a:prstGeom>
          <a:solidFill>
            <a:schemeClr val="bg1"/>
          </a:solidFill>
          <a:ln w="19050" cmpd="sng">
            <a:solidFill>
              <a:srgbClr val="FF0000"/>
            </a:solidFill>
          </a:ln>
        </p:spPr>
        <p:txBody>
          <a:bodyPr wrap="square" rtlCol="0">
            <a:spAutoFit/>
          </a:bodyPr>
          <a:lstStyle/>
          <a:p>
            <a:r>
              <a:rPr lang="fr-FR" sz="700" b="1" dirty="0">
                <a:solidFill>
                  <a:srgbClr val="FF0000"/>
                </a:solidFill>
              </a:rPr>
              <a:t>A SAVOIR </a:t>
            </a:r>
            <a:r>
              <a:rPr lang="fr-FR" sz="700" dirty="0"/>
              <a:t>Xray rapatrie dans la </a:t>
            </a:r>
            <a:r>
              <a:rPr lang="fr-FR" sz="700" dirty="0" err="1"/>
              <a:t>zonne</a:t>
            </a:r>
            <a:r>
              <a:rPr lang="fr-FR" sz="700" dirty="0"/>
              <a:t> Descriptif l’ensemble des étapes, jusqu’à la première étape en anomalie (FAIL).</a:t>
            </a:r>
            <a:br>
              <a:rPr lang="fr-FR" sz="700" dirty="0"/>
            </a:br>
            <a:r>
              <a:rPr lang="fr-FR" sz="700" dirty="0"/>
              <a:t>Bug Xray : le champ </a:t>
            </a:r>
            <a:r>
              <a:rPr lang="fr-FR" sz="700" dirty="0" err="1"/>
              <a:t>Resultat</a:t>
            </a:r>
            <a:r>
              <a:rPr lang="fr-FR" sz="700" dirty="0"/>
              <a:t> Actuel est dupliqué et en anglais</a:t>
            </a:r>
            <a:endParaRPr lang="fr-FR" sz="700" b="1" dirty="0">
              <a:solidFill>
                <a:srgbClr val="FF0000"/>
              </a:solidFill>
            </a:endParaRPr>
          </a:p>
        </p:txBody>
      </p:sp>
      <p:sp>
        <p:nvSpPr>
          <p:cNvPr id="61" name="Rectangle : coins arrondis 60">
            <a:extLst>
              <a:ext uri="{FF2B5EF4-FFF2-40B4-BE49-F238E27FC236}">
                <a16:creationId xmlns:a16="http://schemas.microsoft.com/office/drawing/2014/main" id="{38BE440B-4AB0-455E-9DB0-3EE2868C33A4}"/>
              </a:ext>
            </a:extLst>
          </p:cNvPr>
          <p:cNvSpPr/>
          <p:nvPr/>
        </p:nvSpPr>
        <p:spPr>
          <a:xfrm>
            <a:off x="6036318" y="92667"/>
            <a:ext cx="1698879" cy="248956"/>
          </a:xfrm>
          <a:prstGeom prst="roundRect">
            <a:avLst/>
          </a:prstGeom>
          <a:solidFill>
            <a:srgbClr val="FFC000"/>
          </a:solidFill>
          <a:ln>
            <a:solidFill>
              <a:srgbClr val="027180"/>
            </a:solidFill>
          </a:ln>
        </p:spPr>
        <p:txBody>
          <a:bodyPr rtlCol="0" anchor="ctr"/>
          <a:lstStyle/>
          <a:p>
            <a:pPr algn="ctr" eaLnBrk="1" hangingPunct="1"/>
            <a:r>
              <a:rPr lang="fr-FR" sz="1000" dirty="0">
                <a:solidFill>
                  <a:srgbClr val="027180"/>
                </a:solidFill>
                <a:latin typeface="+mj-lt"/>
              </a:rPr>
              <a:t>Actualisé Xray 6 / avril 2022</a:t>
            </a:r>
          </a:p>
        </p:txBody>
      </p:sp>
    </p:spTree>
    <p:extLst>
      <p:ext uri="{BB962C8B-B14F-4D97-AF65-F5344CB8AC3E}">
        <p14:creationId xmlns:p14="http://schemas.microsoft.com/office/powerpoint/2010/main" val="9965624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A82AD91C-EEF5-4F8F-89FA-4375CD9D6837}"/>
              </a:ext>
            </a:extLst>
          </p:cNvPr>
          <p:cNvSpPr>
            <a:spLocks noGrp="1"/>
          </p:cNvSpPr>
          <p:nvPr>
            <p:ph type="sldNum" sz="quarter" idx="4"/>
          </p:nvPr>
        </p:nvSpPr>
        <p:spPr/>
        <p:txBody>
          <a:bodyPr/>
          <a:lstStyle/>
          <a:p>
            <a:fld id="{AB4D0077-BF62-4615-B421-B126B085B149}" type="slidenum">
              <a:rPr lang="en-GB" smtClean="0"/>
              <a:pPr/>
              <a:t>74</a:t>
            </a:fld>
            <a:endParaRPr lang="en-GB" dirty="0"/>
          </a:p>
        </p:txBody>
      </p:sp>
      <p:pic>
        <p:nvPicPr>
          <p:cNvPr id="6" name="Image 5">
            <a:extLst>
              <a:ext uri="{FF2B5EF4-FFF2-40B4-BE49-F238E27FC236}">
                <a16:creationId xmlns:a16="http://schemas.microsoft.com/office/drawing/2014/main" id="{1106D0D2-8E9A-457D-9671-F1288ADEEB71}"/>
              </a:ext>
            </a:extLst>
          </p:cNvPr>
          <p:cNvPicPr>
            <a:picLocks noChangeAspect="1"/>
          </p:cNvPicPr>
          <p:nvPr/>
        </p:nvPicPr>
        <p:blipFill>
          <a:blip r:embed="rId2"/>
          <a:stretch>
            <a:fillRect/>
          </a:stretch>
        </p:blipFill>
        <p:spPr>
          <a:xfrm>
            <a:off x="4553378" y="2269495"/>
            <a:ext cx="2530931" cy="1967223"/>
          </a:xfrm>
          <a:prstGeom prst="rect">
            <a:avLst/>
          </a:prstGeom>
          <a:ln>
            <a:solidFill>
              <a:schemeClr val="tx2">
                <a:lumMod val="60000"/>
                <a:lumOff val="40000"/>
              </a:schemeClr>
            </a:solidFill>
          </a:ln>
        </p:spPr>
      </p:pic>
      <p:pic>
        <p:nvPicPr>
          <p:cNvPr id="7" name="Image 6">
            <a:extLst>
              <a:ext uri="{FF2B5EF4-FFF2-40B4-BE49-F238E27FC236}">
                <a16:creationId xmlns:a16="http://schemas.microsoft.com/office/drawing/2014/main" id="{4404A22A-7DD4-4968-A613-4DE79A457999}"/>
              </a:ext>
            </a:extLst>
          </p:cNvPr>
          <p:cNvPicPr>
            <a:picLocks noChangeAspect="1"/>
          </p:cNvPicPr>
          <p:nvPr/>
        </p:nvPicPr>
        <p:blipFill>
          <a:blip r:embed="rId3"/>
          <a:stretch>
            <a:fillRect/>
          </a:stretch>
        </p:blipFill>
        <p:spPr>
          <a:xfrm>
            <a:off x="815792" y="2342771"/>
            <a:ext cx="2866798" cy="1835529"/>
          </a:xfrm>
          <a:prstGeom prst="rect">
            <a:avLst/>
          </a:prstGeom>
          <a:ln>
            <a:solidFill>
              <a:schemeClr val="tx2">
                <a:lumMod val="60000"/>
                <a:lumOff val="40000"/>
              </a:schemeClr>
            </a:solidFill>
          </a:ln>
        </p:spPr>
      </p:pic>
      <p:pic>
        <p:nvPicPr>
          <p:cNvPr id="9" name="Image 8">
            <a:extLst>
              <a:ext uri="{FF2B5EF4-FFF2-40B4-BE49-F238E27FC236}">
                <a16:creationId xmlns:a16="http://schemas.microsoft.com/office/drawing/2014/main" id="{F9F69D03-DA3B-4F10-8EA5-010E22C49392}"/>
              </a:ext>
            </a:extLst>
          </p:cNvPr>
          <p:cNvPicPr>
            <a:picLocks noChangeAspect="1"/>
          </p:cNvPicPr>
          <p:nvPr/>
        </p:nvPicPr>
        <p:blipFill>
          <a:blip r:embed="rId4"/>
          <a:stretch>
            <a:fillRect/>
          </a:stretch>
        </p:blipFill>
        <p:spPr>
          <a:xfrm>
            <a:off x="4473349" y="199719"/>
            <a:ext cx="3281935" cy="1987226"/>
          </a:xfrm>
          <a:prstGeom prst="rect">
            <a:avLst/>
          </a:prstGeom>
          <a:ln>
            <a:solidFill>
              <a:schemeClr val="tx2">
                <a:lumMod val="60000"/>
                <a:lumOff val="40000"/>
              </a:schemeClr>
            </a:solidFill>
          </a:ln>
        </p:spPr>
      </p:pic>
      <p:pic>
        <p:nvPicPr>
          <p:cNvPr id="10" name="Image 9">
            <a:extLst>
              <a:ext uri="{FF2B5EF4-FFF2-40B4-BE49-F238E27FC236}">
                <a16:creationId xmlns:a16="http://schemas.microsoft.com/office/drawing/2014/main" id="{7B339776-789F-414D-9BFC-CD22748E2CAD}"/>
              </a:ext>
            </a:extLst>
          </p:cNvPr>
          <p:cNvPicPr>
            <a:picLocks noChangeAspect="1"/>
          </p:cNvPicPr>
          <p:nvPr/>
        </p:nvPicPr>
        <p:blipFill>
          <a:blip r:embed="rId5"/>
          <a:stretch>
            <a:fillRect/>
          </a:stretch>
        </p:blipFill>
        <p:spPr>
          <a:xfrm>
            <a:off x="795297" y="823103"/>
            <a:ext cx="3469199" cy="1430353"/>
          </a:xfrm>
          <a:prstGeom prst="rect">
            <a:avLst/>
          </a:prstGeom>
          <a:ln>
            <a:solidFill>
              <a:schemeClr val="tx2">
                <a:lumMod val="60000"/>
                <a:lumOff val="40000"/>
              </a:schemeClr>
            </a:solidFill>
          </a:ln>
        </p:spPr>
      </p:pic>
      <p:sp>
        <p:nvSpPr>
          <p:cNvPr id="11" name="Titre 1">
            <a:extLst>
              <a:ext uri="{FF2B5EF4-FFF2-40B4-BE49-F238E27FC236}">
                <a16:creationId xmlns:a16="http://schemas.microsoft.com/office/drawing/2014/main" id="{3ADC39D5-7062-447B-B55B-BE41EE59654E}"/>
              </a:ext>
            </a:extLst>
          </p:cNvPr>
          <p:cNvSpPr>
            <a:spLocks noGrp="1"/>
          </p:cNvSpPr>
          <p:nvPr>
            <p:ph type="title"/>
          </p:nvPr>
        </p:nvSpPr>
        <p:spPr>
          <a:xfrm>
            <a:off x="234000" y="274638"/>
            <a:ext cx="7344088" cy="288000"/>
          </a:xfrm>
        </p:spPr>
        <p:txBody>
          <a:bodyPr/>
          <a:lstStyle/>
          <a:p>
            <a:r>
              <a:rPr lang="fr-FR" dirty="0"/>
              <a:t>Création d’anomalies</a:t>
            </a:r>
          </a:p>
        </p:txBody>
      </p:sp>
      <p:sp>
        <p:nvSpPr>
          <p:cNvPr id="12" name="Espace réservé du texte 2">
            <a:extLst>
              <a:ext uri="{FF2B5EF4-FFF2-40B4-BE49-F238E27FC236}">
                <a16:creationId xmlns:a16="http://schemas.microsoft.com/office/drawing/2014/main" id="{8E7ECE8A-7760-4228-B2C9-1FD0F0875AF3}"/>
              </a:ext>
            </a:extLst>
          </p:cNvPr>
          <p:cNvSpPr>
            <a:spLocks noGrp="1"/>
          </p:cNvSpPr>
          <p:nvPr>
            <p:ph type="body" sz="quarter" idx="11"/>
          </p:nvPr>
        </p:nvSpPr>
        <p:spPr>
          <a:xfrm>
            <a:off x="234000" y="576000"/>
            <a:ext cx="7344000" cy="216000"/>
          </a:xfrm>
        </p:spPr>
        <p:txBody>
          <a:bodyPr/>
          <a:lstStyle/>
          <a:p>
            <a:r>
              <a:rPr lang="fr-FR" dirty="0"/>
              <a:t>Autres onglets</a:t>
            </a:r>
          </a:p>
        </p:txBody>
      </p:sp>
      <p:sp>
        <p:nvSpPr>
          <p:cNvPr id="13" name="Rectangle : coins arrondis 12">
            <a:extLst>
              <a:ext uri="{FF2B5EF4-FFF2-40B4-BE49-F238E27FC236}">
                <a16:creationId xmlns:a16="http://schemas.microsoft.com/office/drawing/2014/main" id="{3E098ABF-928D-4F36-874B-4307AE427EBC}"/>
              </a:ext>
            </a:extLst>
          </p:cNvPr>
          <p:cNvSpPr/>
          <p:nvPr/>
        </p:nvSpPr>
        <p:spPr>
          <a:xfrm>
            <a:off x="1359016" y="1656738"/>
            <a:ext cx="434377" cy="16247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4" name="Connecteur droit avec flèche 13">
            <a:extLst>
              <a:ext uri="{FF2B5EF4-FFF2-40B4-BE49-F238E27FC236}">
                <a16:creationId xmlns:a16="http://schemas.microsoft.com/office/drawing/2014/main" id="{1D7D31B5-D56A-4106-B1CF-1F953ACF81A5}"/>
              </a:ext>
            </a:extLst>
          </p:cNvPr>
          <p:cNvCxnSpPr>
            <a:cxnSpLocks/>
            <a:stCxn id="15" idx="1"/>
          </p:cNvCxnSpPr>
          <p:nvPr/>
        </p:nvCxnSpPr>
        <p:spPr>
          <a:xfrm flipH="1" flipV="1">
            <a:off x="1879554" y="1884434"/>
            <a:ext cx="475136" cy="17558"/>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CCD5CCC0-386B-49AD-8656-D2A7B0E63E88}"/>
              </a:ext>
            </a:extLst>
          </p:cNvPr>
          <p:cNvSpPr txBox="1"/>
          <p:nvPr/>
        </p:nvSpPr>
        <p:spPr>
          <a:xfrm>
            <a:off x="2354690" y="1801964"/>
            <a:ext cx="1694566" cy="200055"/>
          </a:xfrm>
          <a:prstGeom prst="rect">
            <a:avLst/>
          </a:prstGeom>
          <a:solidFill>
            <a:schemeClr val="bg1"/>
          </a:solidFill>
          <a:ln w="19050" cmpd="sng">
            <a:solidFill>
              <a:srgbClr val="FF0000"/>
            </a:solidFill>
          </a:ln>
        </p:spPr>
        <p:txBody>
          <a:bodyPr wrap="square" rtlCol="0">
            <a:spAutoFit/>
          </a:bodyPr>
          <a:lstStyle/>
          <a:p>
            <a:r>
              <a:rPr lang="fr-FR" sz="700" dirty="0"/>
              <a:t>(Optionnel) Code RP : code budgétaire</a:t>
            </a:r>
          </a:p>
        </p:txBody>
      </p:sp>
      <p:sp>
        <p:nvSpPr>
          <p:cNvPr id="21" name="Rectangle : coins arrondis 20">
            <a:extLst>
              <a:ext uri="{FF2B5EF4-FFF2-40B4-BE49-F238E27FC236}">
                <a16:creationId xmlns:a16="http://schemas.microsoft.com/office/drawing/2014/main" id="{3FEF09F1-01A9-47C8-B6F7-7DD7EE0B0B54}"/>
              </a:ext>
            </a:extLst>
          </p:cNvPr>
          <p:cNvSpPr/>
          <p:nvPr/>
        </p:nvSpPr>
        <p:spPr>
          <a:xfrm>
            <a:off x="5429421" y="981594"/>
            <a:ext cx="385542" cy="16247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2" name="Connecteur droit avec flèche 21">
            <a:extLst>
              <a:ext uri="{FF2B5EF4-FFF2-40B4-BE49-F238E27FC236}">
                <a16:creationId xmlns:a16="http://schemas.microsoft.com/office/drawing/2014/main" id="{2853766A-580B-48E6-A30A-B4B7028217C6}"/>
              </a:ext>
            </a:extLst>
          </p:cNvPr>
          <p:cNvCxnSpPr>
            <a:cxnSpLocks/>
            <a:stCxn id="23" idx="1"/>
          </p:cNvCxnSpPr>
          <p:nvPr/>
        </p:nvCxnSpPr>
        <p:spPr>
          <a:xfrm flipH="1" flipV="1">
            <a:off x="5814964" y="1563396"/>
            <a:ext cx="475136" cy="71415"/>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62386E5F-AF6B-4AF4-BBE3-24757202F390}"/>
              </a:ext>
            </a:extLst>
          </p:cNvPr>
          <p:cNvSpPr txBox="1"/>
          <p:nvPr/>
        </p:nvSpPr>
        <p:spPr>
          <a:xfrm>
            <a:off x="6290100" y="1480922"/>
            <a:ext cx="991442" cy="307777"/>
          </a:xfrm>
          <a:prstGeom prst="rect">
            <a:avLst/>
          </a:prstGeom>
          <a:solidFill>
            <a:schemeClr val="bg1"/>
          </a:solidFill>
          <a:ln w="19050" cmpd="sng">
            <a:solidFill>
              <a:srgbClr val="FF0000"/>
            </a:solidFill>
          </a:ln>
        </p:spPr>
        <p:txBody>
          <a:bodyPr wrap="square" rtlCol="0">
            <a:spAutoFit/>
          </a:bodyPr>
          <a:lstStyle/>
          <a:p>
            <a:r>
              <a:rPr lang="fr-FR" sz="700" b="1" dirty="0">
                <a:solidFill>
                  <a:srgbClr val="FF0000"/>
                </a:solidFill>
              </a:rPr>
              <a:t>IMPORTANT </a:t>
            </a:r>
            <a:r>
              <a:rPr lang="fr-FR" sz="700" dirty="0"/>
              <a:t>Origine de l’anomalie</a:t>
            </a:r>
          </a:p>
        </p:txBody>
      </p:sp>
      <p:sp>
        <p:nvSpPr>
          <p:cNvPr id="25" name="Rectangle : coins arrondis 24">
            <a:extLst>
              <a:ext uri="{FF2B5EF4-FFF2-40B4-BE49-F238E27FC236}">
                <a16:creationId xmlns:a16="http://schemas.microsoft.com/office/drawing/2014/main" id="{3121DE69-CEF1-45BD-8BF9-69EBA83FD94B}"/>
              </a:ext>
            </a:extLst>
          </p:cNvPr>
          <p:cNvSpPr/>
          <p:nvPr/>
        </p:nvSpPr>
        <p:spPr>
          <a:xfrm>
            <a:off x="1956101" y="3000894"/>
            <a:ext cx="385542" cy="16247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6" name="Rectangle : coins arrondis 25">
            <a:extLst>
              <a:ext uri="{FF2B5EF4-FFF2-40B4-BE49-F238E27FC236}">
                <a16:creationId xmlns:a16="http://schemas.microsoft.com/office/drawing/2014/main" id="{5BB28EC7-FC4F-4A71-96AA-62B884B0CDAF}"/>
              </a:ext>
            </a:extLst>
          </p:cNvPr>
          <p:cNvSpPr/>
          <p:nvPr/>
        </p:nvSpPr>
        <p:spPr>
          <a:xfrm>
            <a:off x="5829300" y="2845767"/>
            <a:ext cx="711199" cy="16247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7" name="Connecteur droit avec flèche 26">
            <a:extLst>
              <a:ext uri="{FF2B5EF4-FFF2-40B4-BE49-F238E27FC236}">
                <a16:creationId xmlns:a16="http://schemas.microsoft.com/office/drawing/2014/main" id="{3412A158-868A-4977-A6BF-5C0402C1B59E}"/>
              </a:ext>
            </a:extLst>
          </p:cNvPr>
          <p:cNvCxnSpPr>
            <a:cxnSpLocks/>
            <a:stCxn id="28" idx="1"/>
          </p:cNvCxnSpPr>
          <p:nvPr/>
        </p:nvCxnSpPr>
        <p:spPr>
          <a:xfrm flipH="1" flipV="1">
            <a:off x="1959798" y="3553252"/>
            <a:ext cx="475136" cy="125276"/>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E627BB29-3991-42EB-9D6E-4F9351BF00AB}"/>
              </a:ext>
            </a:extLst>
          </p:cNvPr>
          <p:cNvSpPr txBox="1"/>
          <p:nvPr/>
        </p:nvSpPr>
        <p:spPr>
          <a:xfrm>
            <a:off x="2434934" y="3470779"/>
            <a:ext cx="1383969" cy="415498"/>
          </a:xfrm>
          <a:prstGeom prst="rect">
            <a:avLst/>
          </a:prstGeom>
          <a:solidFill>
            <a:schemeClr val="bg1"/>
          </a:solidFill>
          <a:ln w="19050" cmpd="sng">
            <a:solidFill>
              <a:srgbClr val="FF0000"/>
            </a:solidFill>
          </a:ln>
        </p:spPr>
        <p:txBody>
          <a:bodyPr wrap="square" rtlCol="0">
            <a:spAutoFit/>
          </a:bodyPr>
          <a:lstStyle/>
          <a:p>
            <a:r>
              <a:rPr lang="fr-FR" sz="700" dirty="0"/>
              <a:t>Champs réservés aux équipes de développement pour estimer la charge de correction</a:t>
            </a:r>
          </a:p>
        </p:txBody>
      </p:sp>
      <p:cxnSp>
        <p:nvCxnSpPr>
          <p:cNvPr id="29" name="Connecteur droit avec flèche 28">
            <a:extLst>
              <a:ext uri="{FF2B5EF4-FFF2-40B4-BE49-F238E27FC236}">
                <a16:creationId xmlns:a16="http://schemas.microsoft.com/office/drawing/2014/main" id="{C649E886-D178-493E-9E03-1E74813CA559}"/>
              </a:ext>
            </a:extLst>
          </p:cNvPr>
          <p:cNvCxnSpPr>
            <a:cxnSpLocks/>
            <a:stCxn id="28" idx="1"/>
          </p:cNvCxnSpPr>
          <p:nvPr/>
        </p:nvCxnSpPr>
        <p:spPr>
          <a:xfrm flipH="1" flipV="1">
            <a:off x="1524000" y="3219346"/>
            <a:ext cx="910934" cy="459182"/>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33D3AD45-8760-4870-A58B-8B8027EB7195}"/>
              </a:ext>
            </a:extLst>
          </p:cNvPr>
          <p:cNvSpPr txBox="1"/>
          <p:nvPr/>
        </p:nvSpPr>
        <p:spPr>
          <a:xfrm>
            <a:off x="6290538" y="3182483"/>
            <a:ext cx="1530696" cy="200055"/>
          </a:xfrm>
          <a:prstGeom prst="rect">
            <a:avLst/>
          </a:prstGeom>
          <a:solidFill>
            <a:schemeClr val="bg1"/>
          </a:solidFill>
          <a:ln w="19050" cmpd="sng">
            <a:solidFill>
              <a:srgbClr val="FF0000"/>
            </a:solidFill>
          </a:ln>
        </p:spPr>
        <p:txBody>
          <a:bodyPr wrap="square" rtlCol="0">
            <a:spAutoFit/>
          </a:bodyPr>
          <a:lstStyle/>
          <a:p>
            <a:r>
              <a:rPr lang="fr-FR" sz="700" dirty="0"/>
              <a:t>Ex : code demande Archimède, …</a:t>
            </a:r>
          </a:p>
        </p:txBody>
      </p:sp>
      <p:cxnSp>
        <p:nvCxnSpPr>
          <p:cNvPr id="38" name="Connecteur droit avec flèche 37">
            <a:extLst>
              <a:ext uri="{FF2B5EF4-FFF2-40B4-BE49-F238E27FC236}">
                <a16:creationId xmlns:a16="http://schemas.microsoft.com/office/drawing/2014/main" id="{80CBEB30-AE76-4F8C-AC8A-BB0FCF8BBA0A}"/>
              </a:ext>
            </a:extLst>
          </p:cNvPr>
          <p:cNvCxnSpPr>
            <a:cxnSpLocks/>
            <a:stCxn id="37" idx="1"/>
          </p:cNvCxnSpPr>
          <p:nvPr/>
        </p:nvCxnSpPr>
        <p:spPr>
          <a:xfrm flipH="1" flipV="1">
            <a:off x="5226050" y="3023835"/>
            <a:ext cx="1064488" cy="258676"/>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 coins arrondis 41">
            <a:extLst>
              <a:ext uri="{FF2B5EF4-FFF2-40B4-BE49-F238E27FC236}">
                <a16:creationId xmlns:a16="http://schemas.microsoft.com/office/drawing/2014/main" id="{A5F79512-255A-4BF2-AF87-8012DC72EEF4}"/>
              </a:ext>
            </a:extLst>
          </p:cNvPr>
          <p:cNvSpPr/>
          <p:nvPr/>
        </p:nvSpPr>
        <p:spPr>
          <a:xfrm>
            <a:off x="6551340" y="4074243"/>
            <a:ext cx="385542" cy="16247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3" name="ZoneTexte 42">
            <a:extLst>
              <a:ext uri="{FF2B5EF4-FFF2-40B4-BE49-F238E27FC236}">
                <a16:creationId xmlns:a16="http://schemas.microsoft.com/office/drawing/2014/main" id="{05ACB8BB-2DB9-4ECE-835C-FD1D7E00C0BA}"/>
              </a:ext>
            </a:extLst>
          </p:cNvPr>
          <p:cNvSpPr txBox="1"/>
          <p:nvPr/>
        </p:nvSpPr>
        <p:spPr>
          <a:xfrm>
            <a:off x="4417065" y="3610547"/>
            <a:ext cx="1530696" cy="200055"/>
          </a:xfrm>
          <a:prstGeom prst="rect">
            <a:avLst/>
          </a:prstGeom>
          <a:solidFill>
            <a:schemeClr val="bg1"/>
          </a:solidFill>
          <a:ln w="19050" cmpd="sng">
            <a:solidFill>
              <a:srgbClr val="FF0000"/>
            </a:solidFill>
          </a:ln>
        </p:spPr>
        <p:txBody>
          <a:bodyPr wrap="square" rtlCol="0">
            <a:spAutoFit/>
          </a:bodyPr>
          <a:lstStyle/>
          <a:p>
            <a:r>
              <a:rPr lang="fr-FR" sz="700" dirty="0"/>
              <a:t>Terminer en cliquant sur « Créer »</a:t>
            </a:r>
          </a:p>
        </p:txBody>
      </p:sp>
      <p:cxnSp>
        <p:nvCxnSpPr>
          <p:cNvPr id="44" name="Connecteur droit avec flèche 43">
            <a:extLst>
              <a:ext uri="{FF2B5EF4-FFF2-40B4-BE49-F238E27FC236}">
                <a16:creationId xmlns:a16="http://schemas.microsoft.com/office/drawing/2014/main" id="{339DF921-467A-45A0-B38E-39DE39356EE8}"/>
              </a:ext>
            </a:extLst>
          </p:cNvPr>
          <p:cNvCxnSpPr>
            <a:cxnSpLocks/>
            <a:stCxn id="43" idx="3"/>
            <a:endCxn id="42" idx="0"/>
          </p:cNvCxnSpPr>
          <p:nvPr/>
        </p:nvCxnSpPr>
        <p:spPr>
          <a:xfrm>
            <a:off x="5947761" y="3710575"/>
            <a:ext cx="796350" cy="363668"/>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61741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81954" y="1397215"/>
            <a:ext cx="7554165" cy="1939528"/>
          </a:xfrm>
        </p:spPr>
        <p:txBody>
          <a:bodyPr/>
          <a:lstStyle/>
          <a:p>
            <a:pPr indent="0" algn="ctr"/>
            <a:r>
              <a:rPr lang="fr-FR" sz="3200" dirty="0"/>
              <a:t>Reporting</a:t>
            </a:r>
            <a:br>
              <a:rPr lang="fr-FR" sz="3200" dirty="0"/>
            </a:br>
            <a:br>
              <a:rPr lang="fr-FR" sz="2800" dirty="0"/>
            </a:br>
            <a:r>
              <a:rPr lang="fr-FR" sz="2800" dirty="0"/>
              <a:t>Mise en place des filtres</a:t>
            </a:r>
            <a:br>
              <a:rPr lang="fr-FR" sz="4000" dirty="0"/>
            </a:br>
            <a:br>
              <a:rPr lang="fr-FR" sz="4000" dirty="0"/>
            </a:br>
            <a:br>
              <a:rPr lang="fr-FR" dirty="0"/>
            </a:br>
            <a:br>
              <a:rPr lang="fr-FR" dirty="0"/>
            </a:br>
            <a:br>
              <a:rPr lang="fr-FR" dirty="0"/>
            </a:br>
            <a:br>
              <a:rPr lang="fr-FR" dirty="0"/>
            </a:br>
            <a:endParaRPr lang="fr-FR" dirty="0"/>
          </a:p>
        </p:txBody>
      </p:sp>
      <p:sp>
        <p:nvSpPr>
          <p:cNvPr id="6" name="ZoneTexte 5">
            <a:extLst>
              <a:ext uri="{FF2B5EF4-FFF2-40B4-BE49-F238E27FC236}">
                <a16:creationId xmlns:a16="http://schemas.microsoft.com/office/drawing/2014/main" id="{B775010E-313F-4E95-8FEC-42169685EB72}"/>
              </a:ext>
            </a:extLst>
          </p:cNvPr>
          <p:cNvSpPr txBox="1"/>
          <p:nvPr/>
        </p:nvSpPr>
        <p:spPr bwMode="auto">
          <a:xfrm>
            <a:off x="2364089" y="3336743"/>
            <a:ext cx="3554362"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eaLnBrk="1" hangingPunct="1">
              <a:spcBef>
                <a:spcPts val="600"/>
              </a:spcBef>
            </a:pPr>
            <a:r>
              <a:rPr lang="fr-FR" dirty="0">
                <a:solidFill>
                  <a:schemeClr val="bg1">
                    <a:lumMod val="95000"/>
                  </a:schemeClr>
                </a:solidFill>
                <a:latin typeface="Source Sans Pro" pitchFamily="34" charset="0"/>
              </a:rPr>
              <a:t>Création de filtre suite à une recherche</a:t>
            </a:r>
          </a:p>
          <a:p>
            <a:pPr eaLnBrk="1" hangingPunct="1">
              <a:spcBef>
                <a:spcPts val="600"/>
              </a:spcBef>
            </a:pPr>
            <a:r>
              <a:rPr lang="fr-FR" dirty="0">
                <a:solidFill>
                  <a:schemeClr val="bg1">
                    <a:lumMod val="95000"/>
                  </a:schemeClr>
                </a:solidFill>
                <a:latin typeface="Source Sans Pro" pitchFamily="34" charset="0"/>
              </a:rPr>
              <a:t>Création de filtre à partir d’un filtre existant</a:t>
            </a:r>
          </a:p>
          <a:p>
            <a:pPr eaLnBrk="1" hangingPunct="1">
              <a:spcBef>
                <a:spcPts val="600"/>
              </a:spcBef>
            </a:pPr>
            <a:r>
              <a:rPr lang="fr-FR" dirty="0">
                <a:solidFill>
                  <a:schemeClr val="bg1">
                    <a:lumMod val="95000"/>
                  </a:schemeClr>
                </a:solidFill>
                <a:latin typeface="Source Sans Pro" pitchFamily="34" charset="0"/>
              </a:rPr>
              <a:t>Partage de filtre</a:t>
            </a:r>
          </a:p>
        </p:txBody>
      </p:sp>
      <p:sp>
        <p:nvSpPr>
          <p:cNvPr id="5" name="ZoneTexte 4">
            <a:hlinkClick r:id="rId3" action="ppaction://hlinksldjump"/>
            <a:extLst>
              <a:ext uri="{FF2B5EF4-FFF2-40B4-BE49-F238E27FC236}">
                <a16:creationId xmlns:a16="http://schemas.microsoft.com/office/drawing/2014/main" id="{F9A61858-518B-4054-B03C-C3B47D7CD767}"/>
              </a:ext>
            </a:extLst>
          </p:cNvPr>
          <p:cNvSpPr txBox="1"/>
          <p:nvPr/>
        </p:nvSpPr>
        <p:spPr bwMode="auto">
          <a:xfrm>
            <a:off x="7102718" y="4022060"/>
            <a:ext cx="627186" cy="283906"/>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a:scene3d>
            <a:camera prst="perspectiveFront"/>
            <a:lightRig rig="balanced" dir="t">
              <a:rot lat="0" lon="0" rev="8700000"/>
            </a:lightRig>
          </a:scene3d>
          <a:sp3d>
            <a:bevelT/>
            <a:bevelB/>
          </a:sp3d>
        </p:spPr>
        <p:txBody>
          <a:bodyPr wrap="square" lIns="36000" tIns="72000" rIns="36000" bIns="72000" rtlCol="0" anchor="b">
            <a:spAutoFit/>
          </a:bodyPr>
          <a:lstStyle/>
          <a:p>
            <a:pPr eaLnBrk="1" hangingPunct="1"/>
            <a:r>
              <a:rPr lang="fr-FR" sz="900" dirty="0">
                <a:solidFill>
                  <a:srgbClr val="000000"/>
                </a:solidFill>
                <a:latin typeface="Source Sans Pro" pitchFamily="34" charset="0"/>
              </a:rPr>
              <a:t>  </a:t>
            </a:r>
            <a:r>
              <a:rPr lang="fr-FR" sz="900" b="1" dirty="0">
                <a:solidFill>
                  <a:srgbClr val="00008F"/>
                </a:solidFill>
                <a:latin typeface="Source Sans Pro" pitchFamily="34" charset="0"/>
                <a:hlinkClick r:id="rId3" action="ppaction://hlinksldjump">
                  <a:extLst>
                    <a:ext uri="{A12FA001-AC4F-418D-AE19-62706E023703}">
                      <ahyp:hlinkClr xmlns:ahyp="http://schemas.microsoft.com/office/drawing/2018/hyperlinkcolor" val="tx"/>
                    </a:ext>
                  </a:extLst>
                </a:hlinkClick>
              </a:rPr>
              <a:t>RETOUR</a:t>
            </a:r>
            <a:endParaRPr lang="fr-FR" sz="900" b="1" dirty="0">
              <a:solidFill>
                <a:srgbClr val="00008F"/>
              </a:solidFill>
              <a:latin typeface="Source Sans Pro" pitchFamily="34" charset="0"/>
            </a:endParaRPr>
          </a:p>
        </p:txBody>
      </p:sp>
    </p:spTree>
    <p:extLst>
      <p:ext uri="{BB962C8B-B14F-4D97-AF65-F5344CB8AC3E}">
        <p14:creationId xmlns:p14="http://schemas.microsoft.com/office/powerpoint/2010/main" val="29274885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348AFD-3EDC-45F6-BA34-BEBB160E35E5}"/>
              </a:ext>
            </a:extLst>
          </p:cNvPr>
          <p:cNvSpPr>
            <a:spLocks noGrp="1"/>
          </p:cNvSpPr>
          <p:nvPr>
            <p:ph type="title"/>
          </p:nvPr>
        </p:nvSpPr>
        <p:spPr/>
        <p:txBody>
          <a:bodyPr/>
          <a:lstStyle/>
          <a:p>
            <a:r>
              <a:rPr lang="fr-FR" dirty="0"/>
              <a:t>Mise en place des filtres </a:t>
            </a:r>
          </a:p>
        </p:txBody>
      </p:sp>
      <p:sp>
        <p:nvSpPr>
          <p:cNvPr id="5" name="Espace réservé du numéro de diapositive 4">
            <a:extLst>
              <a:ext uri="{FF2B5EF4-FFF2-40B4-BE49-F238E27FC236}">
                <a16:creationId xmlns:a16="http://schemas.microsoft.com/office/drawing/2014/main" id="{68F93166-0AD9-4FB2-9D66-097DEEF66500}"/>
              </a:ext>
            </a:extLst>
          </p:cNvPr>
          <p:cNvSpPr>
            <a:spLocks noGrp="1"/>
          </p:cNvSpPr>
          <p:nvPr>
            <p:ph type="sldNum" sz="quarter" idx="4"/>
          </p:nvPr>
        </p:nvSpPr>
        <p:spPr>
          <a:xfrm>
            <a:off x="5650612" y="3796582"/>
            <a:ext cx="1822821" cy="184999"/>
          </a:xfrm>
        </p:spPr>
        <p:txBody>
          <a:bodyPr/>
          <a:lstStyle/>
          <a:p>
            <a:fld id="{020670D4-8CC5-4DC6-A0B0-09498D4F9660}" type="slidenum">
              <a:rPr lang="fr-FR" smtClean="0"/>
              <a:t>76</a:t>
            </a:fld>
            <a:endParaRPr lang="fr-FR" dirty="0"/>
          </a:p>
        </p:txBody>
      </p:sp>
      <p:pic>
        <p:nvPicPr>
          <p:cNvPr id="8" name="Image 7">
            <a:extLst>
              <a:ext uri="{FF2B5EF4-FFF2-40B4-BE49-F238E27FC236}">
                <a16:creationId xmlns:a16="http://schemas.microsoft.com/office/drawing/2014/main" id="{A5E48557-6AAD-4D31-8997-611415EEBEB1}"/>
              </a:ext>
            </a:extLst>
          </p:cNvPr>
          <p:cNvPicPr>
            <a:picLocks noChangeAspect="1"/>
          </p:cNvPicPr>
          <p:nvPr/>
        </p:nvPicPr>
        <p:blipFill>
          <a:blip r:embed="rId2"/>
          <a:stretch>
            <a:fillRect/>
          </a:stretch>
        </p:blipFill>
        <p:spPr>
          <a:xfrm>
            <a:off x="199915" y="1132350"/>
            <a:ext cx="6582732" cy="2473281"/>
          </a:xfrm>
          <a:prstGeom prst="rect">
            <a:avLst/>
          </a:prstGeom>
        </p:spPr>
      </p:pic>
      <p:cxnSp>
        <p:nvCxnSpPr>
          <p:cNvPr id="9" name="Connecteur droit avec flèche 8">
            <a:extLst>
              <a:ext uri="{FF2B5EF4-FFF2-40B4-BE49-F238E27FC236}">
                <a16:creationId xmlns:a16="http://schemas.microsoft.com/office/drawing/2014/main" id="{C9094120-9D5E-47B0-95B3-B8466EACFDF7}"/>
              </a:ext>
            </a:extLst>
          </p:cNvPr>
          <p:cNvCxnSpPr>
            <a:cxnSpLocks/>
            <a:stCxn id="11" idx="1"/>
            <a:endCxn id="13" idx="3"/>
          </p:cNvCxnSpPr>
          <p:nvPr/>
        </p:nvCxnSpPr>
        <p:spPr>
          <a:xfrm flipH="1">
            <a:off x="2105018" y="947828"/>
            <a:ext cx="3635239" cy="221867"/>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83973C42-0E70-4F2D-BE00-97B24E3D7023}"/>
              </a:ext>
            </a:extLst>
          </p:cNvPr>
          <p:cNvSpPr txBox="1"/>
          <p:nvPr/>
        </p:nvSpPr>
        <p:spPr>
          <a:xfrm>
            <a:off x="5740257" y="763162"/>
            <a:ext cx="1902540" cy="369332"/>
          </a:xfrm>
          <a:prstGeom prst="rect">
            <a:avLst/>
          </a:prstGeom>
          <a:solidFill>
            <a:schemeClr val="accent2">
              <a:lumMod val="60000"/>
              <a:lumOff val="40000"/>
            </a:schemeClr>
          </a:solidFill>
          <a:ln w="12700" cmpd="sng">
            <a:solidFill>
              <a:srgbClr val="FF0000"/>
            </a:solidFill>
          </a:ln>
        </p:spPr>
        <p:txBody>
          <a:bodyPr wrap="square" rtlCol="0">
            <a:spAutoFit/>
          </a:bodyPr>
          <a:lstStyle/>
          <a:p>
            <a:r>
              <a:rPr lang="fr-FR" sz="900" dirty="0"/>
              <a:t>1. Cliquer sur le menu « Tickets» puis « Chercher des demandes »</a:t>
            </a:r>
          </a:p>
        </p:txBody>
      </p:sp>
      <p:sp>
        <p:nvSpPr>
          <p:cNvPr id="12" name="ZoneTexte 11">
            <a:extLst>
              <a:ext uri="{FF2B5EF4-FFF2-40B4-BE49-F238E27FC236}">
                <a16:creationId xmlns:a16="http://schemas.microsoft.com/office/drawing/2014/main" id="{B51EA32D-8CDD-4B8C-A96F-A01B5A06CF21}"/>
              </a:ext>
            </a:extLst>
          </p:cNvPr>
          <p:cNvSpPr txBox="1"/>
          <p:nvPr/>
        </p:nvSpPr>
        <p:spPr>
          <a:xfrm>
            <a:off x="5650612" y="1987850"/>
            <a:ext cx="1902540" cy="738664"/>
          </a:xfrm>
          <a:prstGeom prst="rect">
            <a:avLst/>
          </a:prstGeom>
          <a:solidFill>
            <a:schemeClr val="accent2">
              <a:lumMod val="60000"/>
              <a:lumOff val="40000"/>
            </a:schemeClr>
          </a:solidFill>
          <a:ln w="12700" cmpd="sng">
            <a:solidFill>
              <a:srgbClr val="FF0000"/>
            </a:solidFill>
          </a:ln>
        </p:spPr>
        <p:txBody>
          <a:bodyPr wrap="square" rtlCol="0">
            <a:spAutoFit/>
          </a:bodyPr>
          <a:lstStyle/>
          <a:p>
            <a:r>
              <a:rPr lang="fr-FR" sz="900" dirty="0"/>
              <a:t>2. Effectuer la recherche en mode « Basique » ou « Avancé » (JQL). </a:t>
            </a:r>
            <a:br>
              <a:rPr lang="fr-FR" sz="900" dirty="0"/>
            </a:br>
            <a:r>
              <a:rPr lang="fr-FR" sz="800" dirty="0"/>
              <a:t>Pour plus d’informations sur le langage JQL, se reporter à la page JQL sur </a:t>
            </a:r>
            <a:r>
              <a:rPr lang="fr-FR" sz="800" dirty="0">
                <a:hlinkClick r:id="rId3"/>
              </a:rPr>
              <a:t>Confluence</a:t>
            </a:r>
            <a:endParaRPr lang="fr-FR" sz="900" dirty="0"/>
          </a:p>
        </p:txBody>
      </p:sp>
      <p:sp>
        <p:nvSpPr>
          <p:cNvPr id="13" name="Rectangle : coins arrondis 12">
            <a:extLst>
              <a:ext uri="{FF2B5EF4-FFF2-40B4-BE49-F238E27FC236}">
                <a16:creationId xmlns:a16="http://schemas.microsoft.com/office/drawing/2014/main" id="{C782001B-4FB9-4454-9970-A35A9F33AD46}"/>
              </a:ext>
            </a:extLst>
          </p:cNvPr>
          <p:cNvSpPr/>
          <p:nvPr/>
        </p:nvSpPr>
        <p:spPr>
          <a:xfrm>
            <a:off x="1770022" y="1051702"/>
            <a:ext cx="334996" cy="23598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ZoneTexte 13">
            <a:extLst>
              <a:ext uri="{FF2B5EF4-FFF2-40B4-BE49-F238E27FC236}">
                <a16:creationId xmlns:a16="http://schemas.microsoft.com/office/drawing/2014/main" id="{C042D433-6E97-4563-8F8E-EA2FF4379FC8}"/>
              </a:ext>
            </a:extLst>
          </p:cNvPr>
          <p:cNvSpPr txBox="1"/>
          <p:nvPr/>
        </p:nvSpPr>
        <p:spPr>
          <a:xfrm>
            <a:off x="3226263" y="1919739"/>
            <a:ext cx="1481986" cy="369332"/>
          </a:xfrm>
          <a:prstGeom prst="rect">
            <a:avLst/>
          </a:prstGeom>
          <a:solidFill>
            <a:schemeClr val="accent2">
              <a:lumMod val="60000"/>
              <a:lumOff val="40000"/>
            </a:schemeClr>
          </a:solidFill>
          <a:ln w="12700" cmpd="sng">
            <a:solidFill>
              <a:srgbClr val="FF0000"/>
            </a:solidFill>
          </a:ln>
        </p:spPr>
        <p:txBody>
          <a:bodyPr wrap="square" rtlCol="0">
            <a:spAutoFit/>
          </a:bodyPr>
          <a:lstStyle/>
          <a:p>
            <a:r>
              <a:rPr lang="fr-FR" sz="900" dirty="0"/>
              <a:t>3. Sauvegarder le filtre</a:t>
            </a:r>
            <a:br>
              <a:rPr lang="fr-FR" sz="900" dirty="0"/>
            </a:br>
            <a:r>
              <a:rPr lang="fr-FR" sz="900" b="1" dirty="0">
                <a:solidFill>
                  <a:srgbClr val="FF0000"/>
                </a:solidFill>
              </a:rPr>
              <a:t>IMPORTANT </a:t>
            </a:r>
            <a:endParaRPr lang="fr-FR" sz="900" dirty="0"/>
          </a:p>
        </p:txBody>
      </p:sp>
      <p:cxnSp>
        <p:nvCxnSpPr>
          <p:cNvPr id="18" name="Connecteur droit avec flèche 17">
            <a:extLst>
              <a:ext uri="{FF2B5EF4-FFF2-40B4-BE49-F238E27FC236}">
                <a16:creationId xmlns:a16="http://schemas.microsoft.com/office/drawing/2014/main" id="{1917432E-C9FB-495F-B320-422DB1C8A6A9}"/>
              </a:ext>
            </a:extLst>
          </p:cNvPr>
          <p:cNvCxnSpPr>
            <a:cxnSpLocks/>
            <a:stCxn id="12" idx="0"/>
            <a:endCxn id="19" idx="2"/>
          </p:cNvCxnSpPr>
          <p:nvPr/>
        </p:nvCxnSpPr>
        <p:spPr>
          <a:xfrm flipH="1" flipV="1">
            <a:off x="6354665" y="1802760"/>
            <a:ext cx="247217" cy="185090"/>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 coins arrondis 18">
            <a:extLst>
              <a:ext uri="{FF2B5EF4-FFF2-40B4-BE49-F238E27FC236}">
                <a16:creationId xmlns:a16="http://schemas.microsoft.com/office/drawing/2014/main" id="{C5B98778-02B6-4EBF-AE47-3086B6084FBF}"/>
              </a:ext>
            </a:extLst>
          </p:cNvPr>
          <p:cNvSpPr/>
          <p:nvPr/>
        </p:nvSpPr>
        <p:spPr>
          <a:xfrm>
            <a:off x="6187167" y="1566774"/>
            <a:ext cx="334996" cy="23598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3" name="Connecteur droit avec flèche 22">
            <a:extLst>
              <a:ext uri="{FF2B5EF4-FFF2-40B4-BE49-F238E27FC236}">
                <a16:creationId xmlns:a16="http://schemas.microsoft.com/office/drawing/2014/main" id="{0AE0E9B0-EC15-46AA-9BFB-E65A584EE222}"/>
              </a:ext>
            </a:extLst>
          </p:cNvPr>
          <p:cNvCxnSpPr>
            <a:cxnSpLocks/>
            <a:stCxn id="14" idx="1"/>
          </p:cNvCxnSpPr>
          <p:nvPr/>
        </p:nvCxnSpPr>
        <p:spPr>
          <a:xfrm flipH="1" flipV="1">
            <a:off x="2272517" y="1639465"/>
            <a:ext cx="953746" cy="464940"/>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ZoneTexte 25">
            <a:extLst>
              <a:ext uri="{FF2B5EF4-FFF2-40B4-BE49-F238E27FC236}">
                <a16:creationId xmlns:a16="http://schemas.microsoft.com/office/drawing/2014/main" id="{883314F5-35B1-4076-A1CD-362F5C66B629}"/>
              </a:ext>
            </a:extLst>
          </p:cNvPr>
          <p:cNvSpPr txBox="1"/>
          <p:nvPr/>
        </p:nvSpPr>
        <p:spPr>
          <a:xfrm>
            <a:off x="942737" y="3397738"/>
            <a:ext cx="871951" cy="784830"/>
          </a:xfrm>
          <a:prstGeom prst="rect">
            <a:avLst/>
          </a:prstGeom>
          <a:solidFill>
            <a:schemeClr val="bg1"/>
          </a:solidFill>
          <a:ln w="12700" cmpd="sng">
            <a:solidFill>
              <a:srgbClr val="FF0000"/>
            </a:solidFill>
          </a:ln>
        </p:spPr>
        <p:txBody>
          <a:bodyPr wrap="square" rtlCol="0">
            <a:spAutoFit/>
          </a:bodyPr>
          <a:lstStyle/>
          <a:p>
            <a:r>
              <a:rPr lang="fr-FR" sz="900" b="1" dirty="0">
                <a:solidFill>
                  <a:srgbClr val="FF0000"/>
                </a:solidFill>
              </a:rPr>
              <a:t>A SAVOIR </a:t>
            </a:r>
            <a:r>
              <a:rPr lang="fr-FR" sz="900" dirty="0"/>
              <a:t>Les filtres préférés apparaissent sur le panneau à gauche</a:t>
            </a:r>
          </a:p>
        </p:txBody>
      </p:sp>
      <p:cxnSp>
        <p:nvCxnSpPr>
          <p:cNvPr id="27" name="Connecteur droit avec flèche 26">
            <a:extLst>
              <a:ext uri="{FF2B5EF4-FFF2-40B4-BE49-F238E27FC236}">
                <a16:creationId xmlns:a16="http://schemas.microsoft.com/office/drawing/2014/main" id="{FBB6763B-D55C-4420-8F68-25C3056ED834}"/>
              </a:ext>
            </a:extLst>
          </p:cNvPr>
          <p:cNvCxnSpPr>
            <a:cxnSpLocks/>
            <a:stCxn id="26" idx="1"/>
          </p:cNvCxnSpPr>
          <p:nvPr/>
        </p:nvCxnSpPr>
        <p:spPr>
          <a:xfrm flipH="1" flipV="1">
            <a:off x="338655" y="2948167"/>
            <a:ext cx="604082" cy="841986"/>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Espace réservé du texte 2">
            <a:extLst>
              <a:ext uri="{FF2B5EF4-FFF2-40B4-BE49-F238E27FC236}">
                <a16:creationId xmlns:a16="http://schemas.microsoft.com/office/drawing/2014/main" id="{36E46368-1D86-4E9A-963F-722FBB5A070A}"/>
              </a:ext>
            </a:extLst>
          </p:cNvPr>
          <p:cNvSpPr>
            <a:spLocks noGrp="1"/>
          </p:cNvSpPr>
          <p:nvPr>
            <p:ph type="body" sz="quarter" idx="11"/>
          </p:nvPr>
        </p:nvSpPr>
        <p:spPr>
          <a:xfrm>
            <a:off x="199916" y="488245"/>
            <a:ext cx="7535282" cy="243859"/>
          </a:xfrm>
        </p:spPr>
        <p:txBody>
          <a:bodyPr/>
          <a:lstStyle/>
          <a:p>
            <a:r>
              <a:rPr lang="fr-FR" dirty="0"/>
              <a:t>Créer les filtres suite à une recherche</a:t>
            </a:r>
          </a:p>
        </p:txBody>
      </p:sp>
      <p:sp>
        <p:nvSpPr>
          <p:cNvPr id="3" name="Rectangle 2">
            <a:extLst>
              <a:ext uri="{FF2B5EF4-FFF2-40B4-BE49-F238E27FC236}">
                <a16:creationId xmlns:a16="http://schemas.microsoft.com/office/drawing/2014/main" id="{9AD4D0E9-FC3A-47D6-980E-E5694434A3CE}"/>
              </a:ext>
            </a:extLst>
          </p:cNvPr>
          <p:cNvSpPr/>
          <p:nvPr/>
        </p:nvSpPr>
        <p:spPr>
          <a:xfrm>
            <a:off x="1907088" y="3389859"/>
            <a:ext cx="5828109" cy="784830"/>
          </a:xfrm>
          <a:prstGeom prst="rect">
            <a:avLst/>
          </a:prstGeom>
          <a:ln>
            <a:solidFill>
              <a:srgbClr val="FF0000"/>
            </a:solidFill>
          </a:ln>
        </p:spPr>
        <p:txBody>
          <a:bodyPr wrap="square">
            <a:spAutoFit/>
          </a:bodyPr>
          <a:lstStyle/>
          <a:p>
            <a:r>
              <a:rPr lang="fr-FR" sz="900" b="1" dirty="0">
                <a:solidFill>
                  <a:srgbClr val="FF0000"/>
                </a:solidFill>
              </a:rPr>
              <a:t>IMPORTANT </a:t>
            </a:r>
            <a:r>
              <a:rPr lang="fr-FR" sz="900" dirty="0"/>
              <a:t>: </a:t>
            </a:r>
            <a:r>
              <a:rPr lang="fr-FR" sz="900" b="1" dirty="0"/>
              <a:t>Le nom du filtre doit permettre de savoir quelles données sont rapatriées</a:t>
            </a:r>
            <a:br>
              <a:rPr lang="fr-FR" sz="900" dirty="0"/>
            </a:br>
            <a:br>
              <a:rPr lang="fr-FR" sz="900" dirty="0"/>
            </a:br>
            <a:r>
              <a:rPr lang="fr-FR" sz="900" dirty="0"/>
              <a:t>Proposition de règle de nommage : </a:t>
            </a:r>
            <a:br>
              <a:rPr lang="fr-FR" sz="900" dirty="0"/>
            </a:br>
            <a:r>
              <a:rPr lang="fr-FR" sz="900" dirty="0"/>
              <a:t>Projet – Contenu du filtre– {Squad} – {Composant(s)} – {Version corrigée}</a:t>
            </a:r>
            <a:br>
              <a:rPr lang="fr-FR" sz="900" dirty="0"/>
            </a:br>
            <a:r>
              <a:rPr lang="fr-FR" sz="900" dirty="0"/>
              <a:t>Ex : TQSIT – Liste des US – Xray – Avril_2019  : pour un filtre ramenant les US du composant Xray de la version Avril_2019</a:t>
            </a:r>
          </a:p>
        </p:txBody>
      </p:sp>
      <p:cxnSp>
        <p:nvCxnSpPr>
          <p:cNvPr id="24" name="Connecteur droit avec flèche 23">
            <a:extLst>
              <a:ext uri="{FF2B5EF4-FFF2-40B4-BE49-F238E27FC236}">
                <a16:creationId xmlns:a16="http://schemas.microsoft.com/office/drawing/2014/main" id="{D3568C3C-9B6B-4417-94B0-2A55884BF228}"/>
              </a:ext>
            </a:extLst>
          </p:cNvPr>
          <p:cNvCxnSpPr>
            <a:cxnSpLocks/>
            <a:stCxn id="14" idx="2"/>
            <a:endCxn id="3" idx="0"/>
          </p:cNvCxnSpPr>
          <p:nvPr/>
        </p:nvCxnSpPr>
        <p:spPr>
          <a:xfrm>
            <a:off x="3967256" y="2289071"/>
            <a:ext cx="853887" cy="1100788"/>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 coins arrondis 20">
            <a:extLst>
              <a:ext uri="{FF2B5EF4-FFF2-40B4-BE49-F238E27FC236}">
                <a16:creationId xmlns:a16="http://schemas.microsoft.com/office/drawing/2014/main" id="{FA0633D5-E3EF-4EBE-9948-4A1B97ADA18C}"/>
              </a:ext>
            </a:extLst>
          </p:cNvPr>
          <p:cNvSpPr/>
          <p:nvPr/>
        </p:nvSpPr>
        <p:spPr>
          <a:xfrm>
            <a:off x="6036318" y="92667"/>
            <a:ext cx="1698879" cy="248956"/>
          </a:xfrm>
          <a:prstGeom prst="roundRect">
            <a:avLst/>
          </a:prstGeom>
          <a:solidFill>
            <a:srgbClr val="FFC000"/>
          </a:solidFill>
          <a:ln>
            <a:solidFill>
              <a:srgbClr val="027180"/>
            </a:solidFill>
          </a:ln>
        </p:spPr>
        <p:txBody>
          <a:bodyPr rtlCol="0" anchor="ctr"/>
          <a:lstStyle/>
          <a:p>
            <a:pPr algn="ctr" eaLnBrk="1" hangingPunct="1"/>
            <a:r>
              <a:rPr lang="fr-FR" sz="1000" dirty="0">
                <a:solidFill>
                  <a:srgbClr val="027180"/>
                </a:solidFill>
                <a:latin typeface="+mj-lt"/>
              </a:rPr>
              <a:t>Actualisé Xray 6 / avril 2022</a:t>
            </a:r>
          </a:p>
        </p:txBody>
      </p:sp>
    </p:spTree>
    <p:extLst>
      <p:ext uri="{BB962C8B-B14F-4D97-AF65-F5344CB8AC3E}">
        <p14:creationId xmlns:p14="http://schemas.microsoft.com/office/powerpoint/2010/main" val="14606758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Image 41">
            <a:extLst>
              <a:ext uri="{FF2B5EF4-FFF2-40B4-BE49-F238E27FC236}">
                <a16:creationId xmlns:a16="http://schemas.microsoft.com/office/drawing/2014/main" id="{68A77233-32A0-4112-9C5F-9718A3035AFE}"/>
              </a:ext>
            </a:extLst>
          </p:cNvPr>
          <p:cNvPicPr>
            <a:picLocks noChangeAspect="1"/>
          </p:cNvPicPr>
          <p:nvPr/>
        </p:nvPicPr>
        <p:blipFill>
          <a:blip r:embed="rId2"/>
          <a:stretch>
            <a:fillRect/>
          </a:stretch>
        </p:blipFill>
        <p:spPr>
          <a:xfrm>
            <a:off x="3931270" y="2402226"/>
            <a:ext cx="3576638" cy="1219200"/>
          </a:xfrm>
          <a:prstGeom prst="rect">
            <a:avLst/>
          </a:prstGeom>
          <a:ln>
            <a:solidFill>
              <a:schemeClr val="tx2">
                <a:lumMod val="60000"/>
                <a:lumOff val="40000"/>
              </a:schemeClr>
            </a:solidFill>
          </a:ln>
        </p:spPr>
      </p:pic>
      <p:pic>
        <p:nvPicPr>
          <p:cNvPr id="10" name="Image 9">
            <a:extLst>
              <a:ext uri="{FF2B5EF4-FFF2-40B4-BE49-F238E27FC236}">
                <a16:creationId xmlns:a16="http://schemas.microsoft.com/office/drawing/2014/main" id="{D344FFB7-EE48-4135-851A-6099DE1DFBB9}"/>
              </a:ext>
            </a:extLst>
          </p:cNvPr>
          <p:cNvPicPr>
            <a:picLocks noChangeAspect="1"/>
          </p:cNvPicPr>
          <p:nvPr/>
        </p:nvPicPr>
        <p:blipFill>
          <a:blip r:embed="rId3"/>
          <a:stretch>
            <a:fillRect/>
          </a:stretch>
        </p:blipFill>
        <p:spPr>
          <a:xfrm>
            <a:off x="72079" y="743125"/>
            <a:ext cx="1346881" cy="3135504"/>
          </a:xfrm>
          <a:prstGeom prst="rect">
            <a:avLst/>
          </a:prstGeom>
          <a:ln>
            <a:solidFill>
              <a:schemeClr val="tx2">
                <a:lumMod val="60000"/>
                <a:lumOff val="40000"/>
              </a:schemeClr>
            </a:solidFill>
          </a:ln>
        </p:spPr>
      </p:pic>
      <p:sp>
        <p:nvSpPr>
          <p:cNvPr id="2" name="Titre 1">
            <a:extLst>
              <a:ext uri="{FF2B5EF4-FFF2-40B4-BE49-F238E27FC236}">
                <a16:creationId xmlns:a16="http://schemas.microsoft.com/office/drawing/2014/main" id="{0D348AFD-3EDC-45F6-BA34-BEBB160E35E5}"/>
              </a:ext>
            </a:extLst>
          </p:cNvPr>
          <p:cNvSpPr>
            <a:spLocks noGrp="1"/>
          </p:cNvSpPr>
          <p:nvPr>
            <p:ph type="title"/>
          </p:nvPr>
        </p:nvSpPr>
        <p:spPr/>
        <p:txBody>
          <a:bodyPr/>
          <a:lstStyle/>
          <a:p>
            <a:r>
              <a:rPr lang="fr-FR" dirty="0"/>
              <a:t>Mise en place des filtres </a:t>
            </a:r>
          </a:p>
        </p:txBody>
      </p:sp>
      <p:sp>
        <p:nvSpPr>
          <p:cNvPr id="5" name="Espace réservé du numéro de diapositive 4">
            <a:extLst>
              <a:ext uri="{FF2B5EF4-FFF2-40B4-BE49-F238E27FC236}">
                <a16:creationId xmlns:a16="http://schemas.microsoft.com/office/drawing/2014/main" id="{68F93166-0AD9-4FB2-9D66-097DEEF66500}"/>
              </a:ext>
            </a:extLst>
          </p:cNvPr>
          <p:cNvSpPr>
            <a:spLocks noGrp="1"/>
          </p:cNvSpPr>
          <p:nvPr>
            <p:ph type="sldNum" sz="quarter" idx="4"/>
          </p:nvPr>
        </p:nvSpPr>
        <p:spPr/>
        <p:txBody>
          <a:bodyPr/>
          <a:lstStyle/>
          <a:p>
            <a:fld id="{020670D4-8CC5-4DC6-A0B0-09498D4F9660}" type="slidenum">
              <a:rPr lang="fr-FR" smtClean="0"/>
              <a:t>77</a:t>
            </a:fld>
            <a:endParaRPr lang="fr-FR" dirty="0"/>
          </a:p>
        </p:txBody>
      </p:sp>
      <p:cxnSp>
        <p:nvCxnSpPr>
          <p:cNvPr id="9" name="Connecteur droit avec flèche 8">
            <a:extLst>
              <a:ext uri="{FF2B5EF4-FFF2-40B4-BE49-F238E27FC236}">
                <a16:creationId xmlns:a16="http://schemas.microsoft.com/office/drawing/2014/main" id="{C9094120-9D5E-47B0-95B3-B8466EACFDF7}"/>
              </a:ext>
            </a:extLst>
          </p:cNvPr>
          <p:cNvCxnSpPr>
            <a:cxnSpLocks/>
            <a:stCxn id="11" idx="2"/>
            <a:endCxn id="13" idx="0"/>
          </p:cNvCxnSpPr>
          <p:nvPr/>
        </p:nvCxnSpPr>
        <p:spPr>
          <a:xfrm flipH="1">
            <a:off x="547338" y="2983481"/>
            <a:ext cx="271031" cy="730353"/>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83973C42-0E70-4F2D-BE00-97B24E3D7023}"/>
              </a:ext>
            </a:extLst>
          </p:cNvPr>
          <p:cNvSpPr txBox="1"/>
          <p:nvPr/>
        </p:nvSpPr>
        <p:spPr>
          <a:xfrm>
            <a:off x="282686" y="2567983"/>
            <a:ext cx="1071365" cy="415498"/>
          </a:xfrm>
          <a:prstGeom prst="rect">
            <a:avLst/>
          </a:prstGeom>
          <a:solidFill>
            <a:schemeClr val="accent2">
              <a:lumMod val="60000"/>
              <a:lumOff val="40000"/>
            </a:schemeClr>
          </a:solidFill>
          <a:ln w="19050" cmpd="sng">
            <a:solidFill>
              <a:srgbClr val="FF0000"/>
            </a:solidFill>
          </a:ln>
        </p:spPr>
        <p:txBody>
          <a:bodyPr wrap="square" rtlCol="0">
            <a:spAutoFit/>
          </a:bodyPr>
          <a:lstStyle/>
          <a:p>
            <a:r>
              <a:rPr lang="fr-FR" sz="700" dirty="0"/>
              <a:t>1. Accéder aux filtres</a:t>
            </a:r>
            <a:br>
              <a:rPr lang="fr-FR" sz="700" dirty="0"/>
            </a:br>
            <a:r>
              <a:rPr lang="fr-FR" sz="700" dirty="0"/>
              <a:t>(Menu Demandes puis gérer les filtres)</a:t>
            </a:r>
          </a:p>
        </p:txBody>
      </p:sp>
      <p:sp>
        <p:nvSpPr>
          <p:cNvPr id="12" name="ZoneTexte 11">
            <a:extLst>
              <a:ext uri="{FF2B5EF4-FFF2-40B4-BE49-F238E27FC236}">
                <a16:creationId xmlns:a16="http://schemas.microsoft.com/office/drawing/2014/main" id="{B51EA32D-8CDD-4B8C-A96F-A01B5A06CF21}"/>
              </a:ext>
            </a:extLst>
          </p:cNvPr>
          <p:cNvSpPr txBox="1"/>
          <p:nvPr/>
        </p:nvSpPr>
        <p:spPr>
          <a:xfrm>
            <a:off x="4729981" y="3804340"/>
            <a:ext cx="2119053" cy="200055"/>
          </a:xfrm>
          <a:prstGeom prst="rect">
            <a:avLst/>
          </a:prstGeom>
          <a:solidFill>
            <a:schemeClr val="accent2">
              <a:lumMod val="60000"/>
              <a:lumOff val="40000"/>
            </a:schemeClr>
          </a:solidFill>
          <a:ln w="19050" cmpd="sng">
            <a:solidFill>
              <a:srgbClr val="FF0000"/>
            </a:solidFill>
          </a:ln>
        </p:spPr>
        <p:txBody>
          <a:bodyPr wrap="square" rtlCol="0">
            <a:spAutoFit/>
          </a:bodyPr>
          <a:lstStyle/>
          <a:p>
            <a:r>
              <a:rPr lang="fr-FR" sz="700" dirty="0"/>
              <a:t>4. sauvegarder le nouveau filtre puis le modifier</a:t>
            </a:r>
          </a:p>
        </p:txBody>
      </p:sp>
      <p:sp>
        <p:nvSpPr>
          <p:cNvPr id="13" name="Rectangle : coins arrondis 12">
            <a:extLst>
              <a:ext uri="{FF2B5EF4-FFF2-40B4-BE49-F238E27FC236}">
                <a16:creationId xmlns:a16="http://schemas.microsoft.com/office/drawing/2014/main" id="{C782001B-4FB9-4454-9970-A35A9F33AD46}"/>
              </a:ext>
            </a:extLst>
          </p:cNvPr>
          <p:cNvSpPr/>
          <p:nvPr/>
        </p:nvSpPr>
        <p:spPr>
          <a:xfrm>
            <a:off x="90629" y="3713834"/>
            <a:ext cx="913417" cy="17581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8" name="Connecteur droit avec flèche 17">
            <a:extLst>
              <a:ext uri="{FF2B5EF4-FFF2-40B4-BE49-F238E27FC236}">
                <a16:creationId xmlns:a16="http://schemas.microsoft.com/office/drawing/2014/main" id="{1917432E-C9FB-495F-B320-422DB1C8A6A9}"/>
              </a:ext>
            </a:extLst>
          </p:cNvPr>
          <p:cNvCxnSpPr>
            <a:cxnSpLocks/>
            <a:stCxn id="12" idx="0"/>
          </p:cNvCxnSpPr>
          <p:nvPr/>
        </p:nvCxnSpPr>
        <p:spPr>
          <a:xfrm flipV="1">
            <a:off x="5789508" y="2567984"/>
            <a:ext cx="569457" cy="1236356"/>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Espace réservé du texte 2">
            <a:extLst>
              <a:ext uri="{FF2B5EF4-FFF2-40B4-BE49-F238E27FC236}">
                <a16:creationId xmlns:a16="http://schemas.microsoft.com/office/drawing/2014/main" id="{0A979EB3-C35C-4648-88DA-5CB9F0618A9C}"/>
              </a:ext>
            </a:extLst>
          </p:cNvPr>
          <p:cNvSpPr>
            <a:spLocks noGrp="1"/>
          </p:cNvSpPr>
          <p:nvPr>
            <p:ph type="body" sz="quarter" idx="11"/>
          </p:nvPr>
        </p:nvSpPr>
        <p:spPr>
          <a:xfrm>
            <a:off x="199916" y="488245"/>
            <a:ext cx="7535282" cy="243859"/>
          </a:xfrm>
        </p:spPr>
        <p:txBody>
          <a:bodyPr/>
          <a:lstStyle/>
          <a:p>
            <a:r>
              <a:rPr lang="fr-FR" dirty="0"/>
              <a:t>Créer les filtres par copie d’un filtre existant</a:t>
            </a:r>
          </a:p>
        </p:txBody>
      </p:sp>
      <p:sp>
        <p:nvSpPr>
          <p:cNvPr id="28" name="Rectangle : coins arrondis 27">
            <a:extLst>
              <a:ext uri="{FF2B5EF4-FFF2-40B4-BE49-F238E27FC236}">
                <a16:creationId xmlns:a16="http://schemas.microsoft.com/office/drawing/2014/main" id="{00CEDB92-827C-4F6B-A91E-94A43C1A3A2E}"/>
              </a:ext>
            </a:extLst>
          </p:cNvPr>
          <p:cNvSpPr/>
          <p:nvPr/>
        </p:nvSpPr>
        <p:spPr>
          <a:xfrm>
            <a:off x="54151" y="735410"/>
            <a:ext cx="471778" cy="243858"/>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4" name="Image 23">
            <a:extLst>
              <a:ext uri="{FF2B5EF4-FFF2-40B4-BE49-F238E27FC236}">
                <a16:creationId xmlns:a16="http://schemas.microsoft.com/office/drawing/2014/main" id="{E986A2ED-47E6-4007-AC04-28DC5A2484A6}"/>
              </a:ext>
            </a:extLst>
          </p:cNvPr>
          <p:cNvPicPr>
            <a:picLocks noChangeAspect="1"/>
          </p:cNvPicPr>
          <p:nvPr/>
        </p:nvPicPr>
        <p:blipFill>
          <a:blip r:embed="rId4"/>
          <a:stretch>
            <a:fillRect/>
          </a:stretch>
        </p:blipFill>
        <p:spPr>
          <a:xfrm>
            <a:off x="1550533" y="729836"/>
            <a:ext cx="3102208" cy="1595754"/>
          </a:xfrm>
          <a:prstGeom prst="rect">
            <a:avLst/>
          </a:prstGeom>
          <a:ln>
            <a:solidFill>
              <a:schemeClr val="tx2">
                <a:lumMod val="60000"/>
                <a:lumOff val="40000"/>
              </a:schemeClr>
            </a:solidFill>
          </a:ln>
        </p:spPr>
      </p:pic>
      <p:sp>
        <p:nvSpPr>
          <p:cNvPr id="32" name="Rectangle : coins arrondis 31">
            <a:extLst>
              <a:ext uri="{FF2B5EF4-FFF2-40B4-BE49-F238E27FC236}">
                <a16:creationId xmlns:a16="http://schemas.microsoft.com/office/drawing/2014/main" id="{608ADF6C-A333-4E38-8123-97340750253C}"/>
              </a:ext>
            </a:extLst>
          </p:cNvPr>
          <p:cNvSpPr/>
          <p:nvPr/>
        </p:nvSpPr>
        <p:spPr>
          <a:xfrm>
            <a:off x="2680175" y="1524354"/>
            <a:ext cx="1449566" cy="23598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1" name="Image 30">
            <a:extLst>
              <a:ext uri="{FF2B5EF4-FFF2-40B4-BE49-F238E27FC236}">
                <a16:creationId xmlns:a16="http://schemas.microsoft.com/office/drawing/2014/main" id="{5417CF4D-40D6-4398-90FC-0C5A10A39FA0}"/>
              </a:ext>
            </a:extLst>
          </p:cNvPr>
          <p:cNvPicPr>
            <a:picLocks noChangeAspect="1"/>
          </p:cNvPicPr>
          <p:nvPr/>
        </p:nvPicPr>
        <p:blipFill>
          <a:blip r:embed="rId5"/>
          <a:stretch>
            <a:fillRect/>
          </a:stretch>
        </p:blipFill>
        <p:spPr>
          <a:xfrm>
            <a:off x="1567102" y="2402226"/>
            <a:ext cx="1704662" cy="1476403"/>
          </a:xfrm>
          <a:prstGeom prst="rect">
            <a:avLst/>
          </a:prstGeom>
          <a:ln>
            <a:solidFill>
              <a:schemeClr val="tx2">
                <a:lumMod val="60000"/>
                <a:lumOff val="40000"/>
              </a:schemeClr>
            </a:solidFill>
          </a:ln>
        </p:spPr>
      </p:pic>
      <p:sp>
        <p:nvSpPr>
          <p:cNvPr id="14" name="ZoneTexte 13">
            <a:extLst>
              <a:ext uri="{FF2B5EF4-FFF2-40B4-BE49-F238E27FC236}">
                <a16:creationId xmlns:a16="http://schemas.microsoft.com/office/drawing/2014/main" id="{C042D433-6E97-4563-8F8E-EA2FF4379FC8}"/>
              </a:ext>
            </a:extLst>
          </p:cNvPr>
          <p:cNvSpPr txBox="1"/>
          <p:nvPr/>
        </p:nvSpPr>
        <p:spPr>
          <a:xfrm>
            <a:off x="1586858" y="1851112"/>
            <a:ext cx="1140633" cy="415498"/>
          </a:xfrm>
          <a:prstGeom prst="rect">
            <a:avLst/>
          </a:prstGeom>
          <a:solidFill>
            <a:schemeClr val="accent2">
              <a:lumMod val="60000"/>
              <a:lumOff val="40000"/>
            </a:schemeClr>
          </a:solidFill>
          <a:ln w="19050" cmpd="sng">
            <a:solidFill>
              <a:srgbClr val="FF0000"/>
            </a:solidFill>
          </a:ln>
        </p:spPr>
        <p:txBody>
          <a:bodyPr wrap="square" rtlCol="0">
            <a:spAutoFit/>
          </a:bodyPr>
          <a:lstStyle/>
          <a:p>
            <a:r>
              <a:rPr lang="fr-FR" sz="700" dirty="0"/>
              <a:t>2. Chercher les filtres </a:t>
            </a:r>
            <a:br>
              <a:rPr lang="fr-FR" sz="700" dirty="0"/>
            </a:br>
            <a:r>
              <a:rPr lang="fr-FR" sz="700" dirty="0"/>
              <a:t>(</a:t>
            </a:r>
            <a:r>
              <a:rPr lang="fr-FR" sz="700" dirty="0">
                <a:solidFill>
                  <a:srgbClr val="FF0000"/>
                </a:solidFill>
              </a:rPr>
              <a:t>A SAVOIR </a:t>
            </a:r>
            <a:r>
              <a:rPr lang="fr-FR" sz="700" dirty="0"/>
              <a:t>par propriétaire par ex.)</a:t>
            </a:r>
          </a:p>
        </p:txBody>
      </p:sp>
      <p:cxnSp>
        <p:nvCxnSpPr>
          <p:cNvPr id="23" name="Connecteur droit avec flèche 22">
            <a:extLst>
              <a:ext uri="{FF2B5EF4-FFF2-40B4-BE49-F238E27FC236}">
                <a16:creationId xmlns:a16="http://schemas.microsoft.com/office/drawing/2014/main" id="{0AE0E9B0-EC15-46AA-9BFB-E65A584EE222}"/>
              </a:ext>
            </a:extLst>
          </p:cNvPr>
          <p:cNvCxnSpPr>
            <a:cxnSpLocks/>
            <a:stCxn id="14" idx="0"/>
          </p:cNvCxnSpPr>
          <p:nvPr/>
        </p:nvCxnSpPr>
        <p:spPr>
          <a:xfrm flipH="1" flipV="1">
            <a:off x="1809182" y="1524354"/>
            <a:ext cx="347993" cy="326758"/>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ZoneTexte 25">
            <a:extLst>
              <a:ext uri="{FF2B5EF4-FFF2-40B4-BE49-F238E27FC236}">
                <a16:creationId xmlns:a16="http://schemas.microsoft.com/office/drawing/2014/main" id="{883314F5-35B1-4076-A1CD-362F5C66B629}"/>
              </a:ext>
            </a:extLst>
          </p:cNvPr>
          <p:cNvSpPr txBox="1"/>
          <p:nvPr/>
        </p:nvSpPr>
        <p:spPr>
          <a:xfrm>
            <a:off x="2511843" y="2840866"/>
            <a:ext cx="1362177" cy="200055"/>
          </a:xfrm>
          <a:prstGeom prst="rect">
            <a:avLst/>
          </a:prstGeom>
          <a:solidFill>
            <a:schemeClr val="accent2">
              <a:lumMod val="60000"/>
              <a:lumOff val="40000"/>
            </a:schemeClr>
          </a:solidFill>
          <a:ln w="19050" cmpd="sng">
            <a:solidFill>
              <a:srgbClr val="FF0000"/>
            </a:solidFill>
          </a:ln>
        </p:spPr>
        <p:txBody>
          <a:bodyPr wrap="square" rtlCol="0">
            <a:spAutoFit/>
          </a:bodyPr>
          <a:lstStyle/>
          <a:p>
            <a:r>
              <a:rPr lang="fr-FR" sz="700" dirty="0"/>
              <a:t>3. Sélectionner le filtre à copier</a:t>
            </a:r>
          </a:p>
        </p:txBody>
      </p:sp>
      <p:cxnSp>
        <p:nvCxnSpPr>
          <p:cNvPr id="27" name="Connecteur droit avec flèche 26">
            <a:extLst>
              <a:ext uri="{FF2B5EF4-FFF2-40B4-BE49-F238E27FC236}">
                <a16:creationId xmlns:a16="http://schemas.microsoft.com/office/drawing/2014/main" id="{FBB6763B-D55C-4420-8F68-25C3056ED834}"/>
              </a:ext>
            </a:extLst>
          </p:cNvPr>
          <p:cNvCxnSpPr>
            <a:cxnSpLocks/>
            <a:stCxn id="26" idx="1"/>
          </p:cNvCxnSpPr>
          <p:nvPr/>
        </p:nvCxnSpPr>
        <p:spPr>
          <a:xfrm flipH="1">
            <a:off x="1930129" y="2940894"/>
            <a:ext cx="581714" cy="369234"/>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 name="Connecteur droit avec flèche 3">
            <a:extLst>
              <a:ext uri="{FF2B5EF4-FFF2-40B4-BE49-F238E27FC236}">
                <a16:creationId xmlns:a16="http://schemas.microsoft.com/office/drawing/2014/main" id="{EFF58BBB-8DCE-4FB4-B899-1E6A4563C6D7}"/>
              </a:ext>
            </a:extLst>
          </p:cNvPr>
          <p:cNvCxnSpPr>
            <a:cxnSpLocks/>
          </p:cNvCxnSpPr>
          <p:nvPr/>
        </p:nvCxnSpPr>
        <p:spPr>
          <a:xfrm flipH="1">
            <a:off x="4038600" y="861646"/>
            <a:ext cx="816563" cy="5158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Image 24">
            <a:hlinkClick r:id="" action="ppaction://noaction"/>
            <a:extLst>
              <a:ext uri="{FF2B5EF4-FFF2-40B4-BE49-F238E27FC236}">
                <a16:creationId xmlns:a16="http://schemas.microsoft.com/office/drawing/2014/main" id="{20DF5FC5-B222-41FC-9032-8F00088E4A3F}"/>
              </a:ext>
            </a:extLst>
          </p:cNvPr>
          <p:cNvPicPr>
            <a:picLocks noChangeAspect="1"/>
          </p:cNvPicPr>
          <p:nvPr/>
        </p:nvPicPr>
        <p:blipFill>
          <a:blip r:embed="rId6"/>
          <a:stretch>
            <a:fillRect/>
          </a:stretch>
        </p:blipFill>
        <p:spPr>
          <a:xfrm>
            <a:off x="4876647" y="67387"/>
            <a:ext cx="795449" cy="859090"/>
          </a:xfrm>
          <a:prstGeom prst="rect">
            <a:avLst/>
          </a:prstGeom>
          <a:solidFill>
            <a:schemeClr val="accent3">
              <a:lumMod val="60000"/>
              <a:lumOff val="40000"/>
            </a:schemeClr>
          </a:solidFill>
          <a:ln>
            <a:solidFill>
              <a:schemeClr val="accent3">
                <a:lumMod val="75000"/>
              </a:schemeClr>
            </a:solidFill>
          </a:ln>
          <a:effectLst>
            <a:outerShdw blurRad="50800" dist="38100" dir="8100000" algn="tr" rotWithShape="0">
              <a:prstClr val="black">
                <a:alpha val="40000"/>
              </a:prstClr>
            </a:outerShdw>
            <a:softEdge rad="12700"/>
          </a:effectLst>
          <a:scene3d>
            <a:camera prst="orthographicFront"/>
            <a:lightRig rig="threePt" dir="t"/>
          </a:scene3d>
          <a:sp3d>
            <a:bevelT/>
            <a:bevelB prst="angle"/>
          </a:sp3d>
        </p:spPr>
      </p:pic>
      <p:sp>
        <p:nvSpPr>
          <p:cNvPr id="30" name="Rectangle 29">
            <a:extLst>
              <a:ext uri="{FF2B5EF4-FFF2-40B4-BE49-F238E27FC236}">
                <a16:creationId xmlns:a16="http://schemas.microsoft.com/office/drawing/2014/main" id="{803AD2FA-F61D-476A-883A-0F430ED593B6}"/>
              </a:ext>
            </a:extLst>
          </p:cNvPr>
          <p:cNvSpPr/>
          <p:nvPr/>
        </p:nvSpPr>
        <p:spPr>
          <a:xfrm>
            <a:off x="4872092" y="52357"/>
            <a:ext cx="2121923" cy="889149"/>
          </a:xfrm>
          <a:prstGeom prst="rect">
            <a:avLst/>
          </a:prstGeom>
          <a:noFill/>
          <a:ln>
            <a:solidFill>
              <a:srgbClr val="027180"/>
            </a:solidFill>
          </a:ln>
        </p:spPr>
        <p:txBody>
          <a:bodyPr rtlCol="0" anchor="ctr"/>
          <a:lstStyle/>
          <a:p>
            <a:pPr algn="ctr" eaLnBrk="1" hangingPunct="1"/>
            <a:endParaRPr lang="fr-FR" sz="1600" dirty="0">
              <a:solidFill>
                <a:srgbClr val="027180"/>
              </a:solidFill>
              <a:latin typeface="+mj-lt"/>
              <a:cs typeface="Arial" charset="0"/>
            </a:endParaRPr>
          </a:p>
        </p:txBody>
      </p:sp>
      <p:sp>
        <p:nvSpPr>
          <p:cNvPr id="3" name="Rectangle 2">
            <a:extLst>
              <a:ext uri="{FF2B5EF4-FFF2-40B4-BE49-F238E27FC236}">
                <a16:creationId xmlns:a16="http://schemas.microsoft.com/office/drawing/2014/main" id="{4A16E2C4-E657-40F5-8ED3-D29FCB7FDDB2}"/>
              </a:ext>
            </a:extLst>
          </p:cNvPr>
          <p:cNvSpPr/>
          <p:nvPr/>
        </p:nvSpPr>
        <p:spPr>
          <a:xfrm>
            <a:off x="5696311" y="134302"/>
            <a:ext cx="1354635" cy="707886"/>
          </a:xfrm>
          <a:prstGeom prst="rect">
            <a:avLst/>
          </a:prstGeom>
        </p:spPr>
        <p:txBody>
          <a:bodyPr wrap="square">
            <a:spAutoFit/>
          </a:bodyPr>
          <a:lstStyle/>
          <a:p>
            <a:pPr marL="0" lvl="2" indent="0"/>
            <a:r>
              <a:rPr lang="fr-FR" sz="800" b="1" dirty="0">
                <a:solidFill>
                  <a:srgbClr val="008192"/>
                </a:solidFill>
                <a:cs typeface="Calibri" panose="020F0502020204030204" pitchFamily="34" charset="0"/>
              </a:rPr>
              <a:t>La recherche de filtre existant peut se faire également par Nom du filtre (ou bien par le(s) mot(s) clé(s))</a:t>
            </a:r>
          </a:p>
        </p:txBody>
      </p:sp>
    </p:spTree>
    <p:extLst>
      <p:ext uri="{BB962C8B-B14F-4D97-AF65-F5344CB8AC3E}">
        <p14:creationId xmlns:p14="http://schemas.microsoft.com/office/powerpoint/2010/main" val="1155514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06AADF6-ADF2-4D30-90E8-5136F1C2B38A}"/>
              </a:ext>
            </a:extLst>
          </p:cNvPr>
          <p:cNvPicPr>
            <a:picLocks noChangeAspect="1"/>
          </p:cNvPicPr>
          <p:nvPr/>
        </p:nvPicPr>
        <p:blipFill>
          <a:blip r:embed="rId2"/>
          <a:stretch>
            <a:fillRect/>
          </a:stretch>
        </p:blipFill>
        <p:spPr>
          <a:xfrm>
            <a:off x="1826947" y="2284362"/>
            <a:ext cx="2730479" cy="1755921"/>
          </a:xfrm>
          <a:prstGeom prst="rect">
            <a:avLst/>
          </a:prstGeom>
          <a:ln>
            <a:solidFill>
              <a:schemeClr val="tx2">
                <a:lumMod val="60000"/>
                <a:lumOff val="40000"/>
              </a:schemeClr>
            </a:solidFill>
          </a:ln>
        </p:spPr>
      </p:pic>
      <p:sp>
        <p:nvSpPr>
          <p:cNvPr id="2" name="Titre 1">
            <a:extLst>
              <a:ext uri="{FF2B5EF4-FFF2-40B4-BE49-F238E27FC236}">
                <a16:creationId xmlns:a16="http://schemas.microsoft.com/office/drawing/2014/main" id="{0D348AFD-3EDC-45F6-BA34-BEBB160E35E5}"/>
              </a:ext>
            </a:extLst>
          </p:cNvPr>
          <p:cNvSpPr>
            <a:spLocks noGrp="1"/>
          </p:cNvSpPr>
          <p:nvPr>
            <p:ph type="title"/>
          </p:nvPr>
        </p:nvSpPr>
        <p:spPr/>
        <p:txBody>
          <a:bodyPr/>
          <a:lstStyle/>
          <a:p>
            <a:r>
              <a:rPr lang="fr-FR" dirty="0"/>
              <a:t>Mise en place des filtres </a:t>
            </a:r>
          </a:p>
        </p:txBody>
      </p:sp>
      <p:sp>
        <p:nvSpPr>
          <p:cNvPr id="5" name="Espace réservé du numéro de diapositive 4">
            <a:extLst>
              <a:ext uri="{FF2B5EF4-FFF2-40B4-BE49-F238E27FC236}">
                <a16:creationId xmlns:a16="http://schemas.microsoft.com/office/drawing/2014/main" id="{68F93166-0AD9-4FB2-9D66-097DEEF66500}"/>
              </a:ext>
            </a:extLst>
          </p:cNvPr>
          <p:cNvSpPr>
            <a:spLocks noGrp="1"/>
          </p:cNvSpPr>
          <p:nvPr>
            <p:ph type="sldNum" sz="quarter" idx="4"/>
          </p:nvPr>
        </p:nvSpPr>
        <p:spPr/>
        <p:txBody>
          <a:bodyPr/>
          <a:lstStyle/>
          <a:p>
            <a:fld id="{020670D4-8CC5-4DC6-A0B0-09498D4F9660}" type="slidenum">
              <a:rPr lang="fr-FR" smtClean="0"/>
              <a:t>78</a:t>
            </a:fld>
            <a:endParaRPr lang="fr-FR" dirty="0"/>
          </a:p>
        </p:txBody>
      </p:sp>
      <p:sp>
        <p:nvSpPr>
          <p:cNvPr id="11" name="ZoneTexte 10">
            <a:extLst>
              <a:ext uri="{FF2B5EF4-FFF2-40B4-BE49-F238E27FC236}">
                <a16:creationId xmlns:a16="http://schemas.microsoft.com/office/drawing/2014/main" id="{83973C42-0E70-4F2D-BE00-97B24E3D7023}"/>
              </a:ext>
            </a:extLst>
          </p:cNvPr>
          <p:cNvSpPr txBox="1"/>
          <p:nvPr/>
        </p:nvSpPr>
        <p:spPr>
          <a:xfrm>
            <a:off x="161034" y="2791348"/>
            <a:ext cx="1241045" cy="954107"/>
          </a:xfrm>
          <a:prstGeom prst="rect">
            <a:avLst/>
          </a:prstGeom>
          <a:solidFill>
            <a:schemeClr val="accent2">
              <a:lumMod val="60000"/>
              <a:lumOff val="40000"/>
            </a:schemeClr>
          </a:solidFill>
          <a:ln w="19050" cmpd="sng">
            <a:solidFill>
              <a:srgbClr val="FF0000"/>
            </a:solidFill>
          </a:ln>
        </p:spPr>
        <p:txBody>
          <a:bodyPr wrap="square" rtlCol="0">
            <a:spAutoFit/>
          </a:bodyPr>
          <a:lstStyle/>
          <a:p>
            <a:r>
              <a:rPr lang="fr-FR" sz="700" dirty="0"/>
              <a:t>3. Modifier les partages en </a:t>
            </a:r>
            <a:r>
              <a:rPr lang="fr-FR" sz="700" b="1" dirty="0"/>
              <a:t>lecture </a:t>
            </a:r>
            <a:r>
              <a:rPr lang="fr-FR" sz="700" dirty="0"/>
              <a:t>en </a:t>
            </a:r>
            <a:r>
              <a:rPr lang="fr-FR" sz="700" b="1" dirty="0" err="1"/>
              <a:t>edition</a:t>
            </a:r>
            <a:br>
              <a:rPr lang="fr-FR" sz="700" dirty="0"/>
            </a:br>
            <a:r>
              <a:rPr lang="fr-FR" sz="700" dirty="0"/>
              <a:t>(par groupe, projet, Public, n’importe quel utilisateur connecté)</a:t>
            </a:r>
          </a:p>
          <a:p>
            <a:r>
              <a:rPr lang="fr-FR" sz="700" b="1" dirty="0">
                <a:solidFill>
                  <a:srgbClr val="FF0000"/>
                </a:solidFill>
              </a:rPr>
              <a:t>IMPORTANT </a:t>
            </a:r>
            <a:r>
              <a:rPr lang="fr-FR" sz="700" dirty="0"/>
              <a:t>: Ne pas oublier de cliquer sur Ajouter avant d’enregistrer</a:t>
            </a:r>
          </a:p>
        </p:txBody>
      </p:sp>
      <p:sp>
        <p:nvSpPr>
          <p:cNvPr id="20" name="Espace réservé du texte 2">
            <a:extLst>
              <a:ext uri="{FF2B5EF4-FFF2-40B4-BE49-F238E27FC236}">
                <a16:creationId xmlns:a16="http://schemas.microsoft.com/office/drawing/2014/main" id="{0A979EB3-C35C-4648-88DA-5CB9F0618A9C}"/>
              </a:ext>
            </a:extLst>
          </p:cNvPr>
          <p:cNvSpPr>
            <a:spLocks noGrp="1"/>
          </p:cNvSpPr>
          <p:nvPr>
            <p:ph type="body" sz="quarter" idx="11"/>
          </p:nvPr>
        </p:nvSpPr>
        <p:spPr>
          <a:xfrm>
            <a:off x="199916" y="488245"/>
            <a:ext cx="7535282" cy="243859"/>
          </a:xfrm>
        </p:spPr>
        <p:txBody>
          <a:bodyPr/>
          <a:lstStyle/>
          <a:p>
            <a:r>
              <a:rPr lang="fr-FR" dirty="0"/>
              <a:t>Paramétrer les filtres pour les partager</a:t>
            </a:r>
          </a:p>
        </p:txBody>
      </p:sp>
      <p:sp>
        <p:nvSpPr>
          <p:cNvPr id="28" name="Rectangle : coins arrondis 27">
            <a:extLst>
              <a:ext uri="{FF2B5EF4-FFF2-40B4-BE49-F238E27FC236}">
                <a16:creationId xmlns:a16="http://schemas.microsoft.com/office/drawing/2014/main" id="{00CEDB92-827C-4F6B-A91E-94A43C1A3A2E}"/>
              </a:ext>
            </a:extLst>
          </p:cNvPr>
          <p:cNvSpPr/>
          <p:nvPr/>
        </p:nvSpPr>
        <p:spPr>
          <a:xfrm>
            <a:off x="1878948" y="3239028"/>
            <a:ext cx="2617378" cy="243858"/>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1" name="Image 20">
            <a:extLst>
              <a:ext uri="{FF2B5EF4-FFF2-40B4-BE49-F238E27FC236}">
                <a16:creationId xmlns:a16="http://schemas.microsoft.com/office/drawing/2014/main" id="{1158C012-95A7-49C0-87DF-34989B984CD5}"/>
              </a:ext>
            </a:extLst>
          </p:cNvPr>
          <p:cNvPicPr>
            <a:picLocks noChangeAspect="1"/>
          </p:cNvPicPr>
          <p:nvPr/>
        </p:nvPicPr>
        <p:blipFill>
          <a:blip r:embed="rId3"/>
          <a:stretch>
            <a:fillRect/>
          </a:stretch>
        </p:blipFill>
        <p:spPr>
          <a:xfrm>
            <a:off x="90629" y="845413"/>
            <a:ext cx="3576638" cy="1219200"/>
          </a:xfrm>
          <a:prstGeom prst="rect">
            <a:avLst/>
          </a:prstGeom>
          <a:ln>
            <a:solidFill>
              <a:schemeClr val="tx2">
                <a:lumMod val="60000"/>
                <a:lumOff val="40000"/>
              </a:schemeClr>
            </a:solidFill>
          </a:ln>
        </p:spPr>
      </p:pic>
      <p:sp>
        <p:nvSpPr>
          <p:cNvPr id="22" name="ZoneTexte 21">
            <a:extLst>
              <a:ext uri="{FF2B5EF4-FFF2-40B4-BE49-F238E27FC236}">
                <a16:creationId xmlns:a16="http://schemas.microsoft.com/office/drawing/2014/main" id="{B5BC831E-B66A-4BE4-B32E-CF1F2982470B}"/>
              </a:ext>
            </a:extLst>
          </p:cNvPr>
          <p:cNvSpPr txBox="1"/>
          <p:nvPr/>
        </p:nvSpPr>
        <p:spPr>
          <a:xfrm>
            <a:off x="125796" y="2084307"/>
            <a:ext cx="1334959" cy="200055"/>
          </a:xfrm>
          <a:prstGeom prst="rect">
            <a:avLst/>
          </a:prstGeom>
          <a:solidFill>
            <a:schemeClr val="accent2">
              <a:lumMod val="60000"/>
              <a:lumOff val="40000"/>
            </a:schemeClr>
          </a:solidFill>
          <a:ln w="19050" cmpd="sng">
            <a:solidFill>
              <a:srgbClr val="FF0000"/>
            </a:solidFill>
          </a:ln>
        </p:spPr>
        <p:txBody>
          <a:bodyPr wrap="square" rtlCol="0">
            <a:spAutoFit/>
          </a:bodyPr>
          <a:lstStyle/>
          <a:p>
            <a:r>
              <a:rPr lang="fr-FR" sz="700" dirty="0"/>
              <a:t>1. Consulter les détails du filtre</a:t>
            </a:r>
          </a:p>
        </p:txBody>
      </p:sp>
      <p:cxnSp>
        <p:nvCxnSpPr>
          <p:cNvPr id="25" name="Connecteur droit avec flèche 24">
            <a:extLst>
              <a:ext uri="{FF2B5EF4-FFF2-40B4-BE49-F238E27FC236}">
                <a16:creationId xmlns:a16="http://schemas.microsoft.com/office/drawing/2014/main" id="{7CFE225A-E9B2-45B7-837D-0EC71668D6C2}"/>
              </a:ext>
            </a:extLst>
          </p:cNvPr>
          <p:cNvCxnSpPr>
            <a:cxnSpLocks/>
            <a:stCxn id="22" idx="0"/>
          </p:cNvCxnSpPr>
          <p:nvPr/>
        </p:nvCxnSpPr>
        <p:spPr>
          <a:xfrm flipV="1">
            <a:off x="793276" y="993551"/>
            <a:ext cx="2308512" cy="1090756"/>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ZoneTexte 25">
            <a:extLst>
              <a:ext uri="{FF2B5EF4-FFF2-40B4-BE49-F238E27FC236}">
                <a16:creationId xmlns:a16="http://schemas.microsoft.com/office/drawing/2014/main" id="{883314F5-35B1-4076-A1CD-362F5C66B629}"/>
              </a:ext>
            </a:extLst>
          </p:cNvPr>
          <p:cNvSpPr txBox="1"/>
          <p:nvPr/>
        </p:nvSpPr>
        <p:spPr>
          <a:xfrm>
            <a:off x="3835550" y="1586117"/>
            <a:ext cx="998393" cy="307777"/>
          </a:xfrm>
          <a:prstGeom prst="rect">
            <a:avLst/>
          </a:prstGeom>
          <a:solidFill>
            <a:schemeClr val="accent2">
              <a:lumMod val="60000"/>
              <a:lumOff val="40000"/>
            </a:schemeClr>
          </a:solidFill>
          <a:ln w="19050" cmpd="sng">
            <a:solidFill>
              <a:srgbClr val="FF0000"/>
            </a:solidFill>
          </a:ln>
        </p:spPr>
        <p:txBody>
          <a:bodyPr wrap="square" rtlCol="0">
            <a:spAutoFit/>
          </a:bodyPr>
          <a:lstStyle/>
          <a:p>
            <a:r>
              <a:rPr lang="fr-FR" sz="700" dirty="0"/>
              <a:t>2. Aller sur « Modifier les autorisations »</a:t>
            </a:r>
          </a:p>
        </p:txBody>
      </p:sp>
      <p:pic>
        <p:nvPicPr>
          <p:cNvPr id="7" name="Image 6">
            <a:extLst>
              <a:ext uri="{FF2B5EF4-FFF2-40B4-BE49-F238E27FC236}">
                <a16:creationId xmlns:a16="http://schemas.microsoft.com/office/drawing/2014/main" id="{40E27CC8-4A82-45E9-9AA1-8D37D60E20F3}"/>
              </a:ext>
            </a:extLst>
          </p:cNvPr>
          <p:cNvPicPr>
            <a:picLocks noChangeAspect="1"/>
          </p:cNvPicPr>
          <p:nvPr/>
        </p:nvPicPr>
        <p:blipFill>
          <a:blip r:embed="rId4"/>
          <a:stretch>
            <a:fillRect/>
          </a:stretch>
        </p:blipFill>
        <p:spPr>
          <a:xfrm>
            <a:off x="5200135" y="576757"/>
            <a:ext cx="2318686" cy="2096853"/>
          </a:xfrm>
          <a:prstGeom prst="rect">
            <a:avLst/>
          </a:prstGeom>
          <a:ln>
            <a:solidFill>
              <a:schemeClr val="tx2">
                <a:lumMod val="60000"/>
                <a:lumOff val="40000"/>
              </a:schemeClr>
            </a:solidFill>
          </a:ln>
        </p:spPr>
      </p:pic>
      <p:cxnSp>
        <p:nvCxnSpPr>
          <p:cNvPr id="27" name="Connecteur droit avec flèche 26">
            <a:extLst>
              <a:ext uri="{FF2B5EF4-FFF2-40B4-BE49-F238E27FC236}">
                <a16:creationId xmlns:a16="http://schemas.microsoft.com/office/drawing/2014/main" id="{FBB6763B-D55C-4420-8F68-25C3056ED834}"/>
              </a:ext>
            </a:extLst>
          </p:cNvPr>
          <p:cNvCxnSpPr>
            <a:cxnSpLocks/>
            <a:stCxn id="26" idx="3"/>
          </p:cNvCxnSpPr>
          <p:nvPr/>
        </p:nvCxnSpPr>
        <p:spPr>
          <a:xfrm>
            <a:off x="4833943" y="1740006"/>
            <a:ext cx="521828" cy="192363"/>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C9094120-9D5E-47B0-95B3-B8466EACFDF7}"/>
              </a:ext>
            </a:extLst>
          </p:cNvPr>
          <p:cNvCxnSpPr>
            <a:cxnSpLocks/>
            <a:stCxn id="11" idx="3"/>
            <a:endCxn id="6" idx="1"/>
          </p:cNvCxnSpPr>
          <p:nvPr/>
        </p:nvCxnSpPr>
        <p:spPr>
          <a:xfrm flipV="1">
            <a:off x="1402079" y="3162323"/>
            <a:ext cx="424868" cy="106079"/>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 coins arrondis 22">
            <a:extLst>
              <a:ext uri="{FF2B5EF4-FFF2-40B4-BE49-F238E27FC236}">
                <a16:creationId xmlns:a16="http://schemas.microsoft.com/office/drawing/2014/main" id="{AC9430AF-3E06-472A-A5A6-CFB2A3BFB611}"/>
              </a:ext>
            </a:extLst>
          </p:cNvPr>
          <p:cNvSpPr/>
          <p:nvPr/>
        </p:nvSpPr>
        <p:spPr>
          <a:xfrm>
            <a:off x="1878948" y="3547200"/>
            <a:ext cx="2617378" cy="243858"/>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9" name="Rectangle : coins arrondis 28">
            <a:extLst>
              <a:ext uri="{FF2B5EF4-FFF2-40B4-BE49-F238E27FC236}">
                <a16:creationId xmlns:a16="http://schemas.microsoft.com/office/drawing/2014/main" id="{884D7C1E-067D-44EC-91E0-A9F3D94EE209}"/>
              </a:ext>
            </a:extLst>
          </p:cNvPr>
          <p:cNvSpPr/>
          <p:nvPr/>
        </p:nvSpPr>
        <p:spPr>
          <a:xfrm>
            <a:off x="6036318" y="92667"/>
            <a:ext cx="1698879" cy="248956"/>
          </a:xfrm>
          <a:prstGeom prst="roundRect">
            <a:avLst/>
          </a:prstGeom>
          <a:solidFill>
            <a:srgbClr val="FFC000"/>
          </a:solidFill>
          <a:ln>
            <a:solidFill>
              <a:srgbClr val="027180"/>
            </a:solidFill>
          </a:ln>
        </p:spPr>
        <p:txBody>
          <a:bodyPr rtlCol="0" anchor="ctr"/>
          <a:lstStyle/>
          <a:p>
            <a:pPr algn="ctr" eaLnBrk="1" hangingPunct="1"/>
            <a:r>
              <a:rPr lang="fr-FR" sz="1000" dirty="0">
                <a:solidFill>
                  <a:srgbClr val="027180"/>
                </a:solidFill>
                <a:latin typeface="+mj-lt"/>
              </a:rPr>
              <a:t>Actualisé Xray 6 / avril 2022</a:t>
            </a:r>
          </a:p>
        </p:txBody>
      </p:sp>
    </p:spTree>
    <p:extLst>
      <p:ext uri="{BB962C8B-B14F-4D97-AF65-F5344CB8AC3E}">
        <p14:creationId xmlns:p14="http://schemas.microsoft.com/office/powerpoint/2010/main" val="18650338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81954" y="1397215"/>
            <a:ext cx="7554165" cy="1939528"/>
          </a:xfrm>
        </p:spPr>
        <p:txBody>
          <a:bodyPr/>
          <a:lstStyle/>
          <a:p>
            <a:pPr indent="0" algn="ctr"/>
            <a:r>
              <a:rPr lang="fr-FR" sz="3200" dirty="0"/>
              <a:t>Reporting</a:t>
            </a:r>
            <a:br>
              <a:rPr lang="fr-FR" sz="3200" dirty="0"/>
            </a:br>
            <a:br>
              <a:rPr lang="fr-FR" sz="2800" dirty="0"/>
            </a:br>
            <a:r>
              <a:rPr lang="fr-FR" sz="2800" dirty="0"/>
              <a:t>Rapports Xray</a:t>
            </a:r>
            <a:br>
              <a:rPr lang="fr-FR" sz="4000" dirty="0"/>
            </a:br>
            <a:br>
              <a:rPr lang="fr-FR" sz="4000" dirty="0"/>
            </a:br>
            <a:br>
              <a:rPr lang="fr-FR" dirty="0"/>
            </a:br>
            <a:br>
              <a:rPr lang="fr-FR" dirty="0"/>
            </a:br>
            <a:br>
              <a:rPr lang="fr-FR" dirty="0"/>
            </a:br>
            <a:br>
              <a:rPr lang="fr-FR" dirty="0"/>
            </a:br>
            <a:r>
              <a:rPr lang="fr-FR" dirty="0"/>
              <a:t> </a:t>
            </a:r>
          </a:p>
        </p:txBody>
      </p:sp>
      <p:sp>
        <p:nvSpPr>
          <p:cNvPr id="6" name="ZoneTexte 5">
            <a:extLst>
              <a:ext uri="{FF2B5EF4-FFF2-40B4-BE49-F238E27FC236}">
                <a16:creationId xmlns:a16="http://schemas.microsoft.com/office/drawing/2014/main" id="{B775010E-313F-4E95-8FEC-42169685EB72}"/>
              </a:ext>
            </a:extLst>
          </p:cNvPr>
          <p:cNvSpPr txBox="1"/>
          <p:nvPr/>
        </p:nvSpPr>
        <p:spPr bwMode="auto">
          <a:xfrm>
            <a:off x="2364089" y="3629131"/>
            <a:ext cx="3554362"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eaLnBrk="1" hangingPunct="1">
              <a:spcBef>
                <a:spcPts val="600"/>
              </a:spcBef>
            </a:pPr>
            <a:r>
              <a:rPr lang="fr-FR" dirty="0">
                <a:solidFill>
                  <a:schemeClr val="bg1">
                    <a:lumMod val="95000"/>
                  </a:schemeClr>
                </a:solidFill>
                <a:latin typeface="Source Sans Pro" pitchFamily="34" charset="0"/>
              </a:rPr>
              <a:t>Accès aux rapports</a:t>
            </a:r>
          </a:p>
          <a:p>
            <a:pPr eaLnBrk="1" hangingPunct="1">
              <a:spcBef>
                <a:spcPts val="600"/>
              </a:spcBef>
            </a:pPr>
            <a:r>
              <a:rPr lang="fr-FR" dirty="0">
                <a:solidFill>
                  <a:schemeClr val="bg1">
                    <a:lumMod val="95000"/>
                  </a:schemeClr>
                </a:solidFill>
                <a:latin typeface="Source Sans Pro" pitchFamily="34" charset="0"/>
              </a:rPr>
              <a:t>Rapports exigés par le Contrôle interne</a:t>
            </a:r>
          </a:p>
        </p:txBody>
      </p:sp>
      <p:sp>
        <p:nvSpPr>
          <p:cNvPr id="5" name="ZoneTexte 4">
            <a:hlinkClick r:id="rId3" action="ppaction://hlinksldjump"/>
            <a:extLst>
              <a:ext uri="{FF2B5EF4-FFF2-40B4-BE49-F238E27FC236}">
                <a16:creationId xmlns:a16="http://schemas.microsoft.com/office/drawing/2014/main" id="{D01BE252-D06E-425B-85E0-1A7EEF8D2769}"/>
              </a:ext>
            </a:extLst>
          </p:cNvPr>
          <p:cNvSpPr txBox="1"/>
          <p:nvPr/>
        </p:nvSpPr>
        <p:spPr bwMode="auto">
          <a:xfrm>
            <a:off x="7102718" y="4022060"/>
            <a:ext cx="627186" cy="283906"/>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a:scene3d>
            <a:camera prst="perspectiveFront"/>
            <a:lightRig rig="balanced" dir="t">
              <a:rot lat="0" lon="0" rev="8700000"/>
            </a:lightRig>
          </a:scene3d>
          <a:sp3d>
            <a:bevelT/>
            <a:bevelB/>
          </a:sp3d>
        </p:spPr>
        <p:txBody>
          <a:bodyPr wrap="square" lIns="36000" tIns="72000" rIns="36000" bIns="72000" rtlCol="0" anchor="b">
            <a:spAutoFit/>
          </a:bodyPr>
          <a:lstStyle/>
          <a:p>
            <a:pPr eaLnBrk="1" hangingPunct="1"/>
            <a:r>
              <a:rPr lang="fr-FR" sz="900" dirty="0">
                <a:solidFill>
                  <a:srgbClr val="000000"/>
                </a:solidFill>
                <a:latin typeface="Source Sans Pro" pitchFamily="34" charset="0"/>
              </a:rPr>
              <a:t>  </a:t>
            </a:r>
            <a:r>
              <a:rPr lang="fr-FR" sz="900" b="1" dirty="0">
                <a:solidFill>
                  <a:srgbClr val="00008F"/>
                </a:solidFill>
                <a:latin typeface="Source Sans Pro" pitchFamily="34" charset="0"/>
                <a:hlinkClick r:id="rId3" action="ppaction://hlinksldjump">
                  <a:extLst>
                    <a:ext uri="{A12FA001-AC4F-418D-AE19-62706E023703}">
                      <ahyp:hlinkClr xmlns:ahyp="http://schemas.microsoft.com/office/drawing/2018/hyperlinkcolor" val="tx"/>
                    </a:ext>
                  </a:extLst>
                </a:hlinkClick>
              </a:rPr>
              <a:t>RETOUR</a:t>
            </a:r>
            <a:endParaRPr lang="fr-FR" sz="900" b="1" dirty="0">
              <a:solidFill>
                <a:srgbClr val="00008F"/>
              </a:solidFill>
              <a:latin typeface="Source Sans Pro" pitchFamily="34" charset="0"/>
            </a:endParaRPr>
          </a:p>
        </p:txBody>
      </p:sp>
    </p:spTree>
    <p:extLst>
      <p:ext uri="{BB962C8B-B14F-4D97-AF65-F5344CB8AC3E}">
        <p14:creationId xmlns:p14="http://schemas.microsoft.com/office/powerpoint/2010/main" val="2963575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B70B8A-DC93-45F0-9503-0C92EB58BD5C}"/>
              </a:ext>
            </a:extLst>
          </p:cNvPr>
          <p:cNvSpPr>
            <a:spLocks noGrp="1"/>
          </p:cNvSpPr>
          <p:nvPr>
            <p:ph type="title"/>
          </p:nvPr>
        </p:nvSpPr>
        <p:spPr/>
        <p:txBody>
          <a:bodyPr/>
          <a:lstStyle/>
          <a:p>
            <a:r>
              <a:rPr lang="fr-FR" dirty="0"/>
              <a:t>Principes de la bibliothèque de tests</a:t>
            </a:r>
          </a:p>
        </p:txBody>
      </p:sp>
      <p:sp>
        <p:nvSpPr>
          <p:cNvPr id="3" name="Espace réservé du texte 2">
            <a:extLst>
              <a:ext uri="{FF2B5EF4-FFF2-40B4-BE49-F238E27FC236}">
                <a16:creationId xmlns:a16="http://schemas.microsoft.com/office/drawing/2014/main" id="{80F262A4-AB23-4D11-A16D-628B44EB2DCD}"/>
              </a:ext>
            </a:extLst>
          </p:cNvPr>
          <p:cNvSpPr>
            <a:spLocks noGrp="1"/>
          </p:cNvSpPr>
          <p:nvPr>
            <p:ph type="body" sz="quarter" idx="11"/>
          </p:nvPr>
        </p:nvSpPr>
        <p:spPr/>
        <p:txBody>
          <a:bodyPr/>
          <a:lstStyle/>
          <a:p>
            <a:r>
              <a:rPr lang="fr-FR" dirty="0"/>
              <a:t>La Bibliothèque de tests est la fondation pour créer l’ensemble des demandes de test</a:t>
            </a:r>
          </a:p>
        </p:txBody>
      </p:sp>
      <p:sp>
        <p:nvSpPr>
          <p:cNvPr id="5" name="Espace réservé du numéro de diapositive 4">
            <a:extLst>
              <a:ext uri="{FF2B5EF4-FFF2-40B4-BE49-F238E27FC236}">
                <a16:creationId xmlns:a16="http://schemas.microsoft.com/office/drawing/2014/main" id="{D4812C01-297E-43E7-91F8-BB1363AB6E29}"/>
              </a:ext>
            </a:extLst>
          </p:cNvPr>
          <p:cNvSpPr>
            <a:spLocks noGrp="1"/>
          </p:cNvSpPr>
          <p:nvPr>
            <p:ph type="sldNum" sz="quarter" idx="4"/>
          </p:nvPr>
        </p:nvSpPr>
        <p:spPr/>
        <p:txBody>
          <a:bodyPr/>
          <a:lstStyle/>
          <a:p>
            <a:fld id="{020670D4-8CC5-4DC6-A0B0-09498D4F9660}" type="slidenum">
              <a:rPr lang="fr-FR" smtClean="0"/>
              <a:t>8</a:t>
            </a:fld>
            <a:endParaRPr lang="fr-FR" dirty="0"/>
          </a:p>
        </p:txBody>
      </p:sp>
      <p:sp>
        <p:nvSpPr>
          <p:cNvPr id="7" name="Espace réservé du texte 3">
            <a:extLst>
              <a:ext uri="{FF2B5EF4-FFF2-40B4-BE49-F238E27FC236}">
                <a16:creationId xmlns:a16="http://schemas.microsoft.com/office/drawing/2014/main" id="{3B8CD8B8-CC5B-46E1-847C-A50ACC08BB8E}"/>
              </a:ext>
            </a:extLst>
          </p:cNvPr>
          <p:cNvSpPr txBox="1">
            <a:spLocks/>
          </p:cNvSpPr>
          <p:nvPr/>
        </p:nvSpPr>
        <p:spPr>
          <a:xfrm>
            <a:off x="167013" y="1005181"/>
            <a:ext cx="7601086" cy="2719704"/>
          </a:xfrm>
          <a:prstGeom prst="rect">
            <a:avLst/>
          </a:prstGeom>
        </p:spPr>
        <p:txBody>
          <a:bodyPr vert="horz" lIns="0" tIns="0" rIns="0" bIns="0"/>
          <a:lstStyle>
            <a:lvl1pPr marL="269792" indent="-269792" algn="l" defTabSz="696913" rtl="0" eaLnBrk="0" fontAlgn="base" hangingPunct="0">
              <a:spcBef>
                <a:spcPct val="20000"/>
              </a:spcBef>
              <a:spcAft>
                <a:spcPct val="0"/>
              </a:spcAft>
              <a:buSzPct val="120000"/>
              <a:buFontTx/>
              <a:buBlip>
                <a:blip r:embed="rId2"/>
              </a:buBlip>
              <a:defRPr sz="1366" kern="1200">
                <a:solidFill>
                  <a:schemeClr val="tx1"/>
                </a:solidFill>
                <a:latin typeface="+mn-lt"/>
                <a:ea typeface="+mn-ea"/>
                <a:cs typeface="Arial"/>
              </a:defRPr>
            </a:lvl1pPr>
            <a:lvl2pPr marL="539584" indent="-182507" algn="l" defTabSz="696913" rtl="0" eaLnBrk="0" fontAlgn="base" hangingPunct="0">
              <a:spcBef>
                <a:spcPct val="20000"/>
              </a:spcBef>
              <a:spcAft>
                <a:spcPct val="0"/>
              </a:spcAft>
              <a:buClr>
                <a:srgbClr val="00727A"/>
              </a:buClr>
              <a:buSzPct val="100000"/>
              <a:buFont typeface="Wingdings" pitchFamily="2" charset="2"/>
              <a:buChar char="à"/>
              <a:defRPr sz="1196" kern="1200" baseline="0">
                <a:solidFill>
                  <a:schemeClr val="tx1"/>
                </a:solidFill>
                <a:latin typeface="+mn-lt"/>
                <a:ea typeface="+mn-ea"/>
                <a:cs typeface="Arial"/>
              </a:defRPr>
            </a:lvl2pPr>
            <a:lvl3pPr marL="809376" indent="-182507" algn="l" defTabSz="696913" rtl="0" eaLnBrk="0" fontAlgn="base" hangingPunct="0">
              <a:spcBef>
                <a:spcPct val="20000"/>
              </a:spcBef>
              <a:spcAft>
                <a:spcPct val="0"/>
              </a:spcAft>
              <a:buClr>
                <a:srgbClr val="004563"/>
              </a:buClr>
              <a:buSzPct val="100000"/>
              <a:buFont typeface="Source Sans Pro" pitchFamily="34" charset="0"/>
              <a:buChar char="–"/>
              <a:defRPr sz="1110" i="1" kern="1200">
                <a:solidFill>
                  <a:schemeClr val="tx1"/>
                </a:solidFill>
                <a:latin typeface="+mn-lt"/>
                <a:ea typeface="+mn-ea"/>
                <a:cs typeface="Arial"/>
              </a:defRPr>
            </a:lvl3pPr>
            <a:lvl4pPr marL="983947" indent="-174571" algn="l" defTabSz="696913" rtl="0" eaLnBrk="0" fontAlgn="base" hangingPunct="0">
              <a:spcBef>
                <a:spcPct val="20000"/>
              </a:spcBef>
              <a:spcAft>
                <a:spcPct val="0"/>
              </a:spcAft>
              <a:buFont typeface="Arial" pitchFamily="34" charset="0"/>
              <a:buChar char="•"/>
              <a:defRPr sz="769" kern="1200">
                <a:solidFill>
                  <a:schemeClr val="tx1"/>
                </a:solidFill>
                <a:latin typeface="+mn-lt"/>
                <a:ea typeface="+mn-ea"/>
                <a:cs typeface="+mn-cs"/>
              </a:defRPr>
            </a:lvl4pPr>
            <a:lvl5pPr marL="1166454" indent="-182507" algn="l" defTabSz="696913" rtl="0" eaLnBrk="0" fontAlgn="base" hangingPunct="0">
              <a:spcBef>
                <a:spcPct val="20000"/>
              </a:spcBef>
              <a:spcAft>
                <a:spcPct val="0"/>
              </a:spcAft>
              <a:buFont typeface="Open Sans" pitchFamily="34" charset="0"/>
              <a:buChar char="&gt;"/>
              <a:defRPr sz="598" kern="1200">
                <a:solidFill>
                  <a:schemeClr val="tx1"/>
                </a:solidFill>
                <a:latin typeface="+mn-lt"/>
                <a:ea typeface="+mn-ea"/>
                <a:cs typeface="+mn-cs"/>
              </a:defRPr>
            </a:lvl5pPr>
            <a:lvl6pPr marL="1917634"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66295"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14955"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63616"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fr-FR" sz="1100" b="1" dirty="0"/>
              <a:t>Objectif de la Bibliothèque de tests </a:t>
            </a:r>
          </a:p>
          <a:p>
            <a:pPr lvl="1"/>
            <a:r>
              <a:rPr lang="fr-FR" sz="1050" dirty="0"/>
              <a:t>Organiser le référentiel de tests en permettant de classer les tests dans des dossiers </a:t>
            </a:r>
          </a:p>
          <a:p>
            <a:pPr lvl="1"/>
            <a:endParaRPr lang="fr-FR" sz="1050" dirty="0"/>
          </a:p>
          <a:p>
            <a:r>
              <a:rPr lang="fr-FR" sz="1220" b="1" dirty="0"/>
              <a:t>Limites</a:t>
            </a:r>
          </a:p>
          <a:p>
            <a:pPr lvl="1"/>
            <a:r>
              <a:rPr lang="fr-FR" sz="1050" dirty="0"/>
              <a:t>Il existe une bibliothèque de tests par projet JIRA « Test »</a:t>
            </a:r>
          </a:p>
          <a:p>
            <a:pPr lvl="1"/>
            <a:r>
              <a:rPr lang="fr-FR" sz="1050" dirty="0"/>
              <a:t>Un test n’est être classé que dans UN SEUL dossier</a:t>
            </a:r>
          </a:p>
          <a:p>
            <a:pPr lvl="1"/>
            <a:endParaRPr lang="fr-FR" sz="1050" dirty="0"/>
          </a:p>
          <a:p>
            <a:r>
              <a:rPr lang="fr-FR" sz="1220" b="1" dirty="0"/>
              <a:t>Principales fonctions</a:t>
            </a:r>
            <a:endParaRPr lang="fr-FR" sz="1220" dirty="0"/>
          </a:p>
          <a:p>
            <a:pPr lvl="1"/>
            <a:r>
              <a:rPr lang="fr-FR" sz="1050" dirty="0"/>
              <a:t>Gestion des dossiers (création de dossiers, déplacement, …)</a:t>
            </a:r>
          </a:p>
          <a:p>
            <a:pPr lvl="1"/>
            <a:r>
              <a:rPr lang="fr-FR" sz="1050" dirty="0"/>
              <a:t>Identification des tests non classés (dossier « Orphelins »)</a:t>
            </a:r>
          </a:p>
          <a:p>
            <a:pPr lvl="1"/>
            <a:r>
              <a:rPr lang="fr-FR" sz="1050" dirty="0"/>
              <a:t>Classement des tests (glisser-déplacer)</a:t>
            </a:r>
          </a:p>
          <a:p>
            <a:pPr lvl="1"/>
            <a:r>
              <a:rPr lang="fr-FR" sz="1050" dirty="0"/>
              <a:t>Création de demandes Xray à partir d’un dossier (clic droit)</a:t>
            </a:r>
          </a:p>
          <a:p>
            <a:pPr lvl="1"/>
            <a:r>
              <a:rPr lang="fr-FR" sz="1050" dirty="0"/>
              <a:t>Visualisation de listes de demandes</a:t>
            </a:r>
          </a:p>
        </p:txBody>
      </p:sp>
      <p:pic>
        <p:nvPicPr>
          <p:cNvPr id="8" name="Image 7">
            <a:extLst>
              <a:ext uri="{FF2B5EF4-FFF2-40B4-BE49-F238E27FC236}">
                <a16:creationId xmlns:a16="http://schemas.microsoft.com/office/drawing/2014/main" id="{DB99D3A5-DF12-4453-A00D-5F4AA386E027}"/>
              </a:ext>
            </a:extLst>
          </p:cNvPr>
          <p:cNvPicPr>
            <a:picLocks noChangeAspect="1"/>
          </p:cNvPicPr>
          <p:nvPr/>
        </p:nvPicPr>
        <p:blipFill>
          <a:blip r:embed="rId3"/>
          <a:stretch>
            <a:fillRect/>
          </a:stretch>
        </p:blipFill>
        <p:spPr>
          <a:xfrm>
            <a:off x="3967556" y="1519279"/>
            <a:ext cx="3524579" cy="2237535"/>
          </a:xfrm>
          <a:prstGeom prst="rect">
            <a:avLst/>
          </a:prstGeom>
          <a:ln>
            <a:solidFill>
              <a:schemeClr val="tx2">
                <a:lumMod val="60000"/>
                <a:lumOff val="40000"/>
              </a:schemeClr>
            </a:solidFill>
          </a:ln>
        </p:spPr>
      </p:pic>
      <p:sp>
        <p:nvSpPr>
          <p:cNvPr id="9" name="ZoneTexte 8">
            <a:extLst>
              <a:ext uri="{FF2B5EF4-FFF2-40B4-BE49-F238E27FC236}">
                <a16:creationId xmlns:a16="http://schemas.microsoft.com/office/drawing/2014/main" id="{D0DDF03C-7F0B-43D1-96C3-9E36B4791CE8}"/>
              </a:ext>
            </a:extLst>
          </p:cNvPr>
          <p:cNvSpPr txBox="1"/>
          <p:nvPr/>
        </p:nvSpPr>
        <p:spPr>
          <a:xfrm>
            <a:off x="5902094" y="1043580"/>
            <a:ext cx="998393" cy="415498"/>
          </a:xfrm>
          <a:prstGeom prst="rect">
            <a:avLst/>
          </a:prstGeom>
          <a:solidFill>
            <a:schemeClr val="bg1"/>
          </a:solidFill>
          <a:ln w="19050" cmpd="sng">
            <a:solidFill>
              <a:srgbClr val="FF0000"/>
            </a:solidFill>
          </a:ln>
        </p:spPr>
        <p:txBody>
          <a:bodyPr wrap="square" rtlCol="0">
            <a:spAutoFit/>
          </a:bodyPr>
          <a:lstStyle/>
          <a:p>
            <a:r>
              <a:rPr lang="fr-FR" sz="700" dirty="0"/>
              <a:t>Accès par le Menu Tests / Bibliothèque de tests</a:t>
            </a:r>
          </a:p>
        </p:txBody>
      </p:sp>
      <p:cxnSp>
        <p:nvCxnSpPr>
          <p:cNvPr id="10" name="Connecteur droit avec flèche 9">
            <a:extLst>
              <a:ext uri="{FF2B5EF4-FFF2-40B4-BE49-F238E27FC236}">
                <a16:creationId xmlns:a16="http://schemas.microsoft.com/office/drawing/2014/main" id="{ADF83381-50A1-48FD-9EB6-A37DF6171EE6}"/>
              </a:ext>
            </a:extLst>
          </p:cNvPr>
          <p:cNvCxnSpPr>
            <a:cxnSpLocks/>
            <a:stCxn id="9" idx="2"/>
          </p:cNvCxnSpPr>
          <p:nvPr/>
        </p:nvCxnSpPr>
        <p:spPr>
          <a:xfrm>
            <a:off x="6401291" y="1459078"/>
            <a:ext cx="603013" cy="1174394"/>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685E4E8A-A314-4164-9030-128E52FC60F4}"/>
              </a:ext>
            </a:extLst>
          </p:cNvPr>
          <p:cNvSpPr txBox="1"/>
          <p:nvPr/>
        </p:nvSpPr>
        <p:spPr>
          <a:xfrm>
            <a:off x="4605617" y="3871661"/>
            <a:ext cx="998393" cy="415498"/>
          </a:xfrm>
          <a:prstGeom prst="rect">
            <a:avLst/>
          </a:prstGeom>
          <a:solidFill>
            <a:schemeClr val="bg1"/>
          </a:solidFill>
          <a:ln w="19050" cmpd="sng">
            <a:solidFill>
              <a:srgbClr val="FF0000"/>
            </a:solidFill>
          </a:ln>
        </p:spPr>
        <p:txBody>
          <a:bodyPr wrap="square" rtlCol="0">
            <a:spAutoFit/>
          </a:bodyPr>
          <a:lstStyle/>
          <a:p>
            <a:r>
              <a:rPr lang="fr-FR" sz="700" dirty="0"/>
              <a:t>Accès par le bandeau gauche, icone Bibliothèque de tests</a:t>
            </a:r>
          </a:p>
        </p:txBody>
      </p:sp>
      <p:cxnSp>
        <p:nvCxnSpPr>
          <p:cNvPr id="14" name="Connecteur droit avec flèche 13">
            <a:extLst>
              <a:ext uri="{FF2B5EF4-FFF2-40B4-BE49-F238E27FC236}">
                <a16:creationId xmlns:a16="http://schemas.microsoft.com/office/drawing/2014/main" id="{DCE5FB4E-9416-4D41-9C7F-2FDFDEA4000D}"/>
              </a:ext>
            </a:extLst>
          </p:cNvPr>
          <p:cNvCxnSpPr>
            <a:cxnSpLocks/>
            <a:stCxn id="13" idx="0"/>
            <a:endCxn id="17" idx="2"/>
          </p:cNvCxnSpPr>
          <p:nvPr/>
        </p:nvCxnSpPr>
        <p:spPr>
          <a:xfrm flipH="1" flipV="1">
            <a:off x="4073542" y="3387432"/>
            <a:ext cx="1031272" cy="484229"/>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 coins arrondis 16">
            <a:extLst>
              <a:ext uri="{FF2B5EF4-FFF2-40B4-BE49-F238E27FC236}">
                <a16:creationId xmlns:a16="http://schemas.microsoft.com/office/drawing/2014/main" id="{DF8C99E5-28BA-4162-B011-A782FF2FF0F8}"/>
              </a:ext>
            </a:extLst>
          </p:cNvPr>
          <p:cNvSpPr/>
          <p:nvPr/>
        </p:nvSpPr>
        <p:spPr>
          <a:xfrm>
            <a:off x="3906044" y="3151446"/>
            <a:ext cx="334996" cy="23598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Titre 1">
            <a:extLst>
              <a:ext uri="{FF2B5EF4-FFF2-40B4-BE49-F238E27FC236}">
                <a16:creationId xmlns:a16="http://schemas.microsoft.com/office/drawing/2014/main" id="{5106EAD4-3F7F-4684-A354-4654FC5220A0}"/>
              </a:ext>
            </a:extLst>
          </p:cNvPr>
          <p:cNvSpPr txBox="1">
            <a:spLocks/>
          </p:cNvSpPr>
          <p:nvPr/>
        </p:nvSpPr>
        <p:spPr>
          <a:xfrm>
            <a:off x="6427045" y="3472411"/>
            <a:ext cx="1308152" cy="523220"/>
          </a:xfrm>
          <a:prstGeom prst="rect">
            <a:avLst/>
          </a:prstGeom>
          <a:solidFill>
            <a:srgbClr val="FFC000"/>
          </a:solidFill>
          <a:ln w="19050" cmpd="sng">
            <a:solidFill>
              <a:srgbClr val="FF0000"/>
            </a:solidFill>
          </a:ln>
        </p:spPr>
        <p:txBody>
          <a:bodyPr wrap="square" rtlCol="0">
            <a:spAutoFit/>
          </a:bodyPr>
          <a:lstStyle>
            <a:defPPr>
              <a:defRPr lang="fr-FR"/>
            </a:defPPr>
            <a:lvl1pPr>
              <a:defRPr sz="700"/>
            </a:lvl1pPr>
          </a:lstStyle>
          <a:p>
            <a:r>
              <a:rPr lang="fr-FR" dirty="0"/>
              <a:t>2 dossiers par défaut</a:t>
            </a:r>
          </a:p>
          <a:p>
            <a:r>
              <a:rPr lang="fr-FR" dirty="0"/>
              <a:t>. Tous (tous les tests du projet)</a:t>
            </a:r>
          </a:p>
          <a:p>
            <a:r>
              <a:rPr lang="fr-FR" dirty="0"/>
              <a:t>. Orphelins (tests non classés dans des dossiers)</a:t>
            </a:r>
          </a:p>
        </p:txBody>
      </p:sp>
      <p:cxnSp>
        <p:nvCxnSpPr>
          <p:cNvPr id="15" name="Connecteur droit avec flèche 14">
            <a:extLst>
              <a:ext uri="{FF2B5EF4-FFF2-40B4-BE49-F238E27FC236}">
                <a16:creationId xmlns:a16="http://schemas.microsoft.com/office/drawing/2014/main" id="{4E0AF47C-7889-413F-833D-4ECF7773BB45}"/>
              </a:ext>
            </a:extLst>
          </p:cNvPr>
          <p:cNvCxnSpPr>
            <a:cxnSpLocks/>
            <a:stCxn id="12" idx="1"/>
          </p:cNvCxnSpPr>
          <p:nvPr/>
        </p:nvCxnSpPr>
        <p:spPr>
          <a:xfrm flipH="1" flipV="1">
            <a:off x="4953383" y="2442271"/>
            <a:ext cx="1473662" cy="1291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 coins arrondis 17">
            <a:extLst>
              <a:ext uri="{FF2B5EF4-FFF2-40B4-BE49-F238E27FC236}">
                <a16:creationId xmlns:a16="http://schemas.microsoft.com/office/drawing/2014/main" id="{2F47FD13-0F98-4364-B9E2-6C2F835FA2C7}"/>
              </a:ext>
            </a:extLst>
          </p:cNvPr>
          <p:cNvSpPr/>
          <p:nvPr/>
        </p:nvSpPr>
        <p:spPr>
          <a:xfrm>
            <a:off x="6036318" y="92667"/>
            <a:ext cx="1698879" cy="248956"/>
          </a:xfrm>
          <a:prstGeom prst="roundRect">
            <a:avLst/>
          </a:prstGeom>
          <a:solidFill>
            <a:srgbClr val="FFC000"/>
          </a:solidFill>
          <a:ln>
            <a:solidFill>
              <a:srgbClr val="027180"/>
            </a:solidFill>
          </a:ln>
        </p:spPr>
        <p:txBody>
          <a:bodyPr rtlCol="0" anchor="ctr"/>
          <a:lstStyle/>
          <a:p>
            <a:pPr algn="ctr" eaLnBrk="1" hangingPunct="1"/>
            <a:r>
              <a:rPr lang="fr-FR" sz="1000" dirty="0">
                <a:solidFill>
                  <a:srgbClr val="027180"/>
                </a:solidFill>
                <a:latin typeface="+mj-lt"/>
              </a:rPr>
              <a:t>Actualisé Xray 6 / avril 2022</a:t>
            </a:r>
          </a:p>
        </p:txBody>
      </p:sp>
    </p:spTree>
    <p:extLst>
      <p:ext uri="{BB962C8B-B14F-4D97-AF65-F5344CB8AC3E}">
        <p14:creationId xmlns:p14="http://schemas.microsoft.com/office/powerpoint/2010/main" val="9078539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rganigramme : Alternative 11">
            <a:extLst>
              <a:ext uri="{FF2B5EF4-FFF2-40B4-BE49-F238E27FC236}">
                <a16:creationId xmlns:a16="http://schemas.microsoft.com/office/drawing/2014/main" id="{3BB68215-0FFB-4CD9-9BB1-504EBB17DD2F}"/>
              </a:ext>
            </a:extLst>
          </p:cNvPr>
          <p:cNvSpPr/>
          <p:nvPr/>
        </p:nvSpPr>
        <p:spPr>
          <a:xfrm>
            <a:off x="2036160" y="1767420"/>
            <a:ext cx="1422272" cy="373775"/>
          </a:xfrm>
          <a:prstGeom prst="flowChartAlternateProcess">
            <a:avLst/>
          </a:prstGeom>
          <a:ln>
            <a:solidFill>
              <a:schemeClr val="accent3">
                <a:lumMod val="60000"/>
                <a:lumOff val="4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eaLnBrk="1" hangingPunct="1"/>
            <a:endParaRPr lang="fr-FR" sz="1600" dirty="0">
              <a:solidFill>
                <a:srgbClr val="027180"/>
              </a:solidFill>
              <a:latin typeface="+mj-lt"/>
              <a:cs typeface="Arial" charset="0"/>
            </a:endParaRPr>
          </a:p>
        </p:txBody>
      </p:sp>
      <p:sp>
        <p:nvSpPr>
          <p:cNvPr id="2" name="Titre 1">
            <a:extLst>
              <a:ext uri="{FF2B5EF4-FFF2-40B4-BE49-F238E27FC236}">
                <a16:creationId xmlns:a16="http://schemas.microsoft.com/office/drawing/2014/main" id="{27FC0631-6DF3-4DBE-8587-3BB6761A6895}"/>
              </a:ext>
            </a:extLst>
          </p:cNvPr>
          <p:cNvSpPr>
            <a:spLocks noGrp="1"/>
          </p:cNvSpPr>
          <p:nvPr>
            <p:ph type="title"/>
          </p:nvPr>
        </p:nvSpPr>
        <p:spPr/>
        <p:txBody>
          <a:bodyPr/>
          <a:lstStyle/>
          <a:p>
            <a:r>
              <a:rPr lang="fr-FR" dirty="0"/>
              <a:t>Reporting – Rapports Xray</a:t>
            </a:r>
          </a:p>
        </p:txBody>
      </p:sp>
      <p:sp>
        <p:nvSpPr>
          <p:cNvPr id="3" name="Espace réservé du texte 2">
            <a:extLst>
              <a:ext uri="{FF2B5EF4-FFF2-40B4-BE49-F238E27FC236}">
                <a16:creationId xmlns:a16="http://schemas.microsoft.com/office/drawing/2014/main" id="{3351F24B-529D-47CC-96A1-57A9EFCB457A}"/>
              </a:ext>
            </a:extLst>
          </p:cNvPr>
          <p:cNvSpPr>
            <a:spLocks noGrp="1"/>
          </p:cNvSpPr>
          <p:nvPr>
            <p:ph type="body" sz="quarter" idx="11"/>
          </p:nvPr>
        </p:nvSpPr>
        <p:spPr/>
        <p:txBody>
          <a:bodyPr/>
          <a:lstStyle/>
          <a:p>
            <a:r>
              <a:rPr lang="fr-FR" dirty="0"/>
              <a:t>Accès aux Rapports XRay</a:t>
            </a:r>
          </a:p>
        </p:txBody>
      </p:sp>
      <p:sp>
        <p:nvSpPr>
          <p:cNvPr id="5" name="Espace réservé du numéro de diapositive 4">
            <a:extLst>
              <a:ext uri="{FF2B5EF4-FFF2-40B4-BE49-F238E27FC236}">
                <a16:creationId xmlns:a16="http://schemas.microsoft.com/office/drawing/2014/main" id="{BA55B648-546B-41F9-8E50-C5169AAEA45E}"/>
              </a:ext>
            </a:extLst>
          </p:cNvPr>
          <p:cNvSpPr>
            <a:spLocks noGrp="1"/>
          </p:cNvSpPr>
          <p:nvPr>
            <p:ph type="sldNum" sz="quarter" idx="4"/>
          </p:nvPr>
        </p:nvSpPr>
        <p:spPr/>
        <p:txBody>
          <a:bodyPr/>
          <a:lstStyle/>
          <a:p>
            <a:fld id="{AB4D0077-BF62-4615-B421-B126B085B149}" type="slidenum">
              <a:rPr lang="en-GB" smtClean="0"/>
              <a:pPr/>
              <a:t>80</a:t>
            </a:fld>
            <a:endParaRPr lang="en-GB" dirty="0"/>
          </a:p>
        </p:txBody>
      </p:sp>
      <p:pic>
        <p:nvPicPr>
          <p:cNvPr id="6" name="Image 5">
            <a:extLst>
              <a:ext uri="{FF2B5EF4-FFF2-40B4-BE49-F238E27FC236}">
                <a16:creationId xmlns:a16="http://schemas.microsoft.com/office/drawing/2014/main" id="{66E7B1C6-9F9D-4274-A08D-4CA2D15B395C}"/>
              </a:ext>
            </a:extLst>
          </p:cNvPr>
          <p:cNvPicPr>
            <a:picLocks noChangeAspect="1"/>
          </p:cNvPicPr>
          <p:nvPr/>
        </p:nvPicPr>
        <p:blipFill>
          <a:blip r:embed="rId2"/>
          <a:stretch>
            <a:fillRect/>
          </a:stretch>
        </p:blipFill>
        <p:spPr>
          <a:xfrm>
            <a:off x="234000" y="870531"/>
            <a:ext cx="5195758" cy="3191487"/>
          </a:xfrm>
          <a:prstGeom prst="rect">
            <a:avLst/>
          </a:prstGeom>
          <a:ln>
            <a:solidFill>
              <a:schemeClr val="tx2">
                <a:lumMod val="60000"/>
                <a:lumOff val="40000"/>
              </a:schemeClr>
            </a:solidFill>
          </a:ln>
        </p:spPr>
      </p:pic>
      <p:sp>
        <p:nvSpPr>
          <p:cNvPr id="8" name="Rectangle : coins arrondis 7">
            <a:extLst>
              <a:ext uri="{FF2B5EF4-FFF2-40B4-BE49-F238E27FC236}">
                <a16:creationId xmlns:a16="http://schemas.microsoft.com/office/drawing/2014/main" id="{769B0A7B-9233-4899-A6D3-B6AB1C04FC5D}"/>
              </a:ext>
            </a:extLst>
          </p:cNvPr>
          <p:cNvSpPr/>
          <p:nvPr/>
        </p:nvSpPr>
        <p:spPr>
          <a:xfrm>
            <a:off x="-1361255" y="4277365"/>
            <a:ext cx="292625" cy="21962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Rectangle : coins arrondis 13">
            <a:extLst>
              <a:ext uri="{FF2B5EF4-FFF2-40B4-BE49-F238E27FC236}">
                <a16:creationId xmlns:a16="http://schemas.microsoft.com/office/drawing/2014/main" id="{0EA9B065-C1B1-4D35-8EEC-D96DDBE3D54F}"/>
              </a:ext>
            </a:extLst>
          </p:cNvPr>
          <p:cNvSpPr/>
          <p:nvPr/>
        </p:nvSpPr>
        <p:spPr>
          <a:xfrm>
            <a:off x="3435229" y="1157374"/>
            <a:ext cx="412750" cy="13906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5" name="Connecteur droit avec flèche 14">
            <a:extLst>
              <a:ext uri="{FF2B5EF4-FFF2-40B4-BE49-F238E27FC236}">
                <a16:creationId xmlns:a16="http://schemas.microsoft.com/office/drawing/2014/main" id="{B4899E3F-5131-4860-B8B7-6C165B8061EE}"/>
              </a:ext>
            </a:extLst>
          </p:cNvPr>
          <p:cNvCxnSpPr>
            <a:cxnSpLocks/>
            <a:stCxn id="14" idx="2"/>
            <a:endCxn id="20" idx="1"/>
          </p:cNvCxnSpPr>
          <p:nvPr/>
        </p:nvCxnSpPr>
        <p:spPr>
          <a:xfrm>
            <a:off x="3641604" y="1296439"/>
            <a:ext cx="128645" cy="1578682"/>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05C3B78B-DA4C-4DD4-94CB-5324DFF1E8B7}"/>
              </a:ext>
            </a:extLst>
          </p:cNvPr>
          <p:cNvSpPr txBox="1"/>
          <p:nvPr/>
        </p:nvSpPr>
        <p:spPr>
          <a:xfrm>
            <a:off x="4580909" y="882046"/>
            <a:ext cx="1129558" cy="415498"/>
          </a:xfrm>
          <a:prstGeom prst="rect">
            <a:avLst/>
          </a:prstGeom>
          <a:solidFill>
            <a:schemeClr val="accent2">
              <a:lumMod val="60000"/>
              <a:lumOff val="40000"/>
            </a:schemeClr>
          </a:solidFill>
          <a:ln w="19050" cmpd="sng">
            <a:solidFill>
              <a:srgbClr val="FF0000"/>
            </a:solidFill>
          </a:ln>
        </p:spPr>
        <p:txBody>
          <a:bodyPr wrap="square" rtlCol="0">
            <a:spAutoFit/>
          </a:bodyPr>
          <a:lstStyle/>
          <a:p>
            <a:pPr algn="ctr"/>
            <a:r>
              <a:rPr lang="fr-FR" sz="700" dirty="0"/>
              <a:t>1. Se placer dans le projet Tests et choisir le menu Tests puis Rapports Xray</a:t>
            </a:r>
          </a:p>
        </p:txBody>
      </p:sp>
      <p:pic>
        <p:nvPicPr>
          <p:cNvPr id="20" name="Image 19">
            <a:extLst>
              <a:ext uri="{FF2B5EF4-FFF2-40B4-BE49-F238E27FC236}">
                <a16:creationId xmlns:a16="http://schemas.microsoft.com/office/drawing/2014/main" id="{78E0B00E-630B-4ABC-83D7-AE9493F43B63}"/>
              </a:ext>
            </a:extLst>
          </p:cNvPr>
          <p:cNvPicPr>
            <a:picLocks noChangeAspect="1"/>
          </p:cNvPicPr>
          <p:nvPr/>
        </p:nvPicPr>
        <p:blipFill>
          <a:blip r:embed="rId3"/>
          <a:stretch>
            <a:fillRect/>
          </a:stretch>
        </p:blipFill>
        <p:spPr>
          <a:xfrm>
            <a:off x="3770249" y="1808143"/>
            <a:ext cx="1436935" cy="2133955"/>
          </a:xfrm>
          <a:prstGeom prst="rect">
            <a:avLst/>
          </a:prstGeom>
          <a:ln>
            <a:solidFill>
              <a:schemeClr val="tx2">
                <a:lumMod val="60000"/>
                <a:lumOff val="40000"/>
              </a:schemeClr>
            </a:solidFill>
          </a:ln>
        </p:spPr>
      </p:pic>
      <p:sp>
        <p:nvSpPr>
          <p:cNvPr id="25" name="Rectangle : coins arrondis 24">
            <a:extLst>
              <a:ext uri="{FF2B5EF4-FFF2-40B4-BE49-F238E27FC236}">
                <a16:creationId xmlns:a16="http://schemas.microsoft.com/office/drawing/2014/main" id="{DC3B4FA7-36FD-4BBC-BA74-70792D073B48}"/>
              </a:ext>
            </a:extLst>
          </p:cNvPr>
          <p:cNvSpPr/>
          <p:nvPr/>
        </p:nvSpPr>
        <p:spPr>
          <a:xfrm>
            <a:off x="3801174" y="2948732"/>
            <a:ext cx="843803" cy="13906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6" name="Connecteur droit avec flèche 25">
            <a:extLst>
              <a:ext uri="{FF2B5EF4-FFF2-40B4-BE49-F238E27FC236}">
                <a16:creationId xmlns:a16="http://schemas.microsoft.com/office/drawing/2014/main" id="{D30CE09F-95D9-48B0-B281-DAB715A4F614}"/>
              </a:ext>
            </a:extLst>
          </p:cNvPr>
          <p:cNvCxnSpPr>
            <a:cxnSpLocks/>
            <a:stCxn id="16" idx="1"/>
          </p:cNvCxnSpPr>
          <p:nvPr/>
        </p:nvCxnSpPr>
        <p:spPr>
          <a:xfrm flipH="1">
            <a:off x="3801174" y="1089795"/>
            <a:ext cx="779735" cy="60060"/>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 coins arrondis 29">
            <a:extLst>
              <a:ext uri="{FF2B5EF4-FFF2-40B4-BE49-F238E27FC236}">
                <a16:creationId xmlns:a16="http://schemas.microsoft.com/office/drawing/2014/main" id="{A38A6E52-F1DB-4131-A52E-B24287A49D01}"/>
              </a:ext>
            </a:extLst>
          </p:cNvPr>
          <p:cNvSpPr/>
          <p:nvPr/>
        </p:nvSpPr>
        <p:spPr>
          <a:xfrm>
            <a:off x="2013805" y="1633624"/>
            <a:ext cx="1525459" cy="828793"/>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ZoneTexte 30">
            <a:extLst>
              <a:ext uri="{FF2B5EF4-FFF2-40B4-BE49-F238E27FC236}">
                <a16:creationId xmlns:a16="http://schemas.microsoft.com/office/drawing/2014/main" id="{05D11993-263F-4E37-937A-A1BBEDB09F4F}"/>
              </a:ext>
            </a:extLst>
          </p:cNvPr>
          <p:cNvSpPr txBox="1"/>
          <p:nvPr/>
        </p:nvSpPr>
        <p:spPr>
          <a:xfrm>
            <a:off x="1607154" y="2875121"/>
            <a:ext cx="1436935" cy="200055"/>
          </a:xfrm>
          <a:prstGeom prst="rect">
            <a:avLst/>
          </a:prstGeom>
          <a:solidFill>
            <a:schemeClr val="accent2">
              <a:lumMod val="60000"/>
              <a:lumOff val="40000"/>
            </a:schemeClr>
          </a:solidFill>
          <a:ln w="19050" cmpd="sng">
            <a:solidFill>
              <a:srgbClr val="FF0000"/>
            </a:solidFill>
          </a:ln>
        </p:spPr>
        <p:txBody>
          <a:bodyPr wrap="square" rtlCol="0">
            <a:spAutoFit/>
          </a:bodyPr>
          <a:lstStyle/>
          <a:p>
            <a:pPr algn="ctr"/>
            <a:r>
              <a:rPr lang="fr-FR" sz="700" dirty="0"/>
              <a:t>2. Choisir le rapport à visualiser</a:t>
            </a:r>
          </a:p>
        </p:txBody>
      </p:sp>
      <p:cxnSp>
        <p:nvCxnSpPr>
          <p:cNvPr id="32" name="Connecteur droit avec flèche 31">
            <a:extLst>
              <a:ext uri="{FF2B5EF4-FFF2-40B4-BE49-F238E27FC236}">
                <a16:creationId xmlns:a16="http://schemas.microsoft.com/office/drawing/2014/main" id="{FE0A9A16-31E2-4E5A-97F1-A7D161EC1BB9}"/>
              </a:ext>
            </a:extLst>
          </p:cNvPr>
          <p:cNvCxnSpPr>
            <a:cxnSpLocks/>
            <a:stCxn id="31" idx="0"/>
            <a:endCxn id="30" idx="2"/>
          </p:cNvCxnSpPr>
          <p:nvPr/>
        </p:nvCxnSpPr>
        <p:spPr>
          <a:xfrm flipV="1">
            <a:off x="2325622" y="2462417"/>
            <a:ext cx="450913" cy="412704"/>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 coins arrondis 36">
            <a:extLst>
              <a:ext uri="{FF2B5EF4-FFF2-40B4-BE49-F238E27FC236}">
                <a16:creationId xmlns:a16="http://schemas.microsoft.com/office/drawing/2014/main" id="{58B27776-12EA-4CE5-9B35-28F7A6C30292}"/>
              </a:ext>
            </a:extLst>
          </p:cNvPr>
          <p:cNvSpPr/>
          <p:nvPr/>
        </p:nvSpPr>
        <p:spPr>
          <a:xfrm>
            <a:off x="2036160" y="1767420"/>
            <a:ext cx="1422272" cy="367178"/>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8" name="ZoneTexte 37">
            <a:extLst>
              <a:ext uri="{FF2B5EF4-FFF2-40B4-BE49-F238E27FC236}">
                <a16:creationId xmlns:a16="http://schemas.microsoft.com/office/drawing/2014/main" id="{348AAC31-834E-4C4C-85BB-555748977EA5}"/>
              </a:ext>
            </a:extLst>
          </p:cNvPr>
          <p:cNvSpPr txBox="1"/>
          <p:nvPr/>
        </p:nvSpPr>
        <p:spPr>
          <a:xfrm>
            <a:off x="4968333" y="398876"/>
            <a:ext cx="2820054" cy="415498"/>
          </a:xfrm>
          <a:prstGeom prst="rect">
            <a:avLst/>
          </a:prstGeom>
          <a:solidFill>
            <a:schemeClr val="accent3">
              <a:lumMod val="40000"/>
              <a:lumOff val="60000"/>
            </a:schemeClr>
          </a:solidFill>
          <a:ln w="19050" cmpd="sng">
            <a:solidFill>
              <a:srgbClr val="00AEC6"/>
            </a:solidFill>
          </a:ln>
        </p:spPr>
        <p:txBody>
          <a:bodyPr wrap="square" rtlCol="0">
            <a:spAutoFit/>
          </a:bodyPr>
          <a:lstStyle/>
          <a:p>
            <a:pPr algn="ctr"/>
            <a:r>
              <a:rPr lang="fr-FR" sz="700" b="1" dirty="0">
                <a:solidFill>
                  <a:srgbClr val="FF0000"/>
                </a:solidFill>
              </a:rPr>
              <a:t>3. IMPORTANT </a:t>
            </a:r>
            <a:r>
              <a:rPr lang="fr-FR" sz="700" dirty="0"/>
              <a:t>pour visualiser les rapports liés aux Exigences , modifier l’URL pour pointer vers le projet Backlog (cad. supprimer le T en fin d’URL)</a:t>
            </a:r>
          </a:p>
        </p:txBody>
      </p:sp>
      <p:sp>
        <p:nvSpPr>
          <p:cNvPr id="40" name="Rectangle : coins arrondis 39">
            <a:extLst>
              <a:ext uri="{FF2B5EF4-FFF2-40B4-BE49-F238E27FC236}">
                <a16:creationId xmlns:a16="http://schemas.microsoft.com/office/drawing/2014/main" id="{FC3F0968-A6BA-4BC8-8C89-46FF13D5AC7B}"/>
              </a:ext>
            </a:extLst>
          </p:cNvPr>
          <p:cNvSpPr/>
          <p:nvPr/>
        </p:nvSpPr>
        <p:spPr>
          <a:xfrm>
            <a:off x="3159015" y="981827"/>
            <a:ext cx="412750" cy="13906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1" name="Rectangle : coins arrondis 50">
            <a:extLst>
              <a:ext uri="{FF2B5EF4-FFF2-40B4-BE49-F238E27FC236}">
                <a16:creationId xmlns:a16="http://schemas.microsoft.com/office/drawing/2014/main" id="{81A4F3D7-9EED-4D91-99D4-359B1260CD75}"/>
              </a:ext>
            </a:extLst>
          </p:cNvPr>
          <p:cNvSpPr/>
          <p:nvPr/>
        </p:nvSpPr>
        <p:spPr>
          <a:xfrm>
            <a:off x="188653" y="2998184"/>
            <a:ext cx="412750" cy="153984"/>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6" name="ZoneTexte 55">
            <a:extLst>
              <a:ext uri="{FF2B5EF4-FFF2-40B4-BE49-F238E27FC236}">
                <a16:creationId xmlns:a16="http://schemas.microsoft.com/office/drawing/2014/main" id="{BA258F9F-CA9B-4EE3-A89F-F59831965699}"/>
              </a:ext>
            </a:extLst>
          </p:cNvPr>
          <p:cNvSpPr txBox="1"/>
          <p:nvPr/>
        </p:nvSpPr>
        <p:spPr>
          <a:xfrm>
            <a:off x="601403" y="3257944"/>
            <a:ext cx="1282556" cy="307777"/>
          </a:xfrm>
          <a:prstGeom prst="rect">
            <a:avLst/>
          </a:prstGeom>
          <a:solidFill>
            <a:schemeClr val="accent2">
              <a:lumMod val="60000"/>
              <a:lumOff val="40000"/>
            </a:schemeClr>
          </a:solidFill>
          <a:ln w="19050" cmpd="sng">
            <a:solidFill>
              <a:srgbClr val="FF0000"/>
            </a:solidFill>
          </a:ln>
        </p:spPr>
        <p:txBody>
          <a:bodyPr wrap="square" rtlCol="0">
            <a:spAutoFit/>
          </a:bodyPr>
          <a:lstStyle/>
          <a:p>
            <a:pPr algn="ctr"/>
            <a:r>
              <a:rPr lang="fr-FR" sz="700" dirty="0"/>
              <a:t>1 bis . Autre moyen d’accéder aux rapports Xray</a:t>
            </a:r>
          </a:p>
        </p:txBody>
      </p:sp>
      <p:cxnSp>
        <p:nvCxnSpPr>
          <p:cNvPr id="57" name="Connecteur droit avec flèche 56">
            <a:extLst>
              <a:ext uri="{FF2B5EF4-FFF2-40B4-BE49-F238E27FC236}">
                <a16:creationId xmlns:a16="http://schemas.microsoft.com/office/drawing/2014/main" id="{4CA794BB-DCA3-49F8-ABE3-63AFED5C50BE}"/>
              </a:ext>
            </a:extLst>
          </p:cNvPr>
          <p:cNvCxnSpPr>
            <a:cxnSpLocks/>
            <a:stCxn id="56" idx="0"/>
            <a:endCxn id="51" idx="3"/>
          </p:cNvCxnSpPr>
          <p:nvPr/>
        </p:nvCxnSpPr>
        <p:spPr>
          <a:xfrm flipH="1" flipV="1">
            <a:off x="601403" y="3075176"/>
            <a:ext cx="641278" cy="182768"/>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3" name="Image 62">
            <a:extLst>
              <a:ext uri="{FF2B5EF4-FFF2-40B4-BE49-F238E27FC236}">
                <a16:creationId xmlns:a16="http://schemas.microsoft.com/office/drawing/2014/main" id="{AC42D07A-116C-4C7F-AA6E-ACFE55E421C7}"/>
              </a:ext>
            </a:extLst>
          </p:cNvPr>
          <p:cNvPicPr>
            <a:picLocks noChangeAspect="1"/>
          </p:cNvPicPr>
          <p:nvPr/>
        </p:nvPicPr>
        <p:blipFill>
          <a:blip r:embed="rId4"/>
          <a:stretch>
            <a:fillRect/>
          </a:stretch>
        </p:blipFill>
        <p:spPr>
          <a:xfrm>
            <a:off x="5558403" y="1647230"/>
            <a:ext cx="1912985" cy="477065"/>
          </a:xfrm>
          <a:prstGeom prst="rect">
            <a:avLst/>
          </a:prstGeom>
          <a:ln>
            <a:solidFill>
              <a:schemeClr val="tx2">
                <a:lumMod val="60000"/>
                <a:lumOff val="40000"/>
              </a:schemeClr>
            </a:solidFill>
          </a:ln>
        </p:spPr>
      </p:pic>
      <p:sp>
        <p:nvSpPr>
          <p:cNvPr id="65" name="ZoneTexte 64">
            <a:extLst>
              <a:ext uri="{FF2B5EF4-FFF2-40B4-BE49-F238E27FC236}">
                <a16:creationId xmlns:a16="http://schemas.microsoft.com/office/drawing/2014/main" id="{BC626210-976B-4397-B565-CD7E16F8D8E7}"/>
              </a:ext>
            </a:extLst>
          </p:cNvPr>
          <p:cNvSpPr txBox="1"/>
          <p:nvPr/>
        </p:nvSpPr>
        <p:spPr>
          <a:xfrm>
            <a:off x="5773366" y="919129"/>
            <a:ext cx="1659509" cy="307777"/>
          </a:xfrm>
          <a:prstGeom prst="rect">
            <a:avLst/>
          </a:prstGeom>
          <a:solidFill>
            <a:schemeClr val="accent2">
              <a:lumMod val="60000"/>
              <a:lumOff val="40000"/>
            </a:schemeClr>
          </a:solidFill>
          <a:ln w="19050" cmpd="sng">
            <a:solidFill>
              <a:srgbClr val="FF0000"/>
            </a:solidFill>
          </a:ln>
        </p:spPr>
        <p:txBody>
          <a:bodyPr wrap="square" rtlCol="0">
            <a:spAutoFit/>
          </a:bodyPr>
          <a:lstStyle/>
          <a:p>
            <a:pPr algn="ctr"/>
            <a:r>
              <a:rPr lang="fr-FR" sz="700" b="1" dirty="0">
                <a:solidFill>
                  <a:srgbClr val="FF0000"/>
                </a:solidFill>
              </a:rPr>
              <a:t>4. IMPORTANT </a:t>
            </a:r>
            <a:r>
              <a:rPr lang="fr-FR" sz="700" dirty="0"/>
              <a:t>En cas d’erreur, le message suivant apparaît</a:t>
            </a:r>
          </a:p>
        </p:txBody>
      </p:sp>
      <p:cxnSp>
        <p:nvCxnSpPr>
          <p:cNvPr id="66" name="Connecteur droit avec flèche 65">
            <a:extLst>
              <a:ext uri="{FF2B5EF4-FFF2-40B4-BE49-F238E27FC236}">
                <a16:creationId xmlns:a16="http://schemas.microsoft.com/office/drawing/2014/main" id="{A0D64E44-7C39-4A4A-A8D2-1FFE310CFEEB}"/>
              </a:ext>
            </a:extLst>
          </p:cNvPr>
          <p:cNvCxnSpPr>
            <a:cxnSpLocks/>
            <a:stCxn id="65" idx="2"/>
            <a:endCxn id="63" idx="0"/>
          </p:cNvCxnSpPr>
          <p:nvPr/>
        </p:nvCxnSpPr>
        <p:spPr>
          <a:xfrm flipH="1">
            <a:off x="6514896" y="1226906"/>
            <a:ext cx="88225" cy="420324"/>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85B34F7-023A-4AD3-AB39-DC96EDF978C9}"/>
              </a:ext>
            </a:extLst>
          </p:cNvPr>
          <p:cNvSpPr/>
          <p:nvPr/>
        </p:nvSpPr>
        <p:spPr>
          <a:xfrm>
            <a:off x="5595873" y="2542717"/>
            <a:ext cx="2027561" cy="1492716"/>
          </a:xfrm>
          <a:prstGeom prst="rect">
            <a:avLst/>
          </a:prstGeom>
          <a:solidFill>
            <a:schemeClr val="bg1"/>
          </a:solidFill>
          <a:ln w="19050" cmpd="sng">
            <a:solidFill>
              <a:srgbClr val="FF0000"/>
            </a:solidFill>
          </a:ln>
        </p:spPr>
        <p:txBody>
          <a:bodyPr wrap="square" rtlCol="0">
            <a:spAutoFit/>
          </a:bodyPr>
          <a:lstStyle/>
          <a:p>
            <a:pPr algn="ctr"/>
            <a:r>
              <a:rPr lang="fr-FR" sz="700" b="1" dirty="0">
                <a:solidFill>
                  <a:srgbClr val="FF0000"/>
                </a:solidFill>
              </a:rPr>
              <a:t>IMPORTANT </a:t>
            </a:r>
            <a:r>
              <a:rPr lang="fr-FR" sz="700" dirty="0"/>
              <a:t>Pour visualiser les rapports Xray liés aux exigences, il faut :</a:t>
            </a:r>
          </a:p>
          <a:p>
            <a:r>
              <a:rPr lang="fr-FR" sz="700" dirty="0"/>
              <a:t>- Se positionner sur le projet Test (menu Projets)</a:t>
            </a:r>
          </a:p>
          <a:p>
            <a:r>
              <a:rPr lang="fr-FR" sz="700" dirty="0"/>
              <a:t>- Choisir le menu Tests / rapports Xray (ou sélectionner rapports Xray sur le bandeau gauche de l’écran)</a:t>
            </a:r>
          </a:p>
          <a:p>
            <a:r>
              <a:rPr lang="fr-FR" sz="700" dirty="0"/>
              <a:t>- Choisir un rapport d’exigence (ex : rapport de traçabilité)</a:t>
            </a:r>
          </a:p>
          <a:p>
            <a:r>
              <a:rPr lang="fr-FR" sz="700" dirty="0"/>
              <a:t>- </a:t>
            </a:r>
            <a:r>
              <a:rPr lang="fr-FR" sz="700" u="sng" dirty="0"/>
              <a:t>Modifier l’URL </a:t>
            </a:r>
            <a:r>
              <a:rPr lang="fr-FR" sz="700" dirty="0"/>
              <a:t>et remplacer le code du projet Test par le projet Backlog (ex : remplacer OSAPIT par OSAPI)</a:t>
            </a:r>
          </a:p>
          <a:p>
            <a:r>
              <a:rPr lang="fr-FR" sz="700" dirty="0"/>
              <a:t>- Relancer le rapport</a:t>
            </a:r>
          </a:p>
          <a:p>
            <a:r>
              <a:rPr lang="fr-FR" sz="700" dirty="0"/>
              <a:t>Voir ce </a:t>
            </a:r>
            <a:r>
              <a:rPr lang="fr-FR" sz="700" dirty="0">
                <a:hlinkClick r:id="rId5" action="ppaction://hlinksldjump"/>
              </a:rPr>
              <a:t>lien</a:t>
            </a:r>
            <a:r>
              <a:rPr lang="fr-FR" sz="700" dirty="0"/>
              <a:t> pour plus d’explications</a:t>
            </a:r>
          </a:p>
        </p:txBody>
      </p:sp>
      <p:cxnSp>
        <p:nvCxnSpPr>
          <p:cNvPr id="11" name="Connecteur droit avec flèche 10">
            <a:extLst>
              <a:ext uri="{FF2B5EF4-FFF2-40B4-BE49-F238E27FC236}">
                <a16:creationId xmlns:a16="http://schemas.microsoft.com/office/drawing/2014/main" id="{DCE7C921-1557-44DA-83BB-7EA8C8FF0AD2}"/>
              </a:ext>
            </a:extLst>
          </p:cNvPr>
          <p:cNvCxnSpPr>
            <a:cxnSpLocks/>
          </p:cNvCxnSpPr>
          <p:nvPr/>
        </p:nvCxnSpPr>
        <p:spPr>
          <a:xfrm flipH="1">
            <a:off x="2874682" y="660760"/>
            <a:ext cx="388368" cy="1124143"/>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sp>
        <p:nvSpPr>
          <p:cNvPr id="13" name="Organigramme : Alternative 12">
            <a:extLst>
              <a:ext uri="{FF2B5EF4-FFF2-40B4-BE49-F238E27FC236}">
                <a16:creationId xmlns:a16="http://schemas.microsoft.com/office/drawing/2014/main" id="{3A9D41BF-F773-47AA-872C-BE74F70A36A8}"/>
              </a:ext>
            </a:extLst>
          </p:cNvPr>
          <p:cNvSpPr/>
          <p:nvPr/>
        </p:nvSpPr>
        <p:spPr>
          <a:xfrm>
            <a:off x="2036160" y="1767420"/>
            <a:ext cx="1422272" cy="368176"/>
          </a:xfrm>
          <a:prstGeom prst="flowChartAlternateProcess">
            <a:avLst/>
          </a:prstGeom>
          <a:noFill/>
          <a:ln w="19050">
            <a:solidFill>
              <a:srgbClr val="00AEC6"/>
            </a:solidFill>
          </a:ln>
        </p:spPr>
        <p:txBody>
          <a:bodyPr rtlCol="0" anchor="ctr"/>
          <a:lstStyle/>
          <a:p>
            <a:pPr algn="ctr" eaLnBrk="1" hangingPunct="1"/>
            <a:endParaRPr lang="fr-FR" sz="1600" dirty="0">
              <a:solidFill>
                <a:srgbClr val="027180"/>
              </a:solidFill>
              <a:latin typeface="+mj-lt"/>
              <a:cs typeface="Arial" charset="0"/>
            </a:endParaRPr>
          </a:p>
        </p:txBody>
      </p:sp>
      <p:pic>
        <p:nvPicPr>
          <p:cNvPr id="33" name="Image 32">
            <a:hlinkClick r:id="" action="ppaction://noaction"/>
            <a:extLst>
              <a:ext uri="{FF2B5EF4-FFF2-40B4-BE49-F238E27FC236}">
                <a16:creationId xmlns:a16="http://schemas.microsoft.com/office/drawing/2014/main" id="{D9AF44E8-1B20-4E7A-A493-17DC2486E325}"/>
              </a:ext>
            </a:extLst>
          </p:cNvPr>
          <p:cNvPicPr>
            <a:picLocks noChangeAspect="1"/>
          </p:cNvPicPr>
          <p:nvPr/>
        </p:nvPicPr>
        <p:blipFill>
          <a:blip r:embed="rId6"/>
          <a:stretch>
            <a:fillRect/>
          </a:stretch>
        </p:blipFill>
        <p:spPr>
          <a:xfrm>
            <a:off x="3229989" y="10335"/>
            <a:ext cx="795449" cy="859090"/>
          </a:xfrm>
          <a:prstGeom prst="rect">
            <a:avLst/>
          </a:prstGeom>
          <a:solidFill>
            <a:schemeClr val="accent3">
              <a:lumMod val="60000"/>
              <a:lumOff val="40000"/>
            </a:schemeClr>
          </a:solidFill>
          <a:ln>
            <a:solidFill>
              <a:schemeClr val="accent3">
                <a:lumMod val="75000"/>
              </a:schemeClr>
            </a:solidFill>
          </a:ln>
          <a:effectLst>
            <a:outerShdw blurRad="50800" dist="38100" dir="8100000" algn="tr" rotWithShape="0">
              <a:prstClr val="black">
                <a:alpha val="40000"/>
              </a:prstClr>
            </a:outerShdw>
            <a:softEdge rad="12700"/>
          </a:effectLst>
          <a:scene3d>
            <a:camera prst="orthographicFront"/>
            <a:lightRig rig="threePt" dir="t"/>
          </a:scene3d>
          <a:sp3d>
            <a:bevelT/>
            <a:bevelB prst="angle"/>
          </a:sp3d>
        </p:spPr>
      </p:pic>
      <p:sp>
        <p:nvSpPr>
          <p:cNvPr id="34" name="Rectangle 33">
            <a:extLst>
              <a:ext uri="{FF2B5EF4-FFF2-40B4-BE49-F238E27FC236}">
                <a16:creationId xmlns:a16="http://schemas.microsoft.com/office/drawing/2014/main" id="{55486731-1C92-47DA-9561-2DCEC2234207}"/>
              </a:ext>
            </a:extLst>
          </p:cNvPr>
          <p:cNvSpPr/>
          <p:nvPr/>
        </p:nvSpPr>
        <p:spPr>
          <a:xfrm>
            <a:off x="3199268" y="2912"/>
            <a:ext cx="1539852" cy="889149"/>
          </a:xfrm>
          <a:prstGeom prst="rect">
            <a:avLst/>
          </a:prstGeom>
          <a:noFill/>
          <a:ln>
            <a:solidFill>
              <a:srgbClr val="027180"/>
            </a:solidFill>
          </a:ln>
        </p:spPr>
        <p:txBody>
          <a:bodyPr rtlCol="0" anchor="ctr"/>
          <a:lstStyle/>
          <a:p>
            <a:pPr algn="ctr" eaLnBrk="1" hangingPunct="1"/>
            <a:endParaRPr lang="fr-FR" sz="1600" dirty="0">
              <a:solidFill>
                <a:srgbClr val="027180"/>
              </a:solidFill>
              <a:latin typeface="+mj-lt"/>
              <a:cs typeface="Arial" charset="0"/>
            </a:endParaRPr>
          </a:p>
        </p:txBody>
      </p:sp>
      <p:sp>
        <p:nvSpPr>
          <p:cNvPr id="10" name="Rectangle 9">
            <a:extLst>
              <a:ext uri="{FF2B5EF4-FFF2-40B4-BE49-F238E27FC236}">
                <a16:creationId xmlns:a16="http://schemas.microsoft.com/office/drawing/2014/main" id="{62B0C615-DBD1-4E68-955B-1E1D307539DB}"/>
              </a:ext>
            </a:extLst>
          </p:cNvPr>
          <p:cNvSpPr/>
          <p:nvPr/>
        </p:nvSpPr>
        <p:spPr>
          <a:xfrm>
            <a:off x="3989181" y="23100"/>
            <a:ext cx="878197" cy="707886"/>
          </a:xfrm>
          <a:prstGeom prst="rect">
            <a:avLst/>
          </a:prstGeom>
        </p:spPr>
        <p:txBody>
          <a:bodyPr wrap="square">
            <a:spAutoFit/>
          </a:bodyPr>
          <a:lstStyle/>
          <a:p>
            <a:r>
              <a:rPr lang="fr-FR" sz="800" b="1" dirty="0">
                <a:solidFill>
                  <a:srgbClr val="008192"/>
                </a:solidFill>
                <a:cs typeface="Calibri" panose="020F0502020204030204" pitchFamily="34" charset="0"/>
              </a:rPr>
              <a:t>Pour les 3 premiers rapports qui sont liés aux Exigences </a:t>
            </a:r>
            <a:endParaRPr lang="fr-FR" sz="800" b="1" dirty="0">
              <a:solidFill>
                <a:srgbClr val="008192"/>
              </a:solidFill>
            </a:endParaRPr>
          </a:p>
        </p:txBody>
      </p:sp>
      <p:cxnSp>
        <p:nvCxnSpPr>
          <p:cNvPr id="22" name="Connecteur droit avec flèche 21">
            <a:extLst>
              <a:ext uri="{FF2B5EF4-FFF2-40B4-BE49-F238E27FC236}">
                <a16:creationId xmlns:a16="http://schemas.microsoft.com/office/drawing/2014/main" id="{C5CE4AA2-1A1A-4422-8E13-33FDF21CEB1E}"/>
              </a:ext>
            </a:extLst>
          </p:cNvPr>
          <p:cNvCxnSpPr>
            <a:cxnSpLocks/>
            <a:endCxn id="38" idx="1"/>
          </p:cNvCxnSpPr>
          <p:nvPr/>
        </p:nvCxnSpPr>
        <p:spPr>
          <a:xfrm flipV="1">
            <a:off x="4754448" y="606625"/>
            <a:ext cx="213885" cy="186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 coins arrondis 34">
            <a:extLst>
              <a:ext uri="{FF2B5EF4-FFF2-40B4-BE49-F238E27FC236}">
                <a16:creationId xmlns:a16="http://schemas.microsoft.com/office/drawing/2014/main" id="{DB4C9732-5E59-4C03-935B-FF23ADAC246E}"/>
              </a:ext>
            </a:extLst>
          </p:cNvPr>
          <p:cNvSpPr/>
          <p:nvPr/>
        </p:nvSpPr>
        <p:spPr>
          <a:xfrm>
            <a:off x="4330800" y="171896"/>
            <a:ext cx="2885880" cy="505418"/>
          </a:xfrm>
          <a:prstGeom prst="roundRect">
            <a:avLst/>
          </a:prstGeom>
          <a:solidFill>
            <a:srgbClr val="FFC000"/>
          </a:solidFill>
          <a:ln>
            <a:solidFill>
              <a:srgbClr val="027180"/>
            </a:solidFill>
          </a:ln>
        </p:spPr>
        <p:txBody>
          <a:bodyPr rtlCol="0" anchor="ctr"/>
          <a:lstStyle/>
          <a:p>
            <a:pPr algn="ctr" eaLnBrk="1" hangingPunct="1"/>
            <a:r>
              <a:rPr lang="fr-FR" sz="1100" dirty="0">
                <a:solidFill>
                  <a:srgbClr val="027180"/>
                </a:solidFill>
                <a:latin typeface="+mj-lt"/>
              </a:rPr>
              <a:t>Aller </a:t>
            </a:r>
            <a:r>
              <a:rPr lang="fr-FR" sz="1100" dirty="0" err="1">
                <a:solidFill>
                  <a:srgbClr val="027180"/>
                </a:solidFill>
                <a:latin typeface="+mj-lt"/>
              </a:rPr>
              <a:t>ds</a:t>
            </a:r>
            <a:r>
              <a:rPr lang="fr-FR" sz="1100" dirty="0">
                <a:solidFill>
                  <a:srgbClr val="027180"/>
                </a:solidFill>
                <a:latin typeface="+mj-lt"/>
              </a:rPr>
              <a:t> le projet Backlog et accéder avec le menu de gauche (vérifier </a:t>
            </a:r>
            <a:r>
              <a:rPr lang="fr-FR" sz="1100" dirty="0" err="1">
                <a:solidFill>
                  <a:srgbClr val="027180"/>
                </a:solidFill>
                <a:latin typeface="+mj-lt"/>
              </a:rPr>
              <a:t>ds</a:t>
            </a:r>
            <a:r>
              <a:rPr lang="fr-FR" sz="1100" dirty="0">
                <a:solidFill>
                  <a:srgbClr val="027180"/>
                </a:solidFill>
                <a:latin typeface="+mj-lt"/>
              </a:rPr>
              <a:t> </a:t>
            </a:r>
            <a:r>
              <a:rPr lang="fr-FR" sz="1100" dirty="0" err="1">
                <a:solidFill>
                  <a:srgbClr val="027180"/>
                </a:solidFill>
                <a:latin typeface="+mj-lt"/>
              </a:rPr>
              <a:t>qielle</a:t>
            </a:r>
            <a:r>
              <a:rPr lang="fr-FR" sz="1100" dirty="0">
                <a:solidFill>
                  <a:srgbClr val="027180"/>
                </a:solidFill>
                <a:latin typeface="+mj-lt"/>
              </a:rPr>
              <a:t> condition le bandeau de </a:t>
            </a:r>
            <a:r>
              <a:rPr lang="fr-FR" sz="1100" dirty="0" err="1">
                <a:solidFill>
                  <a:srgbClr val="027180"/>
                </a:solidFill>
                <a:latin typeface="+mj-lt"/>
              </a:rPr>
              <a:t>gche</a:t>
            </a:r>
            <a:r>
              <a:rPr lang="fr-FR" sz="1100" dirty="0">
                <a:solidFill>
                  <a:srgbClr val="027180"/>
                </a:solidFill>
                <a:latin typeface="+mj-lt"/>
              </a:rPr>
              <a:t> apparait)</a:t>
            </a:r>
          </a:p>
        </p:txBody>
      </p:sp>
    </p:spTree>
    <p:extLst>
      <p:ext uri="{BB962C8B-B14F-4D97-AF65-F5344CB8AC3E}">
        <p14:creationId xmlns:p14="http://schemas.microsoft.com/office/powerpoint/2010/main" val="26097348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FC0631-6DF3-4DBE-8587-3BB6761A6895}"/>
              </a:ext>
            </a:extLst>
          </p:cNvPr>
          <p:cNvSpPr>
            <a:spLocks noGrp="1"/>
          </p:cNvSpPr>
          <p:nvPr>
            <p:ph type="title"/>
          </p:nvPr>
        </p:nvSpPr>
        <p:spPr/>
        <p:txBody>
          <a:bodyPr/>
          <a:lstStyle/>
          <a:p>
            <a:r>
              <a:rPr lang="fr-FR" dirty="0"/>
              <a:t>Reporting – Rapports Xray</a:t>
            </a:r>
          </a:p>
        </p:txBody>
      </p:sp>
      <p:sp>
        <p:nvSpPr>
          <p:cNvPr id="3" name="Espace réservé du texte 2">
            <a:extLst>
              <a:ext uri="{FF2B5EF4-FFF2-40B4-BE49-F238E27FC236}">
                <a16:creationId xmlns:a16="http://schemas.microsoft.com/office/drawing/2014/main" id="{3351F24B-529D-47CC-96A1-57A9EFCB457A}"/>
              </a:ext>
            </a:extLst>
          </p:cNvPr>
          <p:cNvSpPr>
            <a:spLocks noGrp="1"/>
          </p:cNvSpPr>
          <p:nvPr>
            <p:ph type="body" sz="quarter" idx="11"/>
          </p:nvPr>
        </p:nvSpPr>
        <p:spPr/>
        <p:txBody>
          <a:bodyPr/>
          <a:lstStyle/>
          <a:p>
            <a:r>
              <a:rPr lang="fr-FR" dirty="0"/>
              <a:t>Rapport de traçabilité</a:t>
            </a:r>
          </a:p>
        </p:txBody>
      </p:sp>
      <p:sp>
        <p:nvSpPr>
          <p:cNvPr id="5" name="Espace réservé du numéro de diapositive 4">
            <a:extLst>
              <a:ext uri="{FF2B5EF4-FFF2-40B4-BE49-F238E27FC236}">
                <a16:creationId xmlns:a16="http://schemas.microsoft.com/office/drawing/2014/main" id="{BA55B648-546B-41F9-8E50-C5169AAEA45E}"/>
              </a:ext>
            </a:extLst>
          </p:cNvPr>
          <p:cNvSpPr>
            <a:spLocks noGrp="1"/>
          </p:cNvSpPr>
          <p:nvPr>
            <p:ph type="sldNum" sz="quarter" idx="4"/>
          </p:nvPr>
        </p:nvSpPr>
        <p:spPr/>
        <p:txBody>
          <a:bodyPr/>
          <a:lstStyle/>
          <a:p>
            <a:fld id="{AB4D0077-BF62-4615-B421-B126B085B149}" type="slidenum">
              <a:rPr lang="en-GB" smtClean="0"/>
              <a:pPr/>
              <a:t>81</a:t>
            </a:fld>
            <a:endParaRPr lang="en-GB" dirty="0"/>
          </a:p>
        </p:txBody>
      </p:sp>
      <p:pic>
        <p:nvPicPr>
          <p:cNvPr id="7" name="Image 6">
            <a:extLst>
              <a:ext uri="{FF2B5EF4-FFF2-40B4-BE49-F238E27FC236}">
                <a16:creationId xmlns:a16="http://schemas.microsoft.com/office/drawing/2014/main" id="{C88F2F26-C210-4A11-B585-E3F432645F66}"/>
              </a:ext>
            </a:extLst>
          </p:cNvPr>
          <p:cNvPicPr>
            <a:picLocks noChangeAspect="1"/>
          </p:cNvPicPr>
          <p:nvPr/>
        </p:nvPicPr>
        <p:blipFill>
          <a:blip r:embed="rId2"/>
          <a:stretch>
            <a:fillRect/>
          </a:stretch>
        </p:blipFill>
        <p:spPr>
          <a:xfrm>
            <a:off x="402015" y="1248576"/>
            <a:ext cx="6182017" cy="2962702"/>
          </a:xfrm>
          <a:prstGeom prst="rect">
            <a:avLst/>
          </a:prstGeom>
          <a:ln>
            <a:solidFill>
              <a:schemeClr val="tx2">
                <a:lumMod val="60000"/>
                <a:lumOff val="40000"/>
              </a:schemeClr>
            </a:solidFill>
          </a:ln>
        </p:spPr>
      </p:pic>
      <p:sp>
        <p:nvSpPr>
          <p:cNvPr id="23" name="Rectangle : coins arrondis 22">
            <a:extLst>
              <a:ext uri="{FF2B5EF4-FFF2-40B4-BE49-F238E27FC236}">
                <a16:creationId xmlns:a16="http://schemas.microsoft.com/office/drawing/2014/main" id="{065F3FB1-DE0B-4A64-9AC3-BE53F638419A}"/>
              </a:ext>
            </a:extLst>
          </p:cNvPr>
          <p:cNvSpPr/>
          <p:nvPr/>
        </p:nvSpPr>
        <p:spPr>
          <a:xfrm>
            <a:off x="542032" y="2440146"/>
            <a:ext cx="5686331" cy="173056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ZoneTexte 15">
            <a:extLst>
              <a:ext uri="{FF2B5EF4-FFF2-40B4-BE49-F238E27FC236}">
                <a16:creationId xmlns:a16="http://schemas.microsoft.com/office/drawing/2014/main" id="{05C3B78B-DA4C-4DD4-94CB-5324DFF1E8B7}"/>
              </a:ext>
            </a:extLst>
          </p:cNvPr>
          <p:cNvSpPr txBox="1"/>
          <p:nvPr/>
        </p:nvSpPr>
        <p:spPr>
          <a:xfrm>
            <a:off x="6574518" y="3469644"/>
            <a:ext cx="1129558" cy="523220"/>
          </a:xfrm>
          <a:prstGeom prst="rect">
            <a:avLst/>
          </a:prstGeom>
          <a:solidFill>
            <a:schemeClr val="accent2">
              <a:lumMod val="60000"/>
              <a:lumOff val="40000"/>
            </a:schemeClr>
          </a:solidFill>
          <a:ln w="19050" cmpd="sng">
            <a:solidFill>
              <a:srgbClr val="FF0000"/>
            </a:solidFill>
          </a:ln>
        </p:spPr>
        <p:txBody>
          <a:bodyPr wrap="square" rtlCol="0">
            <a:spAutoFit/>
          </a:bodyPr>
          <a:lstStyle/>
          <a:p>
            <a:pPr algn="ctr"/>
            <a:r>
              <a:rPr lang="fr-FR" sz="700" dirty="0"/>
              <a:t>3. Affichage de la traçabilité entre Exigence, tests, lancements de test et défauts</a:t>
            </a:r>
          </a:p>
        </p:txBody>
      </p:sp>
      <p:cxnSp>
        <p:nvCxnSpPr>
          <p:cNvPr id="26" name="Connecteur droit avec flèche 25">
            <a:extLst>
              <a:ext uri="{FF2B5EF4-FFF2-40B4-BE49-F238E27FC236}">
                <a16:creationId xmlns:a16="http://schemas.microsoft.com/office/drawing/2014/main" id="{D30CE09F-95D9-48B0-B281-DAB715A4F614}"/>
              </a:ext>
            </a:extLst>
          </p:cNvPr>
          <p:cNvCxnSpPr>
            <a:cxnSpLocks/>
            <a:stCxn id="16" idx="1"/>
            <a:endCxn id="23" idx="3"/>
          </p:cNvCxnSpPr>
          <p:nvPr/>
        </p:nvCxnSpPr>
        <p:spPr>
          <a:xfrm flipH="1" flipV="1">
            <a:off x="6228363" y="3305429"/>
            <a:ext cx="346155" cy="425825"/>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 coins arrondis 27">
            <a:extLst>
              <a:ext uri="{FF2B5EF4-FFF2-40B4-BE49-F238E27FC236}">
                <a16:creationId xmlns:a16="http://schemas.microsoft.com/office/drawing/2014/main" id="{AA623523-C703-4629-AEC2-E1D73B388113}"/>
              </a:ext>
            </a:extLst>
          </p:cNvPr>
          <p:cNvSpPr/>
          <p:nvPr/>
        </p:nvSpPr>
        <p:spPr>
          <a:xfrm>
            <a:off x="670396" y="2488364"/>
            <a:ext cx="318399" cy="13906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9" name="Rectangle : coins arrondis 28">
            <a:extLst>
              <a:ext uri="{FF2B5EF4-FFF2-40B4-BE49-F238E27FC236}">
                <a16:creationId xmlns:a16="http://schemas.microsoft.com/office/drawing/2014/main" id="{E5C1AD3D-4F58-4411-A0FC-65457EECBBEB}"/>
              </a:ext>
            </a:extLst>
          </p:cNvPr>
          <p:cNvSpPr/>
          <p:nvPr/>
        </p:nvSpPr>
        <p:spPr>
          <a:xfrm>
            <a:off x="2292568" y="2488364"/>
            <a:ext cx="318399" cy="13906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3" name="Rectangle : coins arrondis 32">
            <a:extLst>
              <a:ext uri="{FF2B5EF4-FFF2-40B4-BE49-F238E27FC236}">
                <a16:creationId xmlns:a16="http://schemas.microsoft.com/office/drawing/2014/main" id="{F32469AF-28BA-4176-B678-46D6E125EFD1}"/>
              </a:ext>
            </a:extLst>
          </p:cNvPr>
          <p:cNvSpPr/>
          <p:nvPr/>
        </p:nvSpPr>
        <p:spPr>
          <a:xfrm>
            <a:off x="4032546" y="2488363"/>
            <a:ext cx="630678" cy="13906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4" name="Rectangle : coins arrondis 33">
            <a:extLst>
              <a:ext uri="{FF2B5EF4-FFF2-40B4-BE49-F238E27FC236}">
                <a16:creationId xmlns:a16="http://schemas.microsoft.com/office/drawing/2014/main" id="{6CBA4E54-10AA-4D70-A3F3-54E5F09FF1C7}"/>
              </a:ext>
            </a:extLst>
          </p:cNvPr>
          <p:cNvSpPr/>
          <p:nvPr/>
        </p:nvSpPr>
        <p:spPr>
          <a:xfrm>
            <a:off x="5701516" y="2488362"/>
            <a:ext cx="318399" cy="13906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5" name="Rectangle : coins arrondis 24">
            <a:extLst>
              <a:ext uri="{FF2B5EF4-FFF2-40B4-BE49-F238E27FC236}">
                <a16:creationId xmlns:a16="http://schemas.microsoft.com/office/drawing/2014/main" id="{DC3B4FA7-36FD-4BBC-BA74-70792D073B48}"/>
              </a:ext>
            </a:extLst>
          </p:cNvPr>
          <p:cNvSpPr/>
          <p:nvPr/>
        </p:nvSpPr>
        <p:spPr>
          <a:xfrm>
            <a:off x="566893" y="2276972"/>
            <a:ext cx="2194604" cy="13906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ZoneTexte 34">
            <a:extLst>
              <a:ext uri="{FF2B5EF4-FFF2-40B4-BE49-F238E27FC236}">
                <a16:creationId xmlns:a16="http://schemas.microsoft.com/office/drawing/2014/main" id="{C940217F-3373-4F61-8D71-60D1BAA2841D}"/>
              </a:ext>
            </a:extLst>
          </p:cNvPr>
          <p:cNvSpPr txBox="1"/>
          <p:nvPr/>
        </p:nvSpPr>
        <p:spPr>
          <a:xfrm>
            <a:off x="3026009" y="2988126"/>
            <a:ext cx="839372" cy="415498"/>
          </a:xfrm>
          <a:prstGeom prst="rect">
            <a:avLst/>
          </a:prstGeom>
          <a:solidFill>
            <a:schemeClr val="accent2">
              <a:lumMod val="60000"/>
              <a:lumOff val="40000"/>
            </a:schemeClr>
          </a:solidFill>
          <a:ln w="19050" cmpd="sng">
            <a:solidFill>
              <a:srgbClr val="FF0000"/>
            </a:solidFill>
          </a:ln>
        </p:spPr>
        <p:txBody>
          <a:bodyPr wrap="square" rtlCol="0">
            <a:spAutoFit/>
          </a:bodyPr>
          <a:lstStyle/>
          <a:p>
            <a:pPr algn="ctr"/>
            <a:r>
              <a:rPr lang="fr-FR" sz="700" dirty="0"/>
              <a:t>2. Filtre rapide sur les états d’exigence</a:t>
            </a:r>
          </a:p>
        </p:txBody>
      </p:sp>
      <p:cxnSp>
        <p:nvCxnSpPr>
          <p:cNvPr id="36" name="Connecteur droit avec flèche 35">
            <a:extLst>
              <a:ext uri="{FF2B5EF4-FFF2-40B4-BE49-F238E27FC236}">
                <a16:creationId xmlns:a16="http://schemas.microsoft.com/office/drawing/2014/main" id="{C7F87AF0-4788-49AD-9D23-4193619DE24A}"/>
              </a:ext>
            </a:extLst>
          </p:cNvPr>
          <p:cNvCxnSpPr>
            <a:cxnSpLocks/>
            <a:stCxn id="35" idx="1"/>
            <a:endCxn id="25" idx="3"/>
          </p:cNvCxnSpPr>
          <p:nvPr/>
        </p:nvCxnSpPr>
        <p:spPr>
          <a:xfrm flipH="1" flipV="1">
            <a:off x="2761497" y="2346505"/>
            <a:ext cx="264512" cy="849370"/>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 coins arrondis 40">
            <a:extLst>
              <a:ext uri="{FF2B5EF4-FFF2-40B4-BE49-F238E27FC236}">
                <a16:creationId xmlns:a16="http://schemas.microsoft.com/office/drawing/2014/main" id="{C0F5068C-1433-4EA2-82DD-229D22B7CFB9}"/>
              </a:ext>
            </a:extLst>
          </p:cNvPr>
          <p:cNvSpPr/>
          <p:nvPr/>
        </p:nvSpPr>
        <p:spPr>
          <a:xfrm>
            <a:off x="511196" y="2097340"/>
            <a:ext cx="2250301" cy="13906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2" name="Rectangle : coins arrondis 41">
            <a:extLst>
              <a:ext uri="{FF2B5EF4-FFF2-40B4-BE49-F238E27FC236}">
                <a16:creationId xmlns:a16="http://schemas.microsoft.com/office/drawing/2014/main" id="{91CA82D8-71F2-4738-B406-66E75B4CB8C9}"/>
              </a:ext>
            </a:extLst>
          </p:cNvPr>
          <p:cNvSpPr/>
          <p:nvPr/>
        </p:nvSpPr>
        <p:spPr>
          <a:xfrm flipV="1">
            <a:off x="2800766" y="2097341"/>
            <a:ext cx="1365612" cy="152400"/>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3" name="ZoneTexte 42">
            <a:extLst>
              <a:ext uri="{FF2B5EF4-FFF2-40B4-BE49-F238E27FC236}">
                <a16:creationId xmlns:a16="http://schemas.microsoft.com/office/drawing/2014/main" id="{DC410943-B4AE-4711-89D8-ABA79794985A}"/>
              </a:ext>
            </a:extLst>
          </p:cNvPr>
          <p:cNvSpPr txBox="1"/>
          <p:nvPr/>
        </p:nvSpPr>
        <p:spPr>
          <a:xfrm>
            <a:off x="4681808" y="1921503"/>
            <a:ext cx="3002204" cy="415498"/>
          </a:xfrm>
          <a:prstGeom prst="rect">
            <a:avLst/>
          </a:prstGeom>
          <a:solidFill>
            <a:schemeClr val="accent2">
              <a:lumMod val="60000"/>
              <a:lumOff val="40000"/>
            </a:schemeClr>
          </a:solidFill>
          <a:ln w="19050" cmpd="sng">
            <a:solidFill>
              <a:srgbClr val="FF0000"/>
            </a:solidFill>
          </a:ln>
        </p:spPr>
        <p:txBody>
          <a:bodyPr wrap="square" rtlCol="0">
            <a:spAutoFit/>
          </a:bodyPr>
          <a:lstStyle/>
          <a:p>
            <a:pPr algn="ctr"/>
            <a:r>
              <a:rPr lang="fr-FR" sz="700" b="1" dirty="0">
                <a:solidFill>
                  <a:srgbClr val="FF0000"/>
                </a:solidFill>
              </a:rPr>
              <a:t>1. IMPORTANT </a:t>
            </a:r>
            <a:r>
              <a:rPr lang="fr-FR" sz="700" dirty="0"/>
              <a:t>Tous les rapports liés aux exigences ont 2 zones de filtre : à droite celle pour filtrer les exigences, à gauche les axes d’analyse de ces exigences liés à l’exécution  (version, plan de test, environnement, …)</a:t>
            </a:r>
          </a:p>
        </p:txBody>
      </p:sp>
      <p:cxnSp>
        <p:nvCxnSpPr>
          <p:cNvPr id="44" name="Connecteur droit avec flèche 43">
            <a:extLst>
              <a:ext uri="{FF2B5EF4-FFF2-40B4-BE49-F238E27FC236}">
                <a16:creationId xmlns:a16="http://schemas.microsoft.com/office/drawing/2014/main" id="{973F3121-6E71-4880-8628-0CFDDC62A03B}"/>
              </a:ext>
            </a:extLst>
          </p:cNvPr>
          <p:cNvCxnSpPr>
            <a:cxnSpLocks/>
            <a:stCxn id="43" idx="1"/>
            <a:endCxn id="42" idx="3"/>
          </p:cNvCxnSpPr>
          <p:nvPr/>
        </p:nvCxnSpPr>
        <p:spPr>
          <a:xfrm flipH="1">
            <a:off x="4166378" y="2129252"/>
            <a:ext cx="515430" cy="44289"/>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eur droit avec flèche 46">
            <a:extLst>
              <a:ext uri="{FF2B5EF4-FFF2-40B4-BE49-F238E27FC236}">
                <a16:creationId xmlns:a16="http://schemas.microsoft.com/office/drawing/2014/main" id="{B67C2ABA-4483-4D77-8373-43C1E0B16977}"/>
              </a:ext>
            </a:extLst>
          </p:cNvPr>
          <p:cNvCxnSpPr>
            <a:cxnSpLocks/>
            <a:endCxn id="53" idx="1"/>
          </p:cNvCxnSpPr>
          <p:nvPr/>
        </p:nvCxnSpPr>
        <p:spPr>
          <a:xfrm flipV="1">
            <a:off x="4222305" y="623734"/>
            <a:ext cx="1340068" cy="1441179"/>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3" name="Image 52">
            <a:extLst>
              <a:ext uri="{FF2B5EF4-FFF2-40B4-BE49-F238E27FC236}">
                <a16:creationId xmlns:a16="http://schemas.microsoft.com/office/drawing/2014/main" id="{92A7BA93-9B8A-4068-B759-ED90ED89F1B8}"/>
              </a:ext>
            </a:extLst>
          </p:cNvPr>
          <p:cNvPicPr>
            <a:picLocks noChangeAspect="1"/>
          </p:cNvPicPr>
          <p:nvPr/>
        </p:nvPicPr>
        <p:blipFill>
          <a:blip r:embed="rId3"/>
          <a:stretch>
            <a:fillRect/>
          </a:stretch>
        </p:blipFill>
        <p:spPr>
          <a:xfrm>
            <a:off x="5562373" y="107519"/>
            <a:ext cx="2169356" cy="1032429"/>
          </a:xfrm>
          <a:prstGeom prst="rect">
            <a:avLst/>
          </a:prstGeom>
          <a:ln>
            <a:solidFill>
              <a:schemeClr val="tx2">
                <a:lumMod val="60000"/>
                <a:lumOff val="40000"/>
              </a:schemeClr>
            </a:solidFill>
          </a:ln>
        </p:spPr>
      </p:pic>
      <p:sp>
        <p:nvSpPr>
          <p:cNvPr id="54" name="Rectangle : coins arrondis 53">
            <a:extLst>
              <a:ext uri="{FF2B5EF4-FFF2-40B4-BE49-F238E27FC236}">
                <a16:creationId xmlns:a16="http://schemas.microsoft.com/office/drawing/2014/main" id="{0B5406B5-A743-40FF-87F0-090DE56FE952}"/>
              </a:ext>
            </a:extLst>
          </p:cNvPr>
          <p:cNvSpPr/>
          <p:nvPr/>
        </p:nvSpPr>
        <p:spPr>
          <a:xfrm>
            <a:off x="5569822" y="291037"/>
            <a:ext cx="318399" cy="17633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6" name="ZoneTexte 55">
            <a:extLst>
              <a:ext uri="{FF2B5EF4-FFF2-40B4-BE49-F238E27FC236}">
                <a16:creationId xmlns:a16="http://schemas.microsoft.com/office/drawing/2014/main" id="{464260D4-41FF-4631-9C41-976E5576E11E}"/>
              </a:ext>
            </a:extLst>
          </p:cNvPr>
          <p:cNvSpPr txBox="1"/>
          <p:nvPr/>
        </p:nvSpPr>
        <p:spPr>
          <a:xfrm>
            <a:off x="5418141" y="1139948"/>
            <a:ext cx="1130873" cy="307777"/>
          </a:xfrm>
          <a:prstGeom prst="rect">
            <a:avLst/>
          </a:prstGeom>
          <a:solidFill>
            <a:schemeClr val="bg1"/>
          </a:solidFill>
          <a:ln w="19050" cmpd="sng">
            <a:solidFill>
              <a:srgbClr val="FF0000"/>
            </a:solidFill>
          </a:ln>
        </p:spPr>
        <p:txBody>
          <a:bodyPr wrap="square" rtlCol="0">
            <a:spAutoFit/>
          </a:bodyPr>
          <a:lstStyle/>
          <a:p>
            <a:pPr algn="ctr"/>
            <a:r>
              <a:rPr lang="fr-FR" sz="700" dirty="0"/>
              <a:t>1</a:t>
            </a:r>
            <a:r>
              <a:rPr lang="fr-FR" sz="700" baseline="30000" dirty="0"/>
              <a:t>er</a:t>
            </a:r>
            <a:r>
              <a:rPr lang="fr-FR" sz="700" dirty="0"/>
              <a:t> onglet : pour préciser les critères ci-dessous</a:t>
            </a:r>
          </a:p>
        </p:txBody>
      </p:sp>
      <p:cxnSp>
        <p:nvCxnSpPr>
          <p:cNvPr id="57" name="Connecteur droit avec flèche 56">
            <a:extLst>
              <a:ext uri="{FF2B5EF4-FFF2-40B4-BE49-F238E27FC236}">
                <a16:creationId xmlns:a16="http://schemas.microsoft.com/office/drawing/2014/main" id="{97806026-F0C2-48DB-8245-5B48B4568428}"/>
              </a:ext>
            </a:extLst>
          </p:cNvPr>
          <p:cNvCxnSpPr>
            <a:cxnSpLocks/>
            <a:stCxn id="56" idx="0"/>
            <a:endCxn id="54" idx="2"/>
          </p:cNvCxnSpPr>
          <p:nvPr/>
        </p:nvCxnSpPr>
        <p:spPr>
          <a:xfrm flipH="1" flipV="1">
            <a:off x="5729022" y="467373"/>
            <a:ext cx="254556" cy="672575"/>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 coins arrondis 62">
            <a:extLst>
              <a:ext uri="{FF2B5EF4-FFF2-40B4-BE49-F238E27FC236}">
                <a16:creationId xmlns:a16="http://schemas.microsoft.com/office/drawing/2014/main" id="{DC88651C-D5CA-482E-8285-1D1E0296962C}"/>
              </a:ext>
            </a:extLst>
          </p:cNvPr>
          <p:cNvSpPr/>
          <p:nvPr/>
        </p:nvSpPr>
        <p:spPr>
          <a:xfrm>
            <a:off x="5907434" y="279480"/>
            <a:ext cx="545566" cy="17633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4" name="ZoneTexte 63">
            <a:extLst>
              <a:ext uri="{FF2B5EF4-FFF2-40B4-BE49-F238E27FC236}">
                <a16:creationId xmlns:a16="http://schemas.microsoft.com/office/drawing/2014/main" id="{79910413-3CEB-4539-B999-FF8CDB9EB49D}"/>
              </a:ext>
            </a:extLst>
          </p:cNvPr>
          <p:cNvSpPr txBox="1"/>
          <p:nvPr/>
        </p:nvSpPr>
        <p:spPr>
          <a:xfrm>
            <a:off x="6561721" y="1139948"/>
            <a:ext cx="1130873" cy="307777"/>
          </a:xfrm>
          <a:prstGeom prst="rect">
            <a:avLst/>
          </a:prstGeom>
          <a:solidFill>
            <a:schemeClr val="bg1"/>
          </a:solidFill>
          <a:ln w="19050" cmpd="sng">
            <a:solidFill>
              <a:srgbClr val="FF0000"/>
            </a:solidFill>
          </a:ln>
        </p:spPr>
        <p:txBody>
          <a:bodyPr wrap="square" rtlCol="0">
            <a:spAutoFit/>
          </a:bodyPr>
          <a:lstStyle/>
          <a:p>
            <a:pPr algn="ctr"/>
            <a:r>
              <a:rPr lang="fr-FR" sz="700" dirty="0"/>
              <a:t>2</a:t>
            </a:r>
            <a:r>
              <a:rPr lang="fr-FR" sz="700" baseline="30000" dirty="0"/>
              <a:t>e</a:t>
            </a:r>
            <a:r>
              <a:rPr lang="fr-FR" sz="700" dirty="0"/>
              <a:t> onglet : pour préciser un nom filtre</a:t>
            </a:r>
          </a:p>
        </p:txBody>
      </p:sp>
      <p:cxnSp>
        <p:nvCxnSpPr>
          <p:cNvPr id="65" name="Connecteur droit avec flèche 64">
            <a:extLst>
              <a:ext uri="{FF2B5EF4-FFF2-40B4-BE49-F238E27FC236}">
                <a16:creationId xmlns:a16="http://schemas.microsoft.com/office/drawing/2014/main" id="{56E81695-26F2-4AE3-943C-8CCD713FE901}"/>
              </a:ext>
            </a:extLst>
          </p:cNvPr>
          <p:cNvCxnSpPr>
            <a:cxnSpLocks/>
            <a:stCxn id="64" idx="0"/>
            <a:endCxn id="63" idx="2"/>
          </p:cNvCxnSpPr>
          <p:nvPr/>
        </p:nvCxnSpPr>
        <p:spPr>
          <a:xfrm flipH="1" flipV="1">
            <a:off x="6180217" y="455816"/>
            <a:ext cx="946941" cy="684132"/>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75" name="Image 74">
            <a:extLst>
              <a:ext uri="{FF2B5EF4-FFF2-40B4-BE49-F238E27FC236}">
                <a16:creationId xmlns:a16="http://schemas.microsoft.com/office/drawing/2014/main" id="{559D4F09-9ECF-46F1-8004-3EE33F6BAB76}"/>
              </a:ext>
            </a:extLst>
          </p:cNvPr>
          <p:cNvPicPr>
            <a:picLocks noChangeAspect="1"/>
          </p:cNvPicPr>
          <p:nvPr/>
        </p:nvPicPr>
        <p:blipFill>
          <a:blip r:embed="rId4"/>
          <a:stretch>
            <a:fillRect/>
          </a:stretch>
        </p:blipFill>
        <p:spPr>
          <a:xfrm>
            <a:off x="3711905" y="114830"/>
            <a:ext cx="1429682" cy="1085772"/>
          </a:xfrm>
          <a:prstGeom prst="rect">
            <a:avLst/>
          </a:prstGeom>
          <a:ln>
            <a:solidFill>
              <a:schemeClr val="tx2">
                <a:lumMod val="60000"/>
                <a:lumOff val="40000"/>
              </a:schemeClr>
            </a:solidFill>
          </a:ln>
        </p:spPr>
      </p:pic>
      <p:sp>
        <p:nvSpPr>
          <p:cNvPr id="92" name="Rectangle : coins arrondis 91">
            <a:extLst>
              <a:ext uri="{FF2B5EF4-FFF2-40B4-BE49-F238E27FC236}">
                <a16:creationId xmlns:a16="http://schemas.microsoft.com/office/drawing/2014/main" id="{7EE1124D-7E8F-40B9-9F5E-AE5527D31201}"/>
              </a:ext>
            </a:extLst>
          </p:cNvPr>
          <p:cNvSpPr/>
          <p:nvPr/>
        </p:nvSpPr>
        <p:spPr>
          <a:xfrm>
            <a:off x="3733669" y="179789"/>
            <a:ext cx="393280" cy="17633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3" name="ZoneTexte 92">
            <a:extLst>
              <a:ext uri="{FF2B5EF4-FFF2-40B4-BE49-F238E27FC236}">
                <a16:creationId xmlns:a16="http://schemas.microsoft.com/office/drawing/2014/main" id="{4AAE9CF1-227A-4B18-B188-584E762EA55D}"/>
              </a:ext>
            </a:extLst>
          </p:cNvPr>
          <p:cNvSpPr txBox="1"/>
          <p:nvPr/>
        </p:nvSpPr>
        <p:spPr>
          <a:xfrm>
            <a:off x="2436088" y="1301838"/>
            <a:ext cx="1130873" cy="415498"/>
          </a:xfrm>
          <a:prstGeom prst="rect">
            <a:avLst/>
          </a:prstGeom>
          <a:solidFill>
            <a:schemeClr val="bg1"/>
          </a:solidFill>
          <a:ln w="19050" cmpd="sng">
            <a:solidFill>
              <a:srgbClr val="FF0000"/>
            </a:solidFill>
          </a:ln>
        </p:spPr>
        <p:txBody>
          <a:bodyPr wrap="square" rtlCol="0">
            <a:spAutoFit/>
          </a:bodyPr>
          <a:lstStyle/>
          <a:p>
            <a:pPr algn="ctr"/>
            <a:r>
              <a:rPr lang="fr-FR" sz="700" dirty="0"/>
              <a:t>1</a:t>
            </a:r>
            <a:r>
              <a:rPr lang="fr-FR" sz="700" baseline="30000" dirty="0"/>
              <a:t>er</a:t>
            </a:r>
            <a:r>
              <a:rPr lang="fr-FR" sz="700" dirty="0"/>
              <a:t> onglet : pour filtrer selon la version (d’exécution)</a:t>
            </a:r>
          </a:p>
        </p:txBody>
      </p:sp>
      <p:cxnSp>
        <p:nvCxnSpPr>
          <p:cNvPr id="94" name="Connecteur droit avec flèche 93">
            <a:extLst>
              <a:ext uri="{FF2B5EF4-FFF2-40B4-BE49-F238E27FC236}">
                <a16:creationId xmlns:a16="http://schemas.microsoft.com/office/drawing/2014/main" id="{A1FA6FC4-D478-4F93-8096-B0BADF72DDD3}"/>
              </a:ext>
            </a:extLst>
          </p:cNvPr>
          <p:cNvCxnSpPr>
            <a:cxnSpLocks/>
            <a:stCxn id="93" idx="0"/>
            <a:endCxn id="92" idx="2"/>
          </p:cNvCxnSpPr>
          <p:nvPr/>
        </p:nvCxnSpPr>
        <p:spPr>
          <a:xfrm flipV="1">
            <a:off x="3001525" y="356125"/>
            <a:ext cx="928784" cy="945713"/>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Rectangle : coins arrondis 94">
            <a:extLst>
              <a:ext uri="{FF2B5EF4-FFF2-40B4-BE49-F238E27FC236}">
                <a16:creationId xmlns:a16="http://schemas.microsoft.com/office/drawing/2014/main" id="{4A4A182C-5659-4800-8026-A683A5281256}"/>
              </a:ext>
            </a:extLst>
          </p:cNvPr>
          <p:cNvSpPr/>
          <p:nvPr/>
        </p:nvSpPr>
        <p:spPr>
          <a:xfrm>
            <a:off x="4126948" y="186470"/>
            <a:ext cx="478390" cy="17633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6" name="ZoneTexte 95">
            <a:extLst>
              <a:ext uri="{FF2B5EF4-FFF2-40B4-BE49-F238E27FC236}">
                <a16:creationId xmlns:a16="http://schemas.microsoft.com/office/drawing/2014/main" id="{D604BDB6-07A3-4C09-84B8-93521BC0C47C}"/>
              </a:ext>
            </a:extLst>
          </p:cNvPr>
          <p:cNvSpPr txBox="1"/>
          <p:nvPr/>
        </p:nvSpPr>
        <p:spPr>
          <a:xfrm>
            <a:off x="3570100" y="1302264"/>
            <a:ext cx="1130873" cy="415498"/>
          </a:xfrm>
          <a:prstGeom prst="rect">
            <a:avLst/>
          </a:prstGeom>
          <a:solidFill>
            <a:schemeClr val="bg1"/>
          </a:solidFill>
          <a:ln w="19050" cmpd="sng">
            <a:solidFill>
              <a:srgbClr val="FF0000"/>
            </a:solidFill>
          </a:ln>
        </p:spPr>
        <p:txBody>
          <a:bodyPr wrap="square" rtlCol="0">
            <a:spAutoFit/>
          </a:bodyPr>
          <a:lstStyle/>
          <a:p>
            <a:pPr algn="ctr"/>
            <a:r>
              <a:rPr lang="fr-FR" sz="700" dirty="0"/>
              <a:t>2</a:t>
            </a:r>
            <a:r>
              <a:rPr lang="fr-FR" sz="700" baseline="30000" dirty="0"/>
              <a:t>e</a:t>
            </a:r>
            <a:r>
              <a:rPr lang="fr-FR" sz="700" dirty="0"/>
              <a:t> onglet : pour préciser selon un plan de test</a:t>
            </a:r>
            <a:br>
              <a:rPr lang="fr-FR" sz="700" dirty="0"/>
            </a:br>
            <a:endParaRPr lang="fr-FR" sz="700" dirty="0"/>
          </a:p>
        </p:txBody>
      </p:sp>
      <p:cxnSp>
        <p:nvCxnSpPr>
          <p:cNvPr id="97" name="Connecteur droit avec flèche 96">
            <a:extLst>
              <a:ext uri="{FF2B5EF4-FFF2-40B4-BE49-F238E27FC236}">
                <a16:creationId xmlns:a16="http://schemas.microsoft.com/office/drawing/2014/main" id="{9AEC1B14-6049-4E27-843F-4627BC659A44}"/>
              </a:ext>
            </a:extLst>
          </p:cNvPr>
          <p:cNvCxnSpPr>
            <a:cxnSpLocks/>
            <a:stCxn id="96" idx="0"/>
            <a:endCxn id="95" idx="2"/>
          </p:cNvCxnSpPr>
          <p:nvPr/>
        </p:nvCxnSpPr>
        <p:spPr>
          <a:xfrm flipV="1">
            <a:off x="4135537" y="362806"/>
            <a:ext cx="230606" cy="939458"/>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0DBD04F4-C4F4-4BE8-B5A5-A43837374457}"/>
              </a:ext>
            </a:extLst>
          </p:cNvPr>
          <p:cNvCxnSpPr>
            <a:cxnSpLocks/>
            <a:stCxn id="41" idx="0"/>
          </p:cNvCxnSpPr>
          <p:nvPr/>
        </p:nvCxnSpPr>
        <p:spPr>
          <a:xfrm flipV="1">
            <a:off x="1636347" y="1775340"/>
            <a:ext cx="1676420" cy="322000"/>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Rectangle : coins arrondis 115">
            <a:extLst>
              <a:ext uri="{FF2B5EF4-FFF2-40B4-BE49-F238E27FC236}">
                <a16:creationId xmlns:a16="http://schemas.microsoft.com/office/drawing/2014/main" id="{403245A6-AE80-41B7-A7F4-5CF22AC98910}"/>
              </a:ext>
            </a:extLst>
          </p:cNvPr>
          <p:cNvSpPr/>
          <p:nvPr/>
        </p:nvSpPr>
        <p:spPr>
          <a:xfrm>
            <a:off x="407693" y="1248576"/>
            <a:ext cx="1363957" cy="16282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 name="Rectangle 39">
            <a:extLst>
              <a:ext uri="{FF2B5EF4-FFF2-40B4-BE49-F238E27FC236}">
                <a16:creationId xmlns:a16="http://schemas.microsoft.com/office/drawing/2014/main" id="{F7E10856-B0E1-49DD-90C5-2EE90F645EB3}"/>
              </a:ext>
            </a:extLst>
          </p:cNvPr>
          <p:cNvSpPr/>
          <p:nvPr/>
        </p:nvSpPr>
        <p:spPr>
          <a:xfrm rot="20751712">
            <a:off x="1718963" y="632651"/>
            <a:ext cx="1502929" cy="523220"/>
          </a:xfrm>
          <a:prstGeom prst="rect">
            <a:avLst/>
          </a:prstGeom>
          <a:noFill/>
          <a:ln w="12700">
            <a:solidFill>
              <a:srgbClr val="C00000"/>
            </a:solidFill>
          </a:ln>
          <a:effectLst>
            <a:outerShdw blurRad="50800" dist="38100" dir="2700000" algn="tl" rotWithShape="0">
              <a:prstClr val="black">
                <a:alpha val="40000"/>
              </a:prstClr>
            </a:outerShdw>
          </a:effectLst>
        </p:spPr>
        <p:txBody>
          <a:bodyPr wrap="square" lIns="91440" tIns="45720" rIns="91440" bIns="45720">
            <a:spAutoFit/>
          </a:bodyPr>
          <a:lstStyle/>
          <a:p>
            <a:pPr algn="just"/>
            <a:r>
              <a:rPr lang="fr-FR" b="1" cap="small" dirty="0">
                <a:solidFill>
                  <a:srgbClr val="C00000"/>
                </a:solidFill>
              </a:rPr>
              <a:t>Exigé par le Contrôle Interne </a:t>
            </a:r>
            <a:r>
              <a:rPr lang="fr-FR" b="1" dirty="0">
                <a:solidFill>
                  <a:srgbClr val="C00000"/>
                </a:solidFill>
              </a:rPr>
              <a:t>!</a:t>
            </a:r>
          </a:p>
        </p:txBody>
      </p:sp>
    </p:spTree>
    <p:extLst>
      <p:ext uri="{BB962C8B-B14F-4D97-AF65-F5344CB8AC3E}">
        <p14:creationId xmlns:p14="http://schemas.microsoft.com/office/powerpoint/2010/main" val="26971210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2201BD83-8356-496D-BAE4-7A6C7057A18E}"/>
              </a:ext>
            </a:extLst>
          </p:cNvPr>
          <p:cNvSpPr>
            <a:spLocks noGrp="1"/>
          </p:cNvSpPr>
          <p:nvPr>
            <p:ph type="sldNum" sz="quarter" idx="4"/>
          </p:nvPr>
        </p:nvSpPr>
        <p:spPr/>
        <p:txBody>
          <a:bodyPr/>
          <a:lstStyle/>
          <a:p>
            <a:fld id="{AB4D0077-BF62-4615-B421-B126B085B149}" type="slidenum">
              <a:rPr lang="en-GB" smtClean="0"/>
              <a:pPr/>
              <a:t>82</a:t>
            </a:fld>
            <a:endParaRPr lang="en-GB" dirty="0"/>
          </a:p>
        </p:txBody>
      </p:sp>
      <p:sp>
        <p:nvSpPr>
          <p:cNvPr id="6" name="Titre 1">
            <a:extLst>
              <a:ext uri="{FF2B5EF4-FFF2-40B4-BE49-F238E27FC236}">
                <a16:creationId xmlns:a16="http://schemas.microsoft.com/office/drawing/2014/main" id="{3B53F3E2-A4DF-4CD4-8634-EAD0AEFCE682}"/>
              </a:ext>
            </a:extLst>
          </p:cNvPr>
          <p:cNvSpPr>
            <a:spLocks noGrp="1"/>
          </p:cNvSpPr>
          <p:nvPr>
            <p:ph type="title"/>
          </p:nvPr>
        </p:nvSpPr>
        <p:spPr>
          <a:xfrm>
            <a:off x="234000" y="274638"/>
            <a:ext cx="7344088" cy="288000"/>
          </a:xfrm>
        </p:spPr>
        <p:txBody>
          <a:bodyPr/>
          <a:lstStyle/>
          <a:p>
            <a:r>
              <a:rPr lang="fr-FR" dirty="0"/>
              <a:t>(5c) Reporting – Rapports Xray</a:t>
            </a:r>
          </a:p>
        </p:txBody>
      </p:sp>
      <p:sp>
        <p:nvSpPr>
          <p:cNvPr id="7" name="Espace réservé du texte 2">
            <a:extLst>
              <a:ext uri="{FF2B5EF4-FFF2-40B4-BE49-F238E27FC236}">
                <a16:creationId xmlns:a16="http://schemas.microsoft.com/office/drawing/2014/main" id="{3FCF8F82-A3BA-4317-9CA5-A0FBB4ACAD04}"/>
              </a:ext>
            </a:extLst>
          </p:cNvPr>
          <p:cNvSpPr>
            <a:spLocks noGrp="1"/>
          </p:cNvSpPr>
          <p:nvPr>
            <p:ph type="body" sz="quarter" idx="11"/>
          </p:nvPr>
        </p:nvSpPr>
        <p:spPr>
          <a:xfrm>
            <a:off x="234000" y="576000"/>
            <a:ext cx="7344000" cy="216000"/>
          </a:xfrm>
        </p:spPr>
        <p:txBody>
          <a:bodyPr/>
          <a:lstStyle/>
          <a:p>
            <a:r>
              <a:rPr lang="fr-FR" dirty="0"/>
              <a:t>Export vers Excel</a:t>
            </a:r>
          </a:p>
        </p:txBody>
      </p:sp>
      <p:pic>
        <p:nvPicPr>
          <p:cNvPr id="9" name="Image 8">
            <a:extLst>
              <a:ext uri="{FF2B5EF4-FFF2-40B4-BE49-F238E27FC236}">
                <a16:creationId xmlns:a16="http://schemas.microsoft.com/office/drawing/2014/main" id="{7EBC4AF2-5992-4579-B507-D46BCD646B3A}"/>
              </a:ext>
            </a:extLst>
          </p:cNvPr>
          <p:cNvPicPr>
            <a:picLocks noChangeAspect="1"/>
          </p:cNvPicPr>
          <p:nvPr/>
        </p:nvPicPr>
        <p:blipFill>
          <a:blip r:embed="rId2"/>
          <a:stretch>
            <a:fillRect/>
          </a:stretch>
        </p:blipFill>
        <p:spPr>
          <a:xfrm>
            <a:off x="234000" y="781063"/>
            <a:ext cx="7534888" cy="2874887"/>
          </a:xfrm>
          <a:prstGeom prst="rect">
            <a:avLst/>
          </a:prstGeom>
          <a:ln>
            <a:solidFill>
              <a:schemeClr val="tx2">
                <a:lumMod val="60000"/>
                <a:lumOff val="40000"/>
              </a:schemeClr>
            </a:solidFill>
          </a:ln>
        </p:spPr>
      </p:pic>
      <p:sp>
        <p:nvSpPr>
          <p:cNvPr id="11" name="ZoneTexte 10">
            <a:extLst>
              <a:ext uri="{FF2B5EF4-FFF2-40B4-BE49-F238E27FC236}">
                <a16:creationId xmlns:a16="http://schemas.microsoft.com/office/drawing/2014/main" id="{DEA5069B-172F-479B-A6A3-1A85E2CFD751}"/>
              </a:ext>
            </a:extLst>
          </p:cNvPr>
          <p:cNvSpPr txBox="1"/>
          <p:nvPr/>
        </p:nvSpPr>
        <p:spPr>
          <a:xfrm>
            <a:off x="7212892" y="767701"/>
            <a:ext cx="554438" cy="253916"/>
          </a:xfrm>
          <a:prstGeom prst="rect">
            <a:avLst/>
          </a:prstGeom>
          <a:noFill/>
          <a:ln w="19050" cmpd="sng">
            <a:solidFill>
              <a:srgbClr val="FF0000"/>
            </a:solidFill>
          </a:ln>
        </p:spPr>
        <p:txBody>
          <a:bodyPr wrap="square" rtlCol="0">
            <a:spAutoFit/>
          </a:bodyPr>
          <a:lstStyle/>
          <a:p>
            <a:pPr algn="ctr"/>
            <a:endParaRPr lang="fr-FR" sz="1050" dirty="0"/>
          </a:p>
        </p:txBody>
      </p:sp>
      <p:cxnSp>
        <p:nvCxnSpPr>
          <p:cNvPr id="12" name="Connecteur droit avec flèche 11">
            <a:extLst>
              <a:ext uri="{FF2B5EF4-FFF2-40B4-BE49-F238E27FC236}">
                <a16:creationId xmlns:a16="http://schemas.microsoft.com/office/drawing/2014/main" id="{3696FCEA-62FA-447B-A106-EE71CA47241F}"/>
              </a:ext>
            </a:extLst>
          </p:cNvPr>
          <p:cNvCxnSpPr>
            <a:cxnSpLocks/>
            <a:stCxn id="15" idx="0"/>
            <a:endCxn id="11" idx="1"/>
          </p:cNvCxnSpPr>
          <p:nvPr/>
        </p:nvCxnSpPr>
        <p:spPr>
          <a:xfrm flipV="1">
            <a:off x="5930278" y="894659"/>
            <a:ext cx="1282614" cy="898304"/>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66E3D1E4-129D-4AEB-B82B-E972E5D3D7A4}"/>
              </a:ext>
            </a:extLst>
          </p:cNvPr>
          <p:cNvSpPr txBox="1"/>
          <p:nvPr/>
        </p:nvSpPr>
        <p:spPr>
          <a:xfrm>
            <a:off x="4111602" y="1792963"/>
            <a:ext cx="3637352" cy="2246769"/>
          </a:xfrm>
          <a:prstGeom prst="rect">
            <a:avLst/>
          </a:prstGeom>
          <a:solidFill>
            <a:schemeClr val="accent2">
              <a:lumMod val="60000"/>
              <a:lumOff val="40000"/>
            </a:schemeClr>
          </a:solidFill>
          <a:ln w="19050" cmpd="sng">
            <a:solidFill>
              <a:srgbClr val="FF0000"/>
            </a:solidFill>
          </a:ln>
        </p:spPr>
        <p:txBody>
          <a:bodyPr wrap="square" rtlCol="0">
            <a:spAutoFit/>
          </a:bodyPr>
          <a:lstStyle/>
          <a:p>
            <a:r>
              <a:rPr lang="fr-FR" sz="1000" b="1" dirty="0">
                <a:solidFill>
                  <a:srgbClr val="FF0000"/>
                </a:solidFill>
              </a:rPr>
              <a:t>IMPORTANT : </a:t>
            </a:r>
            <a:r>
              <a:rPr lang="fr-FR" sz="1000" dirty="0"/>
              <a:t>La plupart des rapports Xray permettent </a:t>
            </a:r>
            <a:r>
              <a:rPr lang="fr-FR" sz="1000" b="1" dirty="0"/>
              <a:t>d’exporter</a:t>
            </a:r>
            <a:r>
              <a:rPr lang="fr-FR" sz="1000" dirty="0"/>
              <a:t> les données affichées vers Excel au format CSV. Les fichiers exportés sont illisibles (caractères spéciaux non convertis)</a:t>
            </a:r>
          </a:p>
          <a:p>
            <a:endParaRPr lang="fr-FR" sz="1000" dirty="0"/>
          </a:p>
          <a:p>
            <a:r>
              <a:rPr lang="fr-FR" sz="1000" dirty="0"/>
              <a:t>Pour que les fichiers exportés ne contiennent </a:t>
            </a:r>
            <a:r>
              <a:rPr lang="fr-FR" sz="1000" b="1" dirty="0"/>
              <a:t>pas de caractères spéciaux</a:t>
            </a:r>
            <a:r>
              <a:rPr lang="fr-FR" sz="1000" dirty="0"/>
              <a:t>, procéder comme suit :</a:t>
            </a:r>
          </a:p>
          <a:p>
            <a:r>
              <a:rPr lang="fr-FR" sz="1000" dirty="0"/>
              <a:t>. Dans Xray, cliquer sur Exporter puis Exporter en CSV </a:t>
            </a:r>
          </a:p>
          <a:p>
            <a:r>
              <a:rPr lang="fr-FR" sz="1000" dirty="0"/>
              <a:t>. Lancer Excel</a:t>
            </a:r>
            <a:br>
              <a:rPr lang="fr-FR" sz="1000" dirty="0"/>
            </a:br>
            <a:r>
              <a:rPr lang="fr-FR" sz="1000" dirty="0"/>
              <a:t>. Menu Données puis « A partir d’un fichier CSV »</a:t>
            </a:r>
            <a:br>
              <a:rPr lang="fr-FR" sz="1000" dirty="0"/>
            </a:br>
            <a:r>
              <a:rPr lang="fr-FR" sz="1000" dirty="0"/>
              <a:t>. Rechercher le fichier CSV dans le dossier Téléchargements</a:t>
            </a:r>
            <a:br>
              <a:rPr lang="fr-FR" sz="1000" dirty="0"/>
            </a:br>
            <a:r>
              <a:rPr lang="fr-FR" sz="1000" dirty="0"/>
              <a:t>. Changer l’origine du fichier par « 65001 Unicode : UTF8 » (3</a:t>
            </a:r>
            <a:r>
              <a:rPr lang="fr-FR" sz="1000" baseline="30000" dirty="0"/>
              <a:t>e</a:t>
            </a:r>
            <a:r>
              <a:rPr lang="fr-FR" sz="1000" dirty="0"/>
              <a:t> choix en partant du bas)</a:t>
            </a:r>
          </a:p>
          <a:p>
            <a:r>
              <a:rPr lang="fr-FR" sz="1000" dirty="0"/>
              <a:t>. Cliquer sur Transformer les données</a:t>
            </a:r>
          </a:p>
          <a:p>
            <a:r>
              <a:rPr lang="fr-FR" sz="1000" dirty="0"/>
              <a:t>. Sauvegarder le fichier</a:t>
            </a:r>
          </a:p>
        </p:txBody>
      </p:sp>
      <p:pic>
        <p:nvPicPr>
          <p:cNvPr id="17" name="Image 16">
            <a:extLst>
              <a:ext uri="{FF2B5EF4-FFF2-40B4-BE49-F238E27FC236}">
                <a16:creationId xmlns:a16="http://schemas.microsoft.com/office/drawing/2014/main" id="{83D1E869-BC87-4754-B00F-0FA9E6D2CBA5}"/>
              </a:ext>
            </a:extLst>
          </p:cNvPr>
          <p:cNvPicPr>
            <a:picLocks noChangeAspect="1"/>
          </p:cNvPicPr>
          <p:nvPr/>
        </p:nvPicPr>
        <p:blipFill>
          <a:blip r:embed="rId3"/>
          <a:stretch>
            <a:fillRect/>
          </a:stretch>
        </p:blipFill>
        <p:spPr>
          <a:xfrm>
            <a:off x="279944" y="2300577"/>
            <a:ext cx="3721500" cy="1860750"/>
          </a:xfrm>
          <a:prstGeom prst="rect">
            <a:avLst/>
          </a:prstGeom>
          <a:ln>
            <a:solidFill>
              <a:schemeClr val="tx2">
                <a:lumMod val="60000"/>
                <a:lumOff val="40000"/>
              </a:schemeClr>
            </a:solidFill>
          </a:ln>
        </p:spPr>
      </p:pic>
      <p:sp>
        <p:nvSpPr>
          <p:cNvPr id="23" name="ZoneTexte 22">
            <a:extLst>
              <a:ext uri="{FF2B5EF4-FFF2-40B4-BE49-F238E27FC236}">
                <a16:creationId xmlns:a16="http://schemas.microsoft.com/office/drawing/2014/main" id="{27ECD15D-3C58-4ACD-9A64-567E9F20D05A}"/>
              </a:ext>
            </a:extLst>
          </p:cNvPr>
          <p:cNvSpPr txBox="1"/>
          <p:nvPr/>
        </p:nvSpPr>
        <p:spPr>
          <a:xfrm>
            <a:off x="258134" y="2512306"/>
            <a:ext cx="1097480" cy="326808"/>
          </a:xfrm>
          <a:prstGeom prst="rect">
            <a:avLst/>
          </a:prstGeom>
          <a:noFill/>
          <a:ln w="19050" cmpd="sng">
            <a:solidFill>
              <a:srgbClr val="FF0000"/>
            </a:solidFill>
          </a:ln>
        </p:spPr>
        <p:txBody>
          <a:bodyPr wrap="square" rtlCol="0">
            <a:spAutoFit/>
          </a:bodyPr>
          <a:lstStyle/>
          <a:p>
            <a:pPr algn="ctr"/>
            <a:endParaRPr lang="fr-FR" sz="1050" dirty="0"/>
          </a:p>
        </p:txBody>
      </p:sp>
      <p:cxnSp>
        <p:nvCxnSpPr>
          <p:cNvPr id="24" name="Connecteur droit avec flèche 23">
            <a:extLst>
              <a:ext uri="{FF2B5EF4-FFF2-40B4-BE49-F238E27FC236}">
                <a16:creationId xmlns:a16="http://schemas.microsoft.com/office/drawing/2014/main" id="{5FF4624E-51CF-491E-AA8C-F95AA081E664}"/>
              </a:ext>
            </a:extLst>
          </p:cNvPr>
          <p:cNvCxnSpPr>
            <a:cxnSpLocks/>
            <a:stCxn id="15" idx="1"/>
            <a:endCxn id="23" idx="3"/>
          </p:cNvCxnSpPr>
          <p:nvPr/>
        </p:nvCxnSpPr>
        <p:spPr>
          <a:xfrm flipH="1" flipV="1">
            <a:off x="1355614" y="2675710"/>
            <a:ext cx="2755988" cy="240638"/>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11F35F4-14E2-4AA0-AAD7-61FF1381A498}"/>
              </a:ext>
            </a:extLst>
          </p:cNvPr>
          <p:cNvSpPr/>
          <p:nvPr/>
        </p:nvSpPr>
        <p:spPr>
          <a:xfrm rot="20751712">
            <a:off x="3525460" y="112632"/>
            <a:ext cx="1502929" cy="523220"/>
          </a:xfrm>
          <a:prstGeom prst="rect">
            <a:avLst/>
          </a:prstGeom>
          <a:noFill/>
          <a:ln w="12700">
            <a:solidFill>
              <a:srgbClr val="C00000"/>
            </a:solidFill>
          </a:ln>
          <a:effectLst>
            <a:outerShdw blurRad="50800" dist="38100" dir="2700000" algn="tl" rotWithShape="0">
              <a:prstClr val="black">
                <a:alpha val="40000"/>
              </a:prstClr>
            </a:outerShdw>
          </a:effectLst>
        </p:spPr>
        <p:txBody>
          <a:bodyPr wrap="square" lIns="91440" tIns="45720" rIns="91440" bIns="45720">
            <a:spAutoFit/>
          </a:bodyPr>
          <a:lstStyle/>
          <a:p>
            <a:pPr algn="just"/>
            <a:r>
              <a:rPr lang="fr-FR" b="1" cap="small" dirty="0">
                <a:solidFill>
                  <a:srgbClr val="C00000"/>
                </a:solidFill>
              </a:rPr>
              <a:t>Exigé par le Contrôle Interne </a:t>
            </a:r>
            <a:r>
              <a:rPr lang="fr-FR" b="1" dirty="0">
                <a:solidFill>
                  <a:srgbClr val="C00000"/>
                </a:solidFill>
              </a:rPr>
              <a:t>!</a:t>
            </a:r>
          </a:p>
        </p:txBody>
      </p:sp>
    </p:spTree>
    <p:extLst>
      <p:ext uri="{BB962C8B-B14F-4D97-AF65-F5344CB8AC3E}">
        <p14:creationId xmlns:p14="http://schemas.microsoft.com/office/powerpoint/2010/main" val="40797815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81954" y="1397215"/>
            <a:ext cx="7554165" cy="1939528"/>
          </a:xfrm>
        </p:spPr>
        <p:txBody>
          <a:bodyPr/>
          <a:lstStyle/>
          <a:p>
            <a:pPr indent="0" algn="ctr"/>
            <a:r>
              <a:rPr lang="fr-FR" sz="3200" dirty="0"/>
              <a:t>Reporting</a:t>
            </a:r>
            <a:br>
              <a:rPr lang="fr-FR" sz="3200" dirty="0"/>
            </a:br>
            <a:br>
              <a:rPr lang="fr-FR" sz="2800" dirty="0"/>
            </a:br>
            <a:r>
              <a:rPr lang="fr-FR" sz="2800" dirty="0"/>
              <a:t>Tableaux de Bord</a:t>
            </a:r>
            <a:br>
              <a:rPr lang="fr-FR" sz="4000" dirty="0"/>
            </a:br>
            <a:br>
              <a:rPr lang="fr-FR" sz="4000" dirty="0"/>
            </a:br>
            <a:br>
              <a:rPr lang="fr-FR" dirty="0"/>
            </a:br>
            <a:br>
              <a:rPr lang="fr-FR" dirty="0"/>
            </a:br>
            <a:br>
              <a:rPr lang="fr-FR" dirty="0"/>
            </a:br>
            <a:br>
              <a:rPr lang="fr-FR" dirty="0"/>
            </a:br>
            <a:endParaRPr lang="fr-FR" dirty="0"/>
          </a:p>
        </p:txBody>
      </p:sp>
      <p:sp>
        <p:nvSpPr>
          <p:cNvPr id="6" name="ZoneTexte 5">
            <a:extLst>
              <a:ext uri="{FF2B5EF4-FFF2-40B4-BE49-F238E27FC236}">
                <a16:creationId xmlns:a16="http://schemas.microsoft.com/office/drawing/2014/main" id="{B775010E-313F-4E95-8FEC-42169685EB72}"/>
              </a:ext>
            </a:extLst>
          </p:cNvPr>
          <p:cNvSpPr txBox="1"/>
          <p:nvPr/>
        </p:nvSpPr>
        <p:spPr bwMode="auto">
          <a:xfrm>
            <a:off x="2364089" y="3336743"/>
            <a:ext cx="3554362"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eaLnBrk="1" hangingPunct="1">
              <a:spcBef>
                <a:spcPts val="600"/>
              </a:spcBef>
            </a:pPr>
            <a:r>
              <a:rPr lang="fr-FR" dirty="0">
                <a:solidFill>
                  <a:schemeClr val="bg1">
                    <a:lumMod val="95000"/>
                  </a:schemeClr>
                </a:solidFill>
                <a:latin typeface="Source Sans Pro" pitchFamily="34" charset="0"/>
              </a:rPr>
              <a:t>Mis en place de Tableaux de Bord</a:t>
            </a:r>
          </a:p>
          <a:p>
            <a:pPr eaLnBrk="1" hangingPunct="1">
              <a:spcBef>
                <a:spcPts val="600"/>
              </a:spcBef>
            </a:pPr>
            <a:r>
              <a:rPr lang="fr-FR" dirty="0">
                <a:solidFill>
                  <a:schemeClr val="bg1">
                    <a:lumMod val="95000"/>
                  </a:schemeClr>
                </a:solidFill>
                <a:latin typeface="Source Sans Pro" pitchFamily="34" charset="0"/>
              </a:rPr>
              <a:t>Accès aux Supports</a:t>
            </a:r>
          </a:p>
          <a:p>
            <a:pPr eaLnBrk="1" hangingPunct="1">
              <a:spcBef>
                <a:spcPts val="600"/>
              </a:spcBef>
            </a:pPr>
            <a:r>
              <a:rPr lang="fr-FR" dirty="0">
                <a:solidFill>
                  <a:schemeClr val="bg1">
                    <a:lumMod val="95000"/>
                  </a:schemeClr>
                </a:solidFill>
                <a:latin typeface="Source Sans Pro" pitchFamily="34" charset="0"/>
              </a:rPr>
              <a:t>Rapports exigés par le Contrôle interne</a:t>
            </a:r>
          </a:p>
        </p:txBody>
      </p:sp>
      <p:sp>
        <p:nvSpPr>
          <p:cNvPr id="5" name="ZoneTexte 4">
            <a:hlinkClick r:id="rId3" action="ppaction://hlinksldjump"/>
            <a:extLst>
              <a:ext uri="{FF2B5EF4-FFF2-40B4-BE49-F238E27FC236}">
                <a16:creationId xmlns:a16="http://schemas.microsoft.com/office/drawing/2014/main" id="{7FFFFDDE-E5F7-4658-BCEF-6C49540429A0}"/>
              </a:ext>
            </a:extLst>
          </p:cNvPr>
          <p:cNvSpPr txBox="1"/>
          <p:nvPr/>
        </p:nvSpPr>
        <p:spPr bwMode="auto">
          <a:xfrm>
            <a:off x="7102718" y="4022060"/>
            <a:ext cx="627186" cy="283906"/>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a:scene3d>
            <a:camera prst="perspectiveFront"/>
            <a:lightRig rig="balanced" dir="t">
              <a:rot lat="0" lon="0" rev="8700000"/>
            </a:lightRig>
          </a:scene3d>
          <a:sp3d>
            <a:bevelT/>
            <a:bevelB/>
          </a:sp3d>
        </p:spPr>
        <p:txBody>
          <a:bodyPr wrap="square" lIns="36000" tIns="72000" rIns="36000" bIns="72000" rtlCol="0" anchor="b">
            <a:spAutoFit/>
          </a:bodyPr>
          <a:lstStyle/>
          <a:p>
            <a:pPr eaLnBrk="1" hangingPunct="1"/>
            <a:r>
              <a:rPr lang="fr-FR" sz="900" dirty="0">
                <a:solidFill>
                  <a:srgbClr val="000000"/>
                </a:solidFill>
                <a:latin typeface="Source Sans Pro" pitchFamily="34" charset="0"/>
              </a:rPr>
              <a:t>  </a:t>
            </a:r>
            <a:r>
              <a:rPr lang="fr-FR" sz="900" b="1" dirty="0">
                <a:solidFill>
                  <a:srgbClr val="00008F"/>
                </a:solidFill>
                <a:latin typeface="Source Sans Pro" pitchFamily="34" charset="0"/>
                <a:hlinkClick r:id="rId3" action="ppaction://hlinksldjump">
                  <a:extLst>
                    <a:ext uri="{A12FA001-AC4F-418D-AE19-62706E023703}">
                      <ahyp:hlinkClr xmlns:ahyp="http://schemas.microsoft.com/office/drawing/2018/hyperlinkcolor" val="tx"/>
                    </a:ext>
                  </a:extLst>
                </a:hlinkClick>
              </a:rPr>
              <a:t>RETOUR</a:t>
            </a:r>
            <a:endParaRPr lang="fr-FR" sz="900" b="1" dirty="0">
              <a:solidFill>
                <a:srgbClr val="00008F"/>
              </a:solidFill>
              <a:latin typeface="Source Sans Pro" pitchFamily="34" charset="0"/>
            </a:endParaRPr>
          </a:p>
        </p:txBody>
      </p:sp>
    </p:spTree>
    <p:extLst>
      <p:ext uri="{BB962C8B-B14F-4D97-AF65-F5344CB8AC3E}">
        <p14:creationId xmlns:p14="http://schemas.microsoft.com/office/powerpoint/2010/main" val="18205197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33C4432-7D16-4039-970D-70F65FF32C7A}"/>
              </a:ext>
            </a:extLst>
          </p:cNvPr>
          <p:cNvPicPr>
            <a:picLocks noChangeAspect="1"/>
          </p:cNvPicPr>
          <p:nvPr/>
        </p:nvPicPr>
        <p:blipFill>
          <a:blip r:embed="rId2"/>
          <a:stretch>
            <a:fillRect/>
          </a:stretch>
        </p:blipFill>
        <p:spPr>
          <a:xfrm>
            <a:off x="2756511" y="2390698"/>
            <a:ext cx="2650250" cy="1771776"/>
          </a:xfrm>
          <a:prstGeom prst="rect">
            <a:avLst/>
          </a:prstGeom>
          <a:ln>
            <a:solidFill>
              <a:srgbClr val="027180"/>
            </a:solidFill>
          </a:ln>
        </p:spPr>
      </p:pic>
      <p:sp>
        <p:nvSpPr>
          <p:cNvPr id="2" name="Titre 1">
            <a:extLst>
              <a:ext uri="{FF2B5EF4-FFF2-40B4-BE49-F238E27FC236}">
                <a16:creationId xmlns:a16="http://schemas.microsoft.com/office/drawing/2014/main" id="{4B4C8116-55D4-4B98-BC3F-108775BBA87F}"/>
              </a:ext>
            </a:extLst>
          </p:cNvPr>
          <p:cNvSpPr>
            <a:spLocks noGrp="1"/>
          </p:cNvSpPr>
          <p:nvPr>
            <p:ph type="title"/>
          </p:nvPr>
        </p:nvSpPr>
        <p:spPr/>
        <p:txBody>
          <a:bodyPr/>
          <a:lstStyle/>
          <a:p>
            <a:r>
              <a:rPr lang="fr-FR" dirty="0"/>
              <a:t>Reporting – Tableaux de Bord</a:t>
            </a:r>
          </a:p>
        </p:txBody>
      </p:sp>
      <p:sp>
        <p:nvSpPr>
          <p:cNvPr id="5" name="Espace réservé du numéro de diapositive 4">
            <a:extLst>
              <a:ext uri="{FF2B5EF4-FFF2-40B4-BE49-F238E27FC236}">
                <a16:creationId xmlns:a16="http://schemas.microsoft.com/office/drawing/2014/main" id="{295C17F6-64DB-47F3-BA4C-3FA9862F2433}"/>
              </a:ext>
            </a:extLst>
          </p:cNvPr>
          <p:cNvSpPr>
            <a:spLocks noGrp="1"/>
          </p:cNvSpPr>
          <p:nvPr>
            <p:ph type="sldNum" sz="quarter" idx="4"/>
          </p:nvPr>
        </p:nvSpPr>
        <p:spPr/>
        <p:txBody>
          <a:bodyPr/>
          <a:lstStyle/>
          <a:p>
            <a:fld id="{AB4D0077-BF62-4615-B421-B126B085B149}" type="slidenum">
              <a:rPr lang="en-GB" smtClean="0"/>
              <a:pPr/>
              <a:t>84</a:t>
            </a:fld>
            <a:endParaRPr lang="en-GB" dirty="0"/>
          </a:p>
        </p:txBody>
      </p:sp>
      <p:pic>
        <p:nvPicPr>
          <p:cNvPr id="10" name="Image 9">
            <a:extLst>
              <a:ext uri="{FF2B5EF4-FFF2-40B4-BE49-F238E27FC236}">
                <a16:creationId xmlns:a16="http://schemas.microsoft.com/office/drawing/2014/main" id="{64D7B2BA-B567-468B-BD4D-E93BF5B8AEC1}"/>
              </a:ext>
            </a:extLst>
          </p:cNvPr>
          <p:cNvPicPr>
            <a:picLocks noChangeAspect="1"/>
          </p:cNvPicPr>
          <p:nvPr/>
        </p:nvPicPr>
        <p:blipFill>
          <a:blip r:embed="rId3"/>
          <a:stretch>
            <a:fillRect/>
          </a:stretch>
        </p:blipFill>
        <p:spPr>
          <a:xfrm>
            <a:off x="307789" y="947407"/>
            <a:ext cx="6867208" cy="950592"/>
          </a:xfrm>
          <a:prstGeom prst="rect">
            <a:avLst/>
          </a:prstGeom>
          <a:ln>
            <a:solidFill>
              <a:schemeClr val="accent1"/>
            </a:solidFill>
          </a:ln>
        </p:spPr>
      </p:pic>
      <p:sp>
        <p:nvSpPr>
          <p:cNvPr id="26" name="Bulle narrative : rectangle à coins arrondis 25">
            <a:extLst>
              <a:ext uri="{FF2B5EF4-FFF2-40B4-BE49-F238E27FC236}">
                <a16:creationId xmlns:a16="http://schemas.microsoft.com/office/drawing/2014/main" id="{C5C684BF-4788-47D2-AA88-0EA3E16D599F}"/>
              </a:ext>
            </a:extLst>
          </p:cNvPr>
          <p:cNvSpPr/>
          <p:nvPr/>
        </p:nvSpPr>
        <p:spPr>
          <a:xfrm>
            <a:off x="2522204" y="1840825"/>
            <a:ext cx="516674" cy="314514"/>
          </a:xfrm>
          <a:prstGeom prst="wedgeRoundRectCallout">
            <a:avLst>
              <a:gd name="adj1" fmla="val -1007"/>
              <a:gd name="adj2" fmla="val 121592"/>
              <a:gd name="adj3" fmla="val 16667"/>
            </a:avLst>
          </a:prstGeom>
          <a:solidFill>
            <a:schemeClr val="bg1"/>
          </a:solidFill>
          <a:ln w="12700">
            <a:solidFill>
              <a:srgbClr val="027180"/>
            </a:solidFill>
          </a:ln>
        </p:spPr>
        <p:txBody>
          <a:bodyPr rtlCol="0" anchor="ctr"/>
          <a:lstStyle/>
          <a:p>
            <a:pPr algn="ctr" eaLnBrk="1" hangingPunct="1"/>
            <a:r>
              <a:rPr lang="fr-FR" sz="1000" b="1" dirty="0">
                <a:solidFill>
                  <a:srgbClr val="027180"/>
                </a:solidFill>
                <a:latin typeface="+mj-lt"/>
                <a:cs typeface="Arial" charset="0"/>
              </a:rPr>
              <a:t>3</a:t>
            </a:r>
          </a:p>
        </p:txBody>
      </p:sp>
      <p:sp>
        <p:nvSpPr>
          <p:cNvPr id="11" name="Espace réservé du texte 2">
            <a:extLst>
              <a:ext uri="{FF2B5EF4-FFF2-40B4-BE49-F238E27FC236}">
                <a16:creationId xmlns:a16="http://schemas.microsoft.com/office/drawing/2014/main" id="{3E0FD90A-0A22-4865-9915-6A1BDB298312}"/>
              </a:ext>
            </a:extLst>
          </p:cNvPr>
          <p:cNvSpPr>
            <a:spLocks noGrp="1"/>
          </p:cNvSpPr>
          <p:nvPr>
            <p:ph type="body" sz="quarter" idx="11"/>
          </p:nvPr>
        </p:nvSpPr>
        <p:spPr>
          <a:xfrm>
            <a:off x="234000" y="604868"/>
            <a:ext cx="7535282" cy="243859"/>
          </a:xfrm>
        </p:spPr>
        <p:txBody>
          <a:bodyPr/>
          <a:lstStyle/>
          <a:p>
            <a:r>
              <a:rPr lang="fr-FR" dirty="0"/>
              <a:t>Création d’un tableau de bord</a:t>
            </a:r>
          </a:p>
        </p:txBody>
      </p:sp>
      <p:pic>
        <p:nvPicPr>
          <p:cNvPr id="4" name="Image 3">
            <a:extLst>
              <a:ext uri="{FF2B5EF4-FFF2-40B4-BE49-F238E27FC236}">
                <a16:creationId xmlns:a16="http://schemas.microsoft.com/office/drawing/2014/main" id="{C89EC200-53C7-40D3-8416-4C22D4FFEA0A}"/>
              </a:ext>
            </a:extLst>
          </p:cNvPr>
          <p:cNvPicPr>
            <a:picLocks noChangeAspect="1"/>
          </p:cNvPicPr>
          <p:nvPr/>
        </p:nvPicPr>
        <p:blipFill>
          <a:blip r:embed="rId4"/>
          <a:stretch>
            <a:fillRect/>
          </a:stretch>
        </p:blipFill>
        <p:spPr>
          <a:xfrm>
            <a:off x="1596066" y="1522670"/>
            <a:ext cx="820031" cy="189648"/>
          </a:xfrm>
          <a:prstGeom prst="rect">
            <a:avLst/>
          </a:prstGeom>
          <a:ln>
            <a:solidFill>
              <a:schemeClr val="accent1"/>
            </a:solidFill>
          </a:ln>
        </p:spPr>
      </p:pic>
      <p:pic>
        <p:nvPicPr>
          <p:cNvPr id="9" name="Image 8">
            <a:extLst>
              <a:ext uri="{FF2B5EF4-FFF2-40B4-BE49-F238E27FC236}">
                <a16:creationId xmlns:a16="http://schemas.microsoft.com/office/drawing/2014/main" id="{E839EF1E-0482-4A0F-880D-733862E1F994}"/>
              </a:ext>
            </a:extLst>
          </p:cNvPr>
          <p:cNvPicPr>
            <a:picLocks noChangeAspect="1"/>
          </p:cNvPicPr>
          <p:nvPr/>
        </p:nvPicPr>
        <p:blipFill>
          <a:blip r:embed="rId5"/>
          <a:stretch>
            <a:fillRect/>
          </a:stretch>
        </p:blipFill>
        <p:spPr>
          <a:xfrm>
            <a:off x="6111236" y="1393170"/>
            <a:ext cx="1305402" cy="696869"/>
          </a:xfrm>
          <a:prstGeom prst="rect">
            <a:avLst/>
          </a:prstGeom>
        </p:spPr>
      </p:pic>
      <p:sp>
        <p:nvSpPr>
          <p:cNvPr id="25" name="Bulle narrative : rectangle à coins arrondis 24">
            <a:extLst>
              <a:ext uri="{FF2B5EF4-FFF2-40B4-BE49-F238E27FC236}">
                <a16:creationId xmlns:a16="http://schemas.microsoft.com/office/drawing/2014/main" id="{5AD46312-6955-43D7-93EF-5745A1C408DB}"/>
              </a:ext>
            </a:extLst>
          </p:cNvPr>
          <p:cNvSpPr/>
          <p:nvPr/>
        </p:nvSpPr>
        <p:spPr>
          <a:xfrm>
            <a:off x="4668643" y="1726615"/>
            <a:ext cx="516673" cy="314514"/>
          </a:xfrm>
          <a:prstGeom prst="wedgeRoundRectCallout">
            <a:avLst>
              <a:gd name="adj1" fmla="val 235701"/>
              <a:gd name="adj2" fmla="val -8409"/>
              <a:gd name="adj3" fmla="val 16667"/>
            </a:avLst>
          </a:prstGeom>
          <a:solidFill>
            <a:schemeClr val="bg1"/>
          </a:solidFill>
          <a:ln w="12700">
            <a:solidFill>
              <a:srgbClr val="027180"/>
            </a:solidFill>
          </a:ln>
        </p:spPr>
        <p:txBody>
          <a:bodyPr rtlCol="0" anchor="ctr"/>
          <a:lstStyle/>
          <a:p>
            <a:pPr algn="ctr" eaLnBrk="1" hangingPunct="1"/>
            <a:r>
              <a:rPr lang="fr-FR" sz="1000" b="1" dirty="0">
                <a:solidFill>
                  <a:srgbClr val="027180"/>
                </a:solidFill>
                <a:latin typeface="+mj-lt"/>
              </a:rPr>
              <a:t>2</a:t>
            </a:r>
            <a:endParaRPr lang="fr-FR" sz="1000" b="1" dirty="0">
              <a:solidFill>
                <a:srgbClr val="027180"/>
              </a:solidFill>
              <a:latin typeface="+mj-lt"/>
              <a:cs typeface="Arial" charset="0"/>
            </a:endParaRPr>
          </a:p>
        </p:txBody>
      </p:sp>
      <p:sp>
        <p:nvSpPr>
          <p:cNvPr id="24" name="Bulle narrative : rectangle à coins arrondis 23">
            <a:extLst>
              <a:ext uri="{FF2B5EF4-FFF2-40B4-BE49-F238E27FC236}">
                <a16:creationId xmlns:a16="http://schemas.microsoft.com/office/drawing/2014/main" id="{C32BB073-52E2-463E-82D2-40B245FB2764}"/>
              </a:ext>
            </a:extLst>
          </p:cNvPr>
          <p:cNvSpPr/>
          <p:nvPr/>
        </p:nvSpPr>
        <p:spPr>
          <a:xfrm>
            <a:off x="234000" y="2098164"/>
            <a:ext cx="543998" cy="314514"/>
          </a:xfrm>
          <a:prstGeom prst="wedgeRoundRectCallout">
            <a:avLst>
              <a:gd name="adj1" fmla="val 211191"/>
              <a:gd name="adj2" fmla="val -216416"/>
              <a:gd name="adj3" fmla="val 16667"/>
            </a:avLst>
          </a:prstGeom>
          <a:solidFill>
            <a:schemeClr val="bg1"/>
          </a:solidFill>
          <a:ln w="12700">
            <a:solidFill>
              <a:srgbClr val="027180"/>
            </a:solidFill>
          </a:ln>
        </p:spPr>
        <p:txBody>
          <a:bodyPr rtlCol="0" anchor="ctr"/>
          <a:lstStyle/>
          <a:p>
            <a:pPr algn="ctr" eaLnBrk="1" hangingPunct="1"/>
            <a:r>
              <a:rPr lang="fr-FR" sz="1000" b="1" dirty="0">
                <a:solidFill>
                  <a:srgbClr val="027180"/>
                </a:solidFill>
                <a:latin typeface="+mj-lt"/>
                <a:cs typeface="Arial" charset="0"/>
              </a:rPr>
              <a:t>1</a:t>
            </a:r>
          </a:p>
        </p:txBody>
      </p:sp>
      <p:sp>
        <p:nvSpPr>
          <p:cNvPr id="21" name="Bulle narrative : rectangle à coins arrondis 20">
            <a:extLst>
              <a:ext uri="{FF2B5EF4-FFF2-40B4-BE49-F238E27FC236}">
                <a16:creationId xmlns:a16="http://schemas.microsoft.com/office/drawing/2014/main" id="{CCBF99B2-B7DB-4F35-9DC3-7397C5FFDF7C}"/>
              </a:ext>
            </a:extLst>
          </p:cNvPr>
          <p:cNvSpPr/>
          <p:nvPr/>
        </p:nvSpPr>
        <p:spPr>
          <a:xfrm>
            <a:off x="5085145" y="2351484"/>
            <a:ext cx="2604059" cy="1054508"/>
          </a:xfrm>
          <a:prstGeom prst="wedgeRoundRectCallout">
            <a:avLst>
              <a:gd name="adj1" fmla="val -60485"/>
              <a:gd name="adj2" fmla="val 83010"/>
              <a:gd name="adj3" fmla="val 16667"/>
            </a:avLst>
          </a:prstGeom>
          <a:solidFill>
            <a:schemeClr val="bg1"/>
          </a:solidFill>
          <a:ln w="9525">
            <a:solidFill>
              <a:srgbClr val="C00000"/>
            </a:solidFill>
          </a:ln>
          <a:effectLst>
            <a:outerShdw blurRad="50800" dist="50800" dir="5400000" algn="ctr" rotWithShape="0">
              <a:schemeClr val="accent2">
                <a:lumMod val="20000"/>
                <a:lumOff val="80000"/>
              </a:schemeClr>
            </a:outerShdw>
          </a:effectLst>
          <a:scene3d>
            <a:camera prst="orthographicFront"/>
            <a:lightRig rig="threePt" dir="t"/>
          </a:scene3d>
          <a:sp3d>
            <a:bevelT/>
          </a:sp3d>
        </p:spPr>
        <p:txBody>
          <a:bodyPr lIns="504000" rIns="36000" rtlCol="0" anchor="t" anchorCtr="0"/>
          <a:lstStyle/>
          <a:p>
            <a:pPr marL="88900" indent="-88900" eaLnBrk="1" hangingPunct="1"/>
            <a:r>
              <a:rPr lang="fr-FR" sz="900" dirty="0">
                <a:solidFill>
                  <a:srgbClr val="C00000"/>
                </a:solidFill>
                <a:latin typeface="Source Sans Pro"/>
                <a:ea typeface="Source Sans Pro"/>
                <a:cs typeface="Arial"/>
              </a:rPr>
              <a:t>Pour partager le </a:t>
            </a:r>
            <a:r>
              <a:rPr lang="fr-FR" sz="900" dirty="0" err="1">
                <a:solidFill>
                  <a:srgbClr val="C00000"/>
                </a:solidFill>
                <a:latin typeface="Source Sans Pro"/>
                <a:ea typeface="Source Sans Pro"/>
                <a:cs typeface="Arial"/>
              </a:rPr>
              <a:t>TdB</a:t>
            </a:r>
            <a:r>
              <a:rPr lang="fr-FR" sz="900" dirty="0">
                <a:solidFill>
                  <a:srgbClr val="C00000"/>
                </a:solidFill>
                <a:latin typeface="Source Sans Pro"/>
                <a:ea typeface="Source Sans Pro"/>
                <a:cs typeface="Arial"/>
              </a:rPr>
              <a:t>, il faut :</a:t>
            </a:r>
          </a:p>
          <a:p>
            <a:pPr marL="88900" indent="-88900" eaLnBrk="1" hangingPunct="1">
              <a:spcBef>
                <a:spcPts val="300"/>
              </a:spcBef>
              <a:buFont typeface="+mj-lt"/>
              <a:buAutoNum type="arabicPeriod"/>
            </a:pPr>
            <a:r>
              <a:rPr lang="fr-FR" sz="900" b="1" dirty="0">
                <a:solidFill>
                  <a:srgbClr val="C00000"/>
                </a:solidFill>
                <a:latin typeface="Source Sans Pro"/>
                <a:ea typeface="Source Sans Pro"/>
                <a:cs typeface="Arial"/>
              </a:rPr>
              <a:t>Créer</a:t>
            </a:r>
            <a:r>
              <a:rPr lang="fr-FR" sz="900" dirty="0">
                <a:solidFill>
                  <a:srgbClr val="C00000"/>
                </a:solidFill>
                <a:latin typeface="Source Sans Pro"/>
                <a:ea typeface="Source Sans Pro"/>
                <a:cs typeface="Arial"/>
              </a:rPr>
              <a:t> le Groupe des membres à partager</a:t>
            </a:r>
          </a:p>
          <a:p>
            <a:pPr marL="88900" indent="-88900" eaLnBrk="1" hangingPunct="1">
              <a:spcBef>
                <a:spcPts val="300"/>
              </a:spcBef>
              <a:buFont typeface="+mj-lt"/>
              <a:buAutoNum type="arabicPeriod"/>
            </a:pPr>
            <a:r>
              <a:rPr lang="fr-FR" sz="900" b="1" dirty="0">
                <a:solidFill>
                  <a:srgbClr val="C00000"/>
                </a:solidFill>
                <a:latin typeface="Source Sans Pro"/>
                <a:ea typeface="Source Sans Pro"/>
                <a:cs typeface="Arial"/>
              </a:rPr>
              <a:t>Partager</a:t>
            </a:r>
            <a:r>
              <a:rPr lang="fr-FR" sz="900" dirty="0">
                <a:solidFill>
                  <a:srgbClr val="C00000"/>
                </a:solidFill>
                <a:latin typeface="Source Sans Pro"/>
                <a:ea typeface="Source Sans Pro"/>
                <a:cs typeface="Arial"/>
              </a:rPr>
              <a:t> le filtre utilisé dans les gadgets</a:t>
            </a:r>
          </a:p>
          <a:p>
            <a:pPr marL="88900" indent="-88900" eaLnBrk="1" hangingPunct="1">
              <a:spcBef>
                <a:spcPts val="300"/>
              </a:spcBef>
              <a:buFont typeface="+mj-lt"/>
              <a:buAutoNum type="arabicPeriod"/>
            </a:pPr>
            <a:r>
              <a:rPr lang="fr-FR" sz="900" b="1" dirty="0">
                <a:solidFill>
                  <a:srgbClr val="C00000"/>
                </a:solidFill>
                <a:latin typeface="Source Sans Pro"/>
                <a:ea typeface="Source Sans Pro"/>
                <a:cs typeface="Arial"/>
              </a:rPr>
              <a:t>Ajouter</a:t>
            </a:r>
            <a:r>
              <a:rPr lang="fr-FR" sz="900" dirty="0">
                <a:solidFill>
                  <a:srgbClr val="C00000"/>
                </a:solidFill>
                <a:latin typeface="Source Sans Pro"/>
                <a:ea typeface="Source Sans Pro"/>
                <a:cs typeface="Arial"/>
              </a:rPr>
              <a:t> la Groupe au partage</a:t>
            </a:r>
          </a:p>
          <a:p>
            <a:pPr eaLnBrk="1" hangingPunct="1"/>
            <a:endParaRPr lang="fr-FR" sz="900" dirty="0">
              <a:solidFill>
                <a:srgbClr val="C00000"/>
              </a:solidFill>
              <a:latin typeface="Source Sans Pro"/>
              <a:ea typeface="Source Sans Pro"/>
              <a:cs typeface="Arial"/>
            </a:endParaRPr>
          </a:p>
          <a:p>
            <a:pPr marL="320675" indent="-228600" eaLnBrk="1" hangingPunct="1">
              <a:buFont typeface="+mj-lt"/>
              <a:buAutoNum type="arabicPeriod"/>
            </a:pPr>
            <a:endParaRPr lang="fr-FR" sz="900" b="1" dirty="0">
              <a:solidFill>
                <a:srgbClr val="C00000"/>
              </a:solidFill>
              <a:latin typeface="Source Sans Pro"/>
              <a:ea typeface="Source Sans Pro"/>
              <a:cs typeface="Arial"/>
            </a:endParaRPr>
          </a:p>
          <a:p>
            <a:pPr marL="92075" eaLnBrk="1" hangingPunct="1"/>
            <a:r>
              <a:rPr lang="fr-FR" sz="900" b="1" dirty="0">
                <a:solidFill>
                  <a:srgbClr val="C00000"/>
                </a:solidFill>
                <a:latin typeface="Source Sans Pro"/>
                <a:ea typeface="Source Sans Pro"/>
                <a:cs typeface="Arial"/>
              </a:rPr>
              <a:t> </a:t>
            </a:r>
            <a:br>
              <a:rPr lang="fr-FR" sz="900" b="1" dirty="0"/>
            </a:br>
            <a:br>
              <a:rPr lang="fr-FR" sz="900" dirty="0"/>
            </a:br>
            <a:endParaRPr lang="fr-FR" sz="900" dirty="0">
              <a:solidFill>
                <a:srgbClr val="027180"/>
              </a:solidFill>
              <a:latin typeface="+mj-lt"/>
              <a:cs typeface="Arial" charset="0"/>
            </a:endParaRPr>
          </a:p>
        </p:txBody>
      </p:sp>
      <p:pic>
        <p:nvPicPr>
          <p:cNvPr id="20" name="Image 19">
            <a:extLst>
              <a:ext uri="{FF2B5EF4-FFF2-40B4-BE49-F238E27FC236}">
                <a16:creationId xmlns:a16="http://schemas.microsoft.com/office/drawing/2014/main" id="{EEEA7ECF-0C69-42C2-9296-FD228456F56B}"/>
              </a:ext>
            </a:extLst>
          </p:cNvPr>
          <p:cNvPicPr>
            <a:picLocks noChangeAspect="1"/>
          </p:cNvPicPr>
          <p:nvPr/>
        </p:nvPicPr>
        <p:blipFill>
          <a:blip r:embed="rId6"/>
          <a:stretch>
            <a:fillRect/>
          </a:stretch>
        </p:blipFill>
        <p:spPr>
          <a:xfrm>
            <a:off x="5127426" y="2412678"/>
            <a:ext cx="464480" cy="415008"/>
          </a:xfrm>
          <a:prstGeom prst="rect">
            <a:avLst/>
          </a:prstGeom>
          <a:solidFill>
            <a:schemeClr val="bg1"/>
          </a:solidFill>
          <a:ln>
            <a:noFill/>
          </a:ln>
        </p:spPr>
      </p:pic>
    </p:spTree>
    <p:extLst>
      <p:ext uri="{BB962C8B-B14F-4D97-AF65-F5344CB8AC3E}">
        <p14:creationId xmlns:p14="http://schemas.microsoft.com/office/powerpoint/2010/main" val="5792999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1CB00EDA-2453-4919-A3DD-6FB709618F9F}"/>
              </a:ext>
            </a:extLst>
          </p:cNvPr>
          <p:cNvPicPr>
            <a:picLocks noChangeAspect="1"/>
          </p:cNvPicPr>
          <p:nvPr/>
        </p:nvPicPr>
        <p:blipFill>
          <a:blip r:embed="rId2"/>
          <a:stretch>
            <a:fillRect/>
          </a:stretch>
        </p:blipFill>
        <p:spPr>
          <a:xfrm>
            <a:off x="1387982" y="973873"/>
            <a:ext cx="1668376" cy="1514253"/>
          </a:xfrm>
          <a:prstGeom prst="rect">
            <a:avLst/>
          </a:prstGeom>
          <a:ln>
            <a:solidFill>
              <a:srgbClr val="027180"/>
            </a:solidFill>
          </a:ln>
        </p:spPr>
      </p:pic>
      <p:pic>
        <p:nvPicPr>
          <p:cNvPr id="6" name="Image 5">
            <a:extLst>
              <a:ext uri="{FF2B5EF4-FFF2-40B4-BE49-F238E27FC236}">
                <a16:creationId xmlns:a16="http://schemas.microsoft.com/office/drawing/2014/main" id="{70324F73-C29F-4B7C-94F2-65DB08150D8C}"/>
              </a:ext>
            </a:extLst>
          </p:cNvPr>
          <p:cNvPicPr>
            <a:picLocks noChangeAspect="1"/>
          </p:cNvPicPr>
          <p:nvPr/>
        </p:nvPicPr>
        <p:blipFill>
          <a:blip r:embed="rId3"/>
          <a:stretch>
            <a:fillRect/>
          </a:stretch>
        </p:blipFill>
        <p:spPr>
          <a:xfrm>
            <a:off x="327393" y="2685523"/>
            <a:ext cx="7390897" cy="1451529"/>
          </a:xfrm>
          <a:prstGeom prst="rect">
            <a:avLst/>
          </a:prstGeom>
          <a:ln>
            <a:solidFill>
              <a:srgbClr val="027180"/>
            </a:solidFill>
          </a:ln>
        </p:spPr>
      </p:pic>
      <p:sp>
        <p:nvSpPr>
          <p:cNvPr id="2" name="Titre 1">
            <a:extLst>
              <a:ext uri="{FF2B5EF4-FFF2-40B4-BE49-F238E27FC236}">
                <a16:creationId xmlns:a16="http://schemas.microsoft.com/office/drawing/2014/main" id="{4B4C8116-55D4-4B98-BC3F-108775BBA87F}"/>
              </a:ext>
            </a:extLst>
          </p:cNvPr>
          <p:cNvSpPr>
            <a:spLocks noGrp="1"/>
          </p:cNvSpPr>
          <p:nvPr>
            <p:ph type="title"/>
          </p:nvPr>
        </p:nvSpPr>
        <p:spPr/>
        <p:txBody>
          <a:bodyPr/>
          <a:lstStyle/>
          <a:p>
            <a:r>
              <a:rPr lang="fr-FR" dirty="0"/>
              <a:t>Reporting – Tableaux de Bord</a:t>
            </a:r>
          </a:p>
        </p:txBody>
      </p:sp>
      <p:sp>
        <p:nvSpPr>
          <p:cNvPr id="5" name="Espace réservé du numéro de diapositive 4">
            <a:extLst>
              <a:ext uri="{FF2B5EF4-FFF2-40B4-BE49-F238E27FC236}">
                <a16:creationId xmlns:a16="http://schemas.microsoft.com/office/drawing/2014/main" id="{295C17F6-64DB-47F3-BA4C-3FA9862F2433}"/>
              </a:ext>
            </a:extLst>
          </p:cNvPr>
          <p:cNvSpPr>
            <a:spLocks noGrp="1"/>
          </p:cNvSpPr>
          <p:nvPr>
            <p:ph type="sldNum" sz="quarter" idx="4"/>
          </p:nvPr>
        </p:nvSpPr>
        <p:spPr/>
        <p:txBody>
          <a:bodyPr/>
          <a:lstStyle/>
          <a:p>
            <a:fld id="{AB4D0077-BF62-4615-B421-B126B085B149}" type="slidenum">
              <a:rPr lang="en-GB" smtClean="0"/>
              <a:pPr/>
              <a:t>85</a:t>
            </a:fld>
            <a:endParaRPr lang="en-GB" dirty="0"/>
          </a:p>
        </p:txBody>
      </p:sp>
      <p:sp>
        <p:nvSpPr>
          <p:cNvPr id="25" name="Bulle narrative : rectangle à coins arrondis 24">
            <a:extLst>
              <a:ext uri="{FF2B5EF4-FFF2-40B4-BE49-F238E27FC236}">
                <a16:creationId xmlns:a16="http://schemas.microsoft.com/office/drawing/2014/main" id="{5AD46312-6955-43D7-93EF-5745A1C408DB}"/>
              </a:ext>
            </a:extLst>
          </p:cNvPr>
          <p:cNvSpPr/>
          <p:nvPr/>
        </p:nvSpPr>
        <p:spPr>
          <a:xfrm>
            <a:off x="3506167" y="1997742"/>
            <a:ext cx="516674" cy="314514"/>
          </a:xfrm>
          <a:prstGeom prst="wedgeRoundRectCallout">
            <a:avLst>
              <a:gd name="adj1" fmla="val -259999"/>
              <a:gd name="adj2" fmla="val 438327"/>
              <a:gd name="adj3" fmla="val 16667"/>
            </a:avLst>
          </a:prstGeom>
          <a:noFill/>
          <a:ln w="12700">
            <a:solidFill>
              <a:srgbClr val="027180"/>
            </a:solidFill>
          </a:ln>
        </p:spPr>
        <p:txBody>
          <a:bodyPr rtlCol="0" anchor="ctr"/>
          <a:lstStyle/>
          <a:p>
            <a:pPr algn="ctr" eaLnBrk="1" hangingPunct="1"/>
            <a:r>
              <a:rPr lang="fr-FR" sz="1000" b="1" dirty="0">
                <a:solidFill>
                  <a:srgbClr val="027180"/>
                </a:solidFill>
                <a:latin typeface="+mj-lt"/>
              </a:rPr>
              <a:t>2 : TPL</a:t>
            </a:r>
            <a:endParaRPr lang="fr-FR" sz="1000" b="1" dirty="0">
              <a:solidFill>
                <a:srgbClr val="027180"/>
              </a:solidFill>
              <a:latin typeface="+mj-lt"/>
              <a:cs typeface="Arial" charset="0"/>
            </a:endParaRPr>
          </a:p>
        </p:txBody>
      </p:sp>
      <p:sp>
        <p:nvSpPr>
          <p:cNvPr id="11" name="Espace réservé du texte 2">
            <a:extLst>
              <a:ext uri="{FF2B5EF4-FFF2-40B4-BE49-F238E27FC236}">
                <a16:creationId xmlns:a16="http://schemas.microsoft.com/office/drawing/2014/main" id="{3E0FD90A-0A22-4865-9915-6A1BDB298312}"/>
              </a:ext>
            </a:extLst>
          </p:cNvPr>
          <p:cNvSpPr>
            <a:spLocks noGrp="1"/>
          </p:cNvSpPr>
          <p:nvPr>
            <p:ph type="body" sz="quarter" idx="11"/>
          </p:nvPr>
        </p:nvSpPr>
        <p:spPr>
          <a:xfrm>
            <a:off x="138403" y="562638"/>
            <a:ext cx="7535282" cy="243859"/>
          </a:xfrm>
        </p:spPr>
        <p:txBody>
          <a:bodyPr/>
          <a:lstStyle/>
          <a:p>
            <a:r>
              <a:rPr lang="fr-FR" dirty="0"/>
              <a:t>Création d’un </a:t>
            </a:r>
            <a:r>
              <a:rPr lang="fr-FR" dirty="0" err="1"/>
              <a:t>TdB</a:t>
            </a:r>
            <a:r>
              <a:rPr lang="fr-FR" dirty="0"/>
              <a:t> à partir d’un </a:t>
            </a:r>
            <a:r>
              <a:rPr lang="fr-FR" dirty="0" err="1"/>
              <a:t>TdB</a:t>
            </a:r>
            <a:r>
              <a:rPr lang="fr-FR" dirty="0"/>
              <a:t> existant</a:t>
            </a:r>
          </a:p>
        </p:txBody>
      </p:sp>
      <p:sp>
        <p:nvSpPr>
          <p:cNvPr id="26" name="Bulle narrative : rectangle à coins arrondis 25">
            <a:extLst>
              <a:ext uri="{FF2B5EF4-FFF2-40B4-BE49-F238E27FC236}">
                <a16:creationId xmlns:a16="http://schemas.microsoft.com/office/drawing/2014/main" id="{C5C684BF-4788-47D2-AA88-0EA3E16D599F}"/>
              </a:ext>
            </a:extLst>
          </p:cNvPr>
          <p:cNvSpPr/>
          <p:nvPr/>
        </p:nvSpPr>
        <p:spPr>
          <a:xfrm>
            <a:off x="3906044" y="3091617"/>
            <a:ext cx="508894" cy="319670"/>
          </a:xfrm>
          <a:prstGeom prst="wedgeRoundRectCallout">
            <a:avLst>
              <a:gd name="adj1" fmla="val -297571"/>
              <a:gd name="adj2" fmla="val 231580"/>
              <a:gd name="adj3" fmla="val 16667"/>
            </a:avLst>
          </a:prstGeom>
          <a:solidFill>
            <a:schemeClr val="bg1"/>
          </a:solidFill>
          <a:ln w="12700">
            <a:solidFill>
              <a:srgbClr val="027180"/>
            </a:solidFill>
          </a:ln>
        </p:spPr>
        <p:txBody>
          <a:bodyPr rtlCol="0" anchor="ctr"/>
          <a:lstStyle/>
          <a:p>
            <a:pPr algn="ctr" eaLnBrk="1" hangingPunct="1"/>
            <a:r>
              <a:rPr lang="fr-FR" sz="1000" b="1" dirty="0">
                <a:solidFill>
                  <a:srgbClr val="027180"/>
                </a:solidFill>
                <a:latin typeface="+mj-lt"/>
                <a:cs typeface="Arial" charset="0"/>
              </a:rPr>
              <a:t>3</a:t>
            </a:r>
          </a:p>
        </p:txBody>
      </p:sp>
      <p:sp>
        <p:nvSpPr>
          <p:cNvPr id="15" name="Bulle narrative : rectangle à coins arrondis 14">
            <a:extLst>
              <a:ext uri="{FF2B5EF4-FFF2-40B4-BE49-F238E27FC236}">
                <a16:creationId xmlns:a16="http://schemas.microsoft.com/office/drawing/2014/main" id="{6CC3FCBF-4A01-477C-9A44-ACE974C7D4BA}"/>
              </a:ext>
            </a:extLst>
          </p:cNvPr>
          <p:cNvSpPr/>
          <p:nvPr/>
        </p:nvSpPr>
        <p:spPr>
          <a:xfrm>
            <a:off x="769551" y="1867124"/>
            <a:ext cx="477645" cy="329182"/>
          </a:xfrm>
          <a:prstGeom prst="wedgeRoundRectCallout">
            <a:avLst>
              <a:gd name="adj1" fmla="val 82446"/>
              <a:gd name="adj2" fmla="val 102683"/>
              <a:gd name="adj3" fmla="val 16667"/>
            </a:avLst>
          </a:prstGeom>
          <a:solidFill>
            <a:schemeClr val="bg1"/>
          </a:solidFill>
          <a:ln w="12700">
            <a:solidFill>
              <a:srgbClr val="027180"/>
            </a:solidFill>
          </a:ln>
        </p:spPr>
        <p:txBody>
          <a:bodyPr rtlCol="0" anchor="ctr"/>
          <a:lstStyle/>
          <a:p>
            <a:pPr algn="ctr" eaLnBrk="1" hangingPunct="1"/>
            <a:r>
              <a:rPr lang="fr-FR" sz="1000" b="1" dirty="0">
                <a:solidFill>
                  <a:srgbClr val="027180"/>
                </a:solidFill>
                <a:latin typeface="+mj-lt"/>
                <a:cs typeface="Arial" charset="0"/>
              </a:rPr>
              <a:t>1</a:t>
            </a:r>
          </a:p>
        </p:txBody>
      </p:sp>
      <p:pic>
        <p:nvPicPr>
          <p:cNvPr id="17" name="Image 16">
            <a:hlinkClick r:id="" action="ppaction://noaction"/>
            <a:extLst>
              <a:ext uri="{FF2B5EF4-FFF2-40B4-BE49-F238E27FC236}">
                <a16:creationId xmlns:a16="http://schemas.microsoft.com/office/drawing/2014/main" id="{2995EBC7-DC97-48F7-A1AF-D4E2A9EE1A7E}"/>
              </a:ext>
            </a:extLst>
          </p:cNvPr>
          <p:cNvPicPr>
            <a:picLocks noChangeAspect="1"/>
          </p:cNvPicPr>
          <p:nvPr/>
        </p:nvPicPr>
        <p:blipFill>
          <a:blip r:embed="rId4"/>
          <a:stretch>
            <a:fillRect/>
          </a:stretch>
        </p:blipFill>
        <p:spPr>
          <a:xfrm>
            <a:off x="4148805" y="246682"/>
            <a:ext cx="795449" cy="859090"/>
          </a:xfrm>
          <a:prstGeom prst="rect">
            <a:avLst/>
          </a:prstGeom>
          <a:solidFill>
            <a:schemeClr val="accent3">
              <a:lumMod val="60000"/>
              <a:lumOff val="40000"/>
            </a:schemeClr>
          </a:solidFill>
          <a:ln>
            <a:solidFill>
              <a:schemeClr val="accent3">
                <a:lumMod val="75000"/>
              </a:schemeClr>
            </a:solidFill>
          </a:ln>
          <a:effectLst>
            <a:outerShdw blurRad="50800" dist="38100" dir="8100000" algn="tr" rotWithShape="0">
              <a:prstClr val="black">
                <a:alpha val="40000"/>
              </a:prstClr>
            </a:outerShdw>
            <a:softEdge rad="12700"/>
          </a:effectLst>
          <a:scene3d>
            <a:camera prst="orthographicFront"/>
            <a:lightRig rig="threePt" dir="t"/>
          </a:scene3d>
          <a:sp3d>
            <a:bevelT/>
            <a:bevelB prst="angle"/>
          </a:sp3d>
        </p:spPr>
      </p:pic>
      <p:cxnSp>
        <p:nvCxnSpPr>
          <p:cNvPr id="13" name="Connecteur droit avec flèche 12">
            <a:extLst>
              <a:ext uri="{FF2B5EF4-FFF2-40B4-BE49-F238E27FC236}">
                <a16:creationId xmlns:a16="http://schemas.microsoft.com/office/drawing/2014/main" id="{6268C1BC-7763-4789-B0E5-37B81681B687}"/>
              </a:ext>
            </a:extLst>
          </p:cNvPr>
          <p:cNvCxnSpPr>
            <a:cxnSpLocks/>
            <a:stCxn id="17" idx="2"/>
          </p:cNvCxnSpPr>
          <p:nvPr/>
        </p:nvCxnSpPr>
        <p:spPr>
          <a:xfrm>
            <a:off x="4546530" y="1105772"/>
            <a:ext cx="638939" cy="235854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8ABFBE2-F11B-47CE-8DE2-362B97BE1848}"/>
              </a:ext>
            </a:extLst>
          </p:cNvPr>
          <p:cNvSpPr/>
          <p:nvPr/>
        </p:nvSpPr>
        <p:spPr>
          <a:xfrm>
            <a:off x="4093029" y="229272"/>
            <a:ext cx="3580655" cy="922872"/>
          </a:xfrm>
          <a:prstGeom prst="rect">
            <a:avLst/>
          </a:prstGeom>
          <a:noFill/>
          <a:ln>
            <a:solidFill>
              <a:srgbClr val="027180"/>
            </a:solidFill>
          </a:ln>
        </p:spPr>
        <p:txBody>
          <a:bodyPr rtlCol="0" anchor="ctr"/>
          <a:lstStyle/>
          <a:p>
            <a:pPr algn="ctr" eaLnBrk="1" hangingPunct="1"/>
            <a:endParaRPr lang="fr-FR" sz="1600" dirty="0">
              <a:solidFill>
                <a:srgbClr val="027180"/>
              </a:solidFill>
              <a:latin typeface="+mj-lt"/>
              <a:cs typeface="Arial" charset="0"/>
            </a:endParaRPr>
          </a:p>
        </p:txBody>
      </p:sp>
      <p:sp>
        <p:nvSpPr>
          <p:cNvPr id="3" name="Rectangle 2">
            <a:extLst>
              <a:ext uri="{FF2B5EF4-FFF2-40B4-BE49-F238E27FC236}">
                <a16:creationId xmlns:a16="http://schemas.microsoft.com/office/drawing/2014/main" id="{5E15B1F4-0C94-40C6-9AFD-DED621DD25A4}"/>
              </a:ext>
            </a:extLst>
          </p:cNvPr>
          <p:cNvSpPr/>
          <p:nvPr/>
        </p:nvSpPr>
        <p:spPr>
          <a:xfrm>
            <a:off x="4832990" y="352681"/>
            <a:ext cx="2800873" cy="584775"/>
          </a:xfrm>
          <a:prstGeom prst="rect">
            <a:avLst/>
          </a:prstGeom>
        </p:spPr>
        <p:txBody>
          <a:bodyPr wrap="square">
            <a:spAutoFit/>
          </a:bodyPr>
          <a:lstStyle/>
          <a:p>
            <a:pPr marL="0" lvl="1" indent="0">
              <a:buNone/>
            </a:pPr>
            <a:r>
              <a:rPr lang="fr-FR" sz="800" b="1" dirty="0">
                <a:solidFill>
                  <a:srgbClr val="008192"/>
                </a:solidFill>
                <a:cs typeface="Calibri" panose="020F0502020204030204" pitchFamily="34" charset="0"/>
              </a:rPr>
              <a:t>    Création d’un Tableau de Bord (page 55)</a:t>
            </a:r>
          </a:p>
          <a:p>
            <a:pPr marL="92075" lvl="1" indent="0">
              <a:buNone/>
              <a:tabLst>
                <a:tab pos="92075" algn="l"/>
              </a:tabLst>
            </a:pPr>
            <a:r>
              <a:rPr lang="fr-FR" sz="800" b="1" dirty="0">
                <a:solidFill>
                  <a:srgbClr val="008192"/>
                </a:solidFill>
                <a:cs typeface="Calibri" panose="020F0502020204030204" pitchFamily="34" charset="0"/>
              </a:rPr>
              <a:t>Les modèles standards de </a:t>
            </a:r>
            <a:r>
              <a:rPr lang="fr-FR" sz="800" b="1" dirty="0" err="1">
                <a:solidFill>
                  <a:srgbClr val="008192"/>
                </a:solidFill>
                <a:cs typeface="Calibri" panose="020F0502020204030204" pitchFamily="34" charset="0"/>
              </a:rPr>
              <a:t>TdB</a:t>
            </a:r>
            <a:r>
              <a:rPr lang="fr-FR" sz="800" b="1" dirty="0">
                <a:solidFill>
                  <a:srgbClr val="008192"/>
                </a:solidFill>
                <a:cs typeface="Calibri" panose="020F0502020204030204" pitchFamily="34" charset="0"/>
              </a:rPr>
              <a:t> sont accessibles :  </a:t>
            </a:r>
          </a:p>
          <a:p>
            <a:pPr marL="176213" lvl="1" indent="0">
              <a:buNone/>
              <a:tabLst>
                <a:tab pos="268288" algn="l"/>
              </a:tabLst>
            </a:pPr>
            <a:r>
              <a:rPr lang="fr-FR" sz="800" b="1" dirty="0">
                <a:solidFill>
                  <a:srgbClr val="008192"/>
                </a:solidFill>
                <a:cs typeface="Calibri" panose="020F0502020204030204" pitchFamily="34" charset="0"/>
                <a:hlinkClick r:id="rId5">
                  <a:extLst>
                    <a:ext uri="{A12FA001-AC4F-418D-AE19-62706E023703}">
                      <ahyp:hlinkClr xmlns:ahyp="http://schemas.microsoft.com/office/drawing/2018/hyperlinkcolor" val="tx"/>
                    </a:ext>
                  </a:extLst>
                </a:hlinkClick>
              </a:rPr>
              <a:t>TPL - Template </a:t>
            </a:r>
            <a:r>
              <a:rPr lang="fr-FR" sz="800" b="1" dirty="0" err="1">
                <a:solidFill>
                  <a:srgbClr val="008192"/>
                </a:solidFill>
                <a:cs typeface="Calibri" panose="020F0502020204030204" pitchFamily="34" charset="0"/>
                <a:hlinkClick r:id="rId5">
                  <a:extLst>
                    <a:ext uri="{A12FA001-AC4F-418D-AE19-62706E023703}">
                      <ahyp:hlinkClr xmlns:ahyp="http://schemas.microsoft.com/office/drawing/2018/hyperlinkcolor" val="tx"/>
                    </a:ext>
                  </a:extLst>
                </a:hlinkClick>
              </a:rPr>
              <a:t>reporting</a:t>
            </a:r>
            <a:r>
              <a:rPr lang="fr-FR" sz="800" b="1" dirty="0">
                <a:solidFill>
                  <a:srgbClr val="008192"/>
                </a:solidFill>
                <a:cs typeface="Calibri" panose="020F0502020204030204" pitchFamily="34" charset="0"/>
                <a:hlinkClick r:id="rId5">
                  <a:extLst>
                    <a:ext uri="{A12FA001-AC4F-418D-AE19-62706E023703}">
                      <ahyp:hlinkClr xmlns:ahyp="http://schemas.microsoft.com/office/drawing/2018/hyperlinkcolor" val="tx"/>
                    </a:ext>
                  </a:extLst>
                </a:hlinkClick>
              </a:rPr>
              <a:t> re7 ½</a:t>
            </a:r>
            <a:r>
              <a:rPr lang="fr-FR" sz="800" b="1" dirty="0">
                <a:solidFill>
                  <a:srgbClr val="008192"/>
                </a:solidFill>
                <a:cs typeface="Calibri" panose="020F0502020204030204" pitchFamily="34" charset="0"/>
              </a:rPr>
              <a:t> et </a:t>
            </a:r>
            <a:r>
              <a:rPr lang="fr-FR" sz="800" b="1" dirty="0">
                <a:solidFill>
                  <a:srgbClr val="008192"/>
                </a:solidFill>
                <a:cs typeface="Calibri" panose="020F0502020204030204" pitchFamily="34" charset="0"/>
                <a:hlinkClick r:id="rId5">
                  <a:extLst>
                    <a:ext uri="{A12FA001-AC4F-418D-AE19-62706E023703}">
                      <ahyp:hlinkClr xmlns:ahyp="http://schemas.microsoft.com/office/drawing/2018/hyperlinkcolor" val="tx"/>
                    </a:ext>
                  </a:extLst>
                </a:hlinkClick>
              </a:rPr>
              <a:t>TPL - Template </a:t>
            </a:r>
            <a:r>
              <a:rPr lang="fr-FR" sz="800" b="1" dirty="0" err="1">
                <a:solidFill>
                  <a:srgbClr val="008192"/>
                </a:solidFill>
                <a:cs typeface="Calibri" panose="020F0502020204030204" pitchFamily="34" charset="0"/>
                <a:hlinkClick r:id="rId5">
                  <a:extLst>
                    <a:ext uri="{A12FA001-AC4F-418D-AE19-62706E023703}">
                      <ahyp:hlinkClr xmlns:ahyp="http://schemas.microsoft.com/office/drawing/2018/hyperlinkcolor" val="tx"/>
                    </a:ext>
                  </a:extLst>
                </a:hlinkClick>
              </a:rPr>
              <a:t>reporting</a:t>
            </a:r>
            <a:r>
              <a:rPr lang="fr-FR" sz="800" b="1" dirty="0">
                <a:solidFill>
                  <a:srgbClr val="008192"/>
                </a:solidFill>
                <a:cs typeface="Calibri" panose="020F0502020204030204" pitchFamily="34" charset="0"/>
                <a:hlinkClick r:id="rId5">
                  <a:extLst>
                    <a:ext uri="{A12FA001-AC4F-418D-AE19-62706E023703}">
                      <ahyp:hlinkClr xmlns:ahyp="http://schemas.microsoft.com/office/drawing/2018/hyperlinkcolor" val="tx"/>
                    </a:ext>
                  </a:extLst>
                </a:hlinkClick>
              </a:rPr>
              <a:t> re7 2/2</a:t>
            </a:r>
            <a:r>
              <a:rPr lang="fr-FR" sz="800" b="1" dirty="0">
                <a:solidFill>
                  <a:srgbClr val="008192"/>
                </a:solidFill>
                <a:cs typeface="Calibri" panose="020F0502020204030204" pitchFamily="34" charset="0"/>
              </a:rPr>
              <a:t> </a:t>
            </a:r>
          </a:p>
        </p:txBody>
      </p:sp>
      <p:pic>
        <p:nvPicPr>
          <p:cNvPr id="16" name="Image 15">
            <a:extLst>
              <a:ext uri="{FF2B5EF4-FFF2-40B4-BE49-F238E27FC236}">
                <a16:creationId xmlns:a16="http://schemas.microsoft.com/office/drawing/2014/main" id="{B5C1C394-DBEA-4F21-B3E7-1FB2170A25D4}"/>
              </a:ext>
            </a:extLst>
          </p:cNvPr>
          <p:cNvPicPr>
            <a:picLocks noChangeAspect="1"/>
          </p:cNvPicPr>
          <p:nvPr/>
        </p:nvPicPr>
        <p:blipFill>
          <a:blip r:embed="rId6"/>
          <a:stretch>
            <a:fillRect/>
          </a:stretch>
        </p:blipFill>
        <p:spPr>
          <a:xfrm>
            <a:off x="5815909" y="896004"/>
            <a:ext cx="1890713" cy="571500"/>
          </a:xfrm>
          <a:prstGeom prst="rect">
            <a:avLst/>
          </a:prstGeom>
          <a:ln>
            <a:solidFill>
              <a:schemeClr val="accent3">
                <a:lumMod val="75000"/>
              </a:schemeClr>
            </a:solidFill>
          </a:ln>
        </p:spPr>
      </p:pic>
      <p:sp>
        <p:nvSpPr>
          <p:cNvPr id="18" name="Flèche : droite 17">
            <a:extLst>
              <a:ext uri="{FF2B5EF4-FFF2-40B4-BE49-F238E27FC236}">
                <a16:creationId xmlns:a16="http://schemas.microsoft.com/office/drawing/2014/main" id="{DB3F11E0-DBF6-4A91-826D-A54D5894F473}"/>
              </a:ext>
            </a:extLst>
          </p:cNvPr>
          <p:cNvSpPr/>
          <p:nvPr/>
        </p:nvSpPr>
        <p:spPr>
          <a:xfrm>
            <a:off x="5128969" y="961858"/>
            <a:ext cx="645280" cy="90431"/>
          </a:xfrm>
          <a:prstGeom prst="rightArrow">
            <a:avLst/>
          </a:prstGeom>
          <a:solidFill>
            <a:schemeClr val="accent3">
              <a:lumMod val="60000"/>
              <a:lumOff val="40000"/>
            </a:schemeClr>
          </a:solidFill>
          <a:ln>
            <a:solidFill>
              <a:srgbClr val="027180"/>
            </a:solidFill>
          </a:ln>
        </p:spPr>
        <p:txBody>
          <a:bodyPr rtlCol="0" anchor="ctr"/>
          <a:lstStyle/>
          <a:p>
            <a:pPr algn="ctr" eaLnBrk="1" hangingPunct="1"/>
            <a:endParaRPr lang="fr-FR" sz="1600" dirty="0">
              <a:solidFill>
                <a:srgbClr val="027180"/>
              </a:solidFill>
              <a:latin typeface="+mj-lt"/>
              <a:cs typeface="Arial" charset="0"/>
            </a:endParaRPr>
          </a:p>
        </p:txBody>
      </p:sp>
    </p:spTree>
    <p:extLst>
      <p:ext uri="{BB962C8B-B14F-4D97-AF65-F5344CB8AC3E}">
        <p14:creationId xmlns:p14="http://schemas.microsoft.com/office/powerpoint/2010/main" val="37233716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43E040A2-BE82-41F9-B254-37BBD7E48D56}"/>
              </a:ext>
            </a:extLst>
          </p:cNvPr>
          <p:cNvSpPr>
            <a:spLocks noGrp="1"/>
          </p:cNvSpPr>
          <p:nvPr>
            <p:ph type="body" sz="quarter" idx="11"/>
          </p:nvPr>
        </p:nvSpPr>
        <p:spPr>
          <a:xfrm>
            <a:off x="199916" y="471365"/>
            <a:ext cx="7535282" cy="243859"/>
          </a:xfrm>
        </p:spPr>
        <p:txBody>
          <a:bodyPr/>
          <a:lstStyle/>
          <a:p>
            <a:r>
              <a:rPr lang="fr-FR" dirty="0"/>
              <a:t>Ajout d’un gadget dans un tableau de bord</a:t>
            </a:r>
          </a:p>
        </p:txBody>
      </p:sp>
      <p:sp>
        <p:nvSpPr>
          <p:cNvPr id="5" name="Espace réservé du numéro de diapositive 4">
            <a:extLst>
              <a:ext uri="{FF2B5EF4-FFF2-40B4-BE49-F238E27FC236}">
                <a16:creationId xmlns:a16="http://schemas.microsoft.com/office/drawing/2014/main" id="{9C90FF95-DE6B-4286-A9A8-71FFE60D70D2}"/>
              </a:ext>
            </a:extLst>
          </p:cNvPr>
          <p:cNvSpPr>
            <a:spLocks noGrp="1"/>
          </p:cNvSpPr>
          <p:nvPr>
            <p:ph type="sldNum" sz="quarter" idx="4"/>
          </p:nvPr>
        </p:nvSpPr>
        <p:spPr/>
        <p:txBody>
          <a:bodyPr/>
          <a:lstStyle/>
          <a:p>
            <a:fld id="{020670D4-8CC5-4DC6-A0B0-09498D4F9660}" type="slidenum">
              <a:rPr lang="fr-FR" smtClean="0"/>
              <a:t>86</a:t>
            </a:fld>
            <a:endParaRPr lang="fr-FR" dirty="0"/>
          </a:p>
        </p:txBody>
      </p:sp>
      <p:pic>
        <p:nvPicPr>
          <p:cNvPr id="6" name="Image 5">
            <a:extLst>
              <a:ext uri="{FF2B5EF4-FFF2-40B4-BE49-F238E27FC236}">
                <a16:creationId xmlns:a16="http://schemas.microsoft.com/office/drawing/2014/main" id="{7855387E-3FA5-4D76-B063-18775B2A6AAA}"/>
              </a:ext>
            </a:extLst>
          </p:cNvPr>
          <p:cNvPicPr>
            <a:picLocks noChangeAspect="1"/>
          </p:cNvPicPr>
          <p:nvPr/>
        </p:nvPicPr>
        <p:blipFill>
          <a:blip r:embed="rId2"/>
          <a:stretch>
            <a:fillRect/>
          </a:stretch>
        </p:blipFill>
        <p:spPr>
          <a:xfrm>
            <a:off x="78903" y="2182931"/>
            <a:ext cx="4104832" cy="1995178"/>
          </a:xfrm>
          <a:prstGeom prst="rect">
            <a:avLst/>
          </a:prstGeom>
          <a:noFill/>
          <a:ln w="12700" cap="flat" cmpd="sng" algn="ctr">
            <a:solidFill>
              <a:srgbClr val="1F497D">
                <a:lumMod val="60000"/>
                <a:lumOff val="40000"/>
              </a:srgbClr>
            </a:solidFill>
            <a:prstDash val="solid"/>
            <a:tailEnd type="triangle"/>
          </a:ln>
          <a:effectLst/>
        </p:spPr>
      </p:pic>
      <p:pic>
        <p:nvPicPr>
          <p:cNvPr id="7" name="Image 6">
            <a:extLst>
              <a:ext uri="{FF2B5EF4-FFF2-40B4-BE49-F238E27FC236}">
                <a16:creationId xmlns:a16="http://schemas.microsoft.com/office/drawing/2014/main" id="{9287D510-5C8C-4CCA-A296-06B385265207}"/>
              </a:ext>
            </a:extLst>
          </p:cNvPr>
          <p:cNvPicPr>
            <a:picLocks noChangeAspect="1"/>
          </p:cNvPicPr>
          <p:nvPr/>
        </p:nvPicPr>
        <p:blipFill>
          <a:blip r:embed="rId3"/>
          <a:stretch>
            <a:fillRect/>
          </a:stretch>
        </p:blipFill>
        <p:spPr>
          <a:xfrm>
            <a:off x="545732" y="837228"/>
            <a:ext cx="3038475" cy="1085850"/>
          </a:xfrm>
          <a:prstGeom prst="rect">
            <a:avLst/>
          </a:prstGeom>
          <a:ln>
            <a:solidFill>
              <a:schemeClr val="tx2">
                <a:lumMod val="60000"/>
                <a:lumOff val="40000"/>
              </a:schemeClr>
            </a:solidFill>
          </a:ln>
        </p:spPr>
      </p:pic>
      <p:sp>
        <p:nvSpPr>
          <p:cNvPr id="8" name="Rectangle : coins arrondis 7">
            <a:extLst>
              <a:ext uri="{FF2B5EF4-FFF2-40B4-BE49-F238E27FC236}">
                <a16:creationId xmlns:a16="http://schemas.microsoft.com/office/drawing/2014/main" id="{7C04685E-58AC-4DDE-B050-040C66EDD8A6}"/>
              </a:ext>
            </a:extLst>
          </p:cNvPr>
          <p:cNvSpPr/>
          <p:nvPr/>
        </p:nvSpPr>
        <p:spPr>
          <a:xfrm>
            <a:off x="742566" y="1027695"/>
            <a:ext cx="1159877" cy="459770"/>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 coins arrondis 8">
            <a:extLst>
              <a:ext uri="{FF2B5EF4-FFF2-40B4-BE49-F238E27FC236}">
                <a16:creationId xmlns:a16="http://schemas.microsoft.com/office/drawing/2014/main" id="{100200C8-C4AD-4A93-B064-39EBF352F3BE}"/>
              </a:ext>
            </a:extLst>
          </p:cNvPr>
          <p:cNvSpPr/>
          <p:nvPr/>
        </p:nvSpPr>
        <p:spPr>
          <a:xfrm>
            <a:off x="971442" y="2598816"/>
            <a:ext cx="2268848" cy="459770"/>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0" name="Image 9">
            <a:extLst>
              <a:ext uri="{FF2B5EF4-FFF2-40B4-BE49-F238E27FC236}">
                <a16:creationId xmlns:a16="http://schemas.microsoft.com/office/drawing/2014/main" id="{0969A606-9B3E-435D-B759-763A7121FC98}"/>
              </a:ext>
            </a:extLst>
          </p:cNvPr>
          <p:cNvPicPr>
            <a:picLocks noChangeAspect="1"/>
          </p:cNvPicPr>
          <p:nvPr/>
        </p:nvPicPr>
        <p:blipFill>
          <a:blip r:embed="rId4"/>
          <a:stretch>
            <a:fillRect/>
          </a:stretch>
        </p:blipFill>
        <p:spPr>
          <a:xfrm>
            <a:off x="4316720" y="715224"/>
            <a:ext cx="3310085" cy="3422980"/>
          </a:xfrm>
          <a:prstGeom prst="rect">
            <a:avLst/>
          </a:prstGeom>
          <a:ln>
            <a:solidFill>
              <a:schemeClr val="tx2">
                <a:lumMod val="60000"/>
                <a:lumOff val="40000"/>
              </a:schemeClr>
            </a:solidFill>
          </a:ln>
        </p:spPr>
      </p:pic>
      <p:cxnSp>
        <p:nvCxnSpPr>
          <p:cNvPr id="11" name="Connecteur droit avec flèche 10">
            <a:extLst>
              <a:ext uri="{FF2B5EF4-FFF2-40B4-BE49-F238E27FC236}">
                <a16:creationId xmlns:a16="http://schemas.microsoft.com/office/drawing/2014/main" id="{FD3FFE08-B3F9-4173-BEFF-B306728DBD65}"/>
              </a:ext>
            </a:extLst>
          </p:cNvPr>
          <p:cNvCxnSpPr>
            <a:cxnSpLocks/>
            <a:endCxn id="9" idx="0"/>
          </p:cNvCxnSpPr>
          <p:nvPr/>
        </p:nvCxnSpPr>
        <p:spPr>
          <a:xfrm>
            <a:off x="1438662" y="1479293"/>
            <a:ext cx="667204" cy="111952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B42CE95B-2B49-45D5-B5D7-71BE460A71AD}"/>
              </a:ext>
            </a:extLst>
          </p:cNvPr>
          <p:cNvCxnSpPr>
            <a:cxnSpLocks/>
            <a:stCxn id="6" idx="3"/>
          </p:cNvCxnSpPr>
          <p:nvPr/>
        </p:nvCxnSpPr>
        <p:spPr>
          <a:xfrm flipV="1">
            <a:off x="4183735" y="2883686"/>
            <a:ext cx="732513" cy="2968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 coins arrondis 14">
            <a:extLst>
              <a:ext uri="{FF2B5EF4-FFF2-40B4-BE49-F238E27FC236}">
                <a16:creationId xmlns:a16="http://schemas.microsoft.com/office/drawing/2014/main" id="{17291E2A-427B-4EB1-881C-B4390B7287B8}"/>
              </a:ext>
            </a:extLst>
          </p:cNvPr>
          <p:cNvSpPr/>
          <p:nvPr/>
        </p:nvSpPr>
        <p:spPr>
          <a:xfrm>
            <a:off x="150237" y="2489369"/>
            <a:ext cx="703210" cy="218894"/>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ZoneTexte 15">
            <a:extLst>
              <a:ext uri="{FF2B5EF4-FFF2-40B4-BE49-F238E27FC236}">
                <a16:creationId xmlns:a16="http://schemas.microsoft.com/office/drawing/2014/main" id="{0665710F-3173-4A19-9861-2E941AB72FDB}"/>
              </a:ext>
            </a:extLst>
          </p:cNvPr>
          <p:cNvSpPr txBox="1"/>
          <p:nvPr/>
        </p:nvSpPr>
        <p:spPr>
          <a:xfrm>
            <a:off x="199916" y="3728203"/>
            <a:ext cx="4282438" cy="400110"/>
          </a:xfrm>
          <a:prstGeom prst="rect">
            <a:avLst/>
          </a:prstGeom>
          <a:solidFill>
            <a:schemeClr val="accent2">
              <a:lumMod val="60000"/>
              <a:lumOff val="40000"/>
            </a:schemeClr>
          </a:solidFill>
          <a:ln w="22225" cmpd="sng">
            <a:solidFill>
              <a:srgbClr val="FF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000" b="0" i="0" u="none" strike="noStrike" kern="0" cap="none" spc="0" normalizeH="0" baseline="0" noProof="0" dirty="0">
                <a:ln>
                  <a:noFill/>
                </a:ln>
                <a:solidFill>
                  <a:prstClr val="black"/>
                </a:solidFill>
                <a:effectLst/>
                <a:uLnTx/>
                <a:uFillTx/>
              </a:rPr>
              <a:t>2. Cliquer sur « charger tous les gadgets pour voir apparaître les gadgets</a:t>
            </a:r>
            <a:br>
              <a:rPr kumimoji="0" lang="fr-FR" sz="1000" b="0" i="0" u="none" strike="noStrike" kern="0" cap="none" spc="0" normalizeH="0" baseline="0" noProof="0" dirty="0">
                <a:ln>
                  <a:noFill/>
                </a:ln>
                <a:solidFill>
                  <a:prstClr val="black"/>
                </a:solidFill>
                <a:effectLst/>
                <a:uLnTx/>
                <a:uFillTx/>
              </a:rPr>
            </a:br>
            <a:r>
              <a:rPr kumimoji="0" lang="fr-FR" sz="1000" b="0" i="0" u="none" strike="noStrike" kern="0" cap="none" spc="0" normalizeH="0" baseline="0" noProof="0" dirty="0">
                <a:ln>
                  <a:noFill/>
                </a:ln>
                <a:solidFill>
                  <a:prstClr val="black"/>
                </a:solidFill>
                <a:effectLst/>
                <a:uLnTx/>
                <a:uFillTx/>
              </a:rPr>
              <a:t>3. Saisir « Xray » pour ne faire apparaître que les gadgets Xray</a:t>
            </a:r>
          </a:p>
        </p:txBody>
      </p:sp>
      <p:cxnSp>
        <p:nvCxnSpPr>
          <p:cNvPr id="17" name="Connecteur droit avec flèche 16">
            <a:extLst>
              <a:ext uri="{FF2B5EF4-FFF2-40B4-BE49-F238E27FC236}">
                <a16:creationId xmlns:a16="http://schemas.microsoft.com/office/drawing/2014/main" id="{B81401F7-3B7A-47B9-AF84-110FD346106A}"/>
              </a:ext>
            </a:extLst>
          </p:cNvPr>
          <p:cNvCxnSpPr>
            <a:cxnSpLocks/>
            <a:stCxn id="16" idx="0"/>
            <a:endCxn id="15" idx="2"/>
          </p:cNvCxnSpPr>
          <p:nvPr/>
        </p:nvCxnSpPr>
        <p:spPr>
          <a:xfrm flipH="1" flipV="1">
            <a:off x="501842" y="2708263"/>
            <a:ext cx="1839293" cy="101994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B7592986-5E91-4034-8636-7CFAB6D02BF8}"/>
              </a:ext>
            </a:extLst>
          </p:cNvPr>
          <p:cNvSpPr txBox="1"/>
          <p:nvPr/>
        </p:nvSpPr>
        <p:spPr>
          <a:xfrm>
            <a:off x="1727325" y="1772545"/>
            <a:ext cx="2141994" cy="246221"/>
          </a:xfrm>
          <a:prstGeom prst="rect">
            <a:avLst/>
          </a:prstGeom>
          <a:solidFill>
            <a:schemeClr val="accent2">
              <a:lumMod val="60000"/>
              <a:lumOff val="40000"/>
            </a:schemeClr>
          </a:solidFill>
          <a:ln w="22225" cmpd="sng">
            <a:solidFill>
              <a:srgbClr val="FF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000" b="0" i="0" u="none" strike="noStrike" kern="0" cap="none" spc="0" normalizeH="0" baseline="0" noProof="0" dirty="0">
                <a:ln>
                  <a:noFill/>
                </a:ln>
                <a:solidFill>
                  <a:prstClr val="black"/>
                </a:solidFill>
                <a:effectLst/>
                <a:uLnTx/>
                <a:uFillTx/>
              </a:rPr>
              <a:t>1. </a:t>
            </a:r>
            <a:r>
              <a:rPr lang="fr-FR" sz="1000" kern="0" dirty="0">
                <a:solidFill>
                  <a:prstClr val="black"/>
                </a:solidFill>
              </a:rPr>
              <a:t>Cliquer sur ajouter un gadget</a:t>
            </a:r>
            <a:endParaRPr kumimoji="0" lang="fr-FR" sz="1000" b="0" i="0" u="none" strike="noStrike" kern="0" cap="none" spc="0" normalizeH="0" baseline="0" noProof="0" dirty="0">
              <a:ln>
                <a:noFill/>
              </a:ln>
              <a:solidFill>
                <a:prstClr val="black"/>
              </a:solidFill>
              <a:effectLst/>
              <a:uLnTx/>
              <a:uFillTx/>
            </a:endParaRPr>
          </a:p>
        </p:txBody>
      </p:sp>
      <p:cxnSp>
        <p:nvCxnSpPr>
          <p:cNvPr id="28" name="Connecteur droit avec flèche 27">
            <a:extLst>
              <a:ext uri="{FF2B5EF4-FFF2-40B4-BE49-F238E27FC236}">
                <a16:creationId xmlns:a16="http://schemas.microsoft.com/office/drawing/2014/main" id="{C851614E-91E8-4045-B338-CDC6EC880260}"/>
              </a:ext>
            </a:extLst>
          </p:cNvPr>
          <p:cNvCxnSpPr>
            <a:cxnSpLocks/>
            <a:stCxn id="27" idx="0"/>
            <a:endCxn id="8" idx="3"/>
          </p:cNvCxnSpPr>
          <p:nvPr/>
        </p:nvCxnSpPr>
        <p:spPr>
          <a:xfrm flipH="1" flipV="1">
            <a:off x="1902443" y="1257580"/>
            <a:ext cx="895879" cy="514965"/>
          </a:xfrm>
          <a:prstGeom prst="straightConnector1">
            <a:avLst/>
          </a:prstGeom>
          <a:noFill/>
          <a:ln w="12700" cap="flat" cmpd="sng" algn="ctr">
            <a:solidFill>
              <a:srgbClr val="1F497D">
                <a:lumMod val="60000"/>
                <a:lumOff val="40000"/>
              </a:srgbClr>
            </a:solidFill>
            <a:prstDash val="solid"/>
            <a:tailEnd type="triangle"/>
          </a:ln>
          <a:effectLst/>
        </p:spPr>
      </p:cxnSp>
      <p:sp>
        <p:nvSpPr>
          <p:cNvPr id="37" name="Rectangle : coins arrondis 36">
            <a:extLst>
              <a:ext uri="{FF2B5EF4-FFF2-40B4-BE49-F238E27FC236}">
                <a16:creationId xmlns:a16="http://schemas.microsoft.com/office/drawing/2014/main" id="{1E060EE9-C853-41BB-BD0C-90DB9DB2D3C9}"/>
              </a:ext>
            </a:extLst>
          </p:cNvPr>
          <p:cNvSpPr/>
          <p:nvPr/>
        </p:nvSpPr>
        <p:spPr>
          <a:xfrm>
            <a:off x="6950635" y="870307"/>
            <a:ext cx="730366" cy="307058"/>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8" name="ZoneTexte 37">
            <a:extLst>
              <a:ext uri="{FF2B5EF4-FFF2-40B4-BE49-F238E27FC236}">
                <a16:creationId xmlns:a16="http://schemas.microsoft.com/office/drawing/2014/main" id="{DC1B6955-78DA-4FC2-983A-7CBEDED0905A}"/>
              </a:ext>
            </a:extLst>
          </p:cNvPr>
          <p:cNvSpPr txBox="1"/>
          <p:nvPr/>
        </p:nvSpPr>
        <p:spPr>
          <a:xfrm>
            <a:off x="5748683" y="2277376"/>
            <a:ext cx="1878122" cy="400110"/>
          </a:xfrm>
          <a:prstGeom prst="rect">
            <a:avLst/>
          </a:prstGeom>
          <a:solidFill>
            <a:schemeClr val="accent2">
              <a:lumMod val="60000"/>
              <a:lumOff val="40000"/>
            </a:schemeClr>
          </a:solidFill>
          <a:ln w="22225" cmpd="sng">
            <a:solidFill>
              <a:srgbClr val="FF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000" b="0" i="0" u="none" strike="noStrike" kern="0" cap="none" spc="0" normalizeH="0" baseline="0" noProof="0" dirty="0">
                <a:ln>
                  <a:noFill/>
                </a:ln>
                <a:solidFill>
                  <a:prstClr val="black"/>
                </a:solidFill>
                <a:effectLst/>
                <a:uLnTx/>
                <a:uFillTx/>
              </a:rPr>
              <a:t>4. </a:t>
            </a:r>
            <a:r>
              <a:rPr lang="fr-FR" sz="1000" kern="0" dirty="0">
                <a:solidFill>
                  <a:prstClr val="black"/>
                </a:solidFill>
              </a:rPr>
              <a:t>Choisir le gadget à ajouter au tableau de bord</a:t>
            </a:r>
            <a:endParaRPr kumimoji="0" lang="fr-FR" sz="1000" b="0" i="0" u="none" strike="noStrike" kern="0" cap="none" spc="0" normalizeH="0" baseline="0" noProof="0" dirty="0">
              <a:ln>
                <a:noFill/>
              </a:ln>
              <a:solidFill>
                <a:prstClr val="black"/>
              </a:solidFill>
              <a:effectLst/>
              <a:uLnTx/>
              <a:uFillTx/>
            </a:endParaRPr>
          </a:p>
        </p:txBody>
      </p:sp>
      <p:cxnSp>
        <p:nvCxnSpPr>
          <p:cNvPr id="39" name="Connecteur droit avec flèche 38">
            <a:extLst>
              <a:ext uri="{FF2B5EF4-FFF2-40B4-BE49-F238E27FC236}">
                <a16:creationId xmlns:a16="http://schemas.microsoft.com/office/drawing/2014/main" id="{A3BECAC6-5508-4955-B2A5-CD6DD08ECB1B}"/>
              </a:ext>
            </a:extLst>
          </p:cNvPr>
          <p:cNvCxnSpPr>
            <a:cxnSpLocks/>
            <a:stCxn id="38" idx="0"/>
            <a:endCxn id="37" idx="2"/>
          </p:cNvCxnSpPr>
          <p:nvPr/>
        </p:nvCxnSpPr>
        <p:spPr>
          <a:xfrm flipV="1">
            <a:off x="6687744" y="1177365"/>
            <a:ext cx="628074" cy="1100011"/>
          </a:xfrm>
          <a:prstGeom prst="straightConnector1">
            <a:avLst/>
          </a:prstGeom>
          <a:noFill/>
          <a:ln w="12700" cap="flat" cmpd="sng" algn="ctr">
            <a:solidFill>
              <a:srgbClr val="1F497D">
                <a:lumMod val="60000"/>
                <a:lumOff val="40000"/>
              </a:srgbClr>
            </a:solidFill>
            <a:prstDash val="solid"/>
            <a:tailEnd type="triangle"/>
          </a:ln>
          <a:effectLst/>
        </p:spPr>
      </p:cxnSp>
      <p:cxnSp>
        <p:nvCxnSpPr>
          <p:cNvPr id="54" name="Connecteur droit avec flèche 53">
            <a:extLst>
              <a:ext uri="{FF2B5EF4-FFF2-40B4-BE49-F238E27FC236}">
                <a16:creationId xmlns:a16="http://schemas.microsoft.com/office/drawing/2014/main" id="{6AE7F725-B16C-4288-A598-FC428900E01B}"/>
              </a:ext>
            </a:extLst>
          </p:cNvPr>
          <p:cNvCxnSpPr>
            <a:cxnSpLocks/>
            <a:stCxn id="16" idx="0"/>
          </p:cNvCxnSpPr>
          <p:nvPr/>
        </p:nvCxnSpPr>
        <p:spPr>
          <a:xfrm flipH="1" flipV="1">
            <a:off x="1834777" y="3009417"/>
            <a:ext cx="506358" cy="71878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2" name="Image 21">
            <a:hlinkClick r:id="" action="ppaction://noaction"/>
            <a:extLst>
              <a:ext uri="{FF2B5EF4-FFF2-40B4-BE49-F238E27FC236}">
                <a16:creationId xmlns:a16="http://schemas.microsoft.com/office/drawing/2014/main" id="{58633A1C-D1E7-4F05-A298-321E9D1F4D0A}"/>
              </a:ext>
            </a:extLst>
          </p:cNvPr>
          <p:cNvPicPr>
            <a:picLocks noChangeAspect="1"/>
          </p:cNvPicPr>
          <p:nvPr/>
        </p:nvPicPr>
        <p:blipFill>
          <a:blip r:embed="rId5"/>
          <a:stretch>
            <a:fillRect/>
          </a:stretch>
        </p:blipFill>
        <p:spPr>
          <a:xfrm>
            <a:off x="5076154" y="41820"/>
            <a:ext cx="795449" cy="859090"/>
          </a:xfrm>
          <a:prstGeom prst="rect">
            <a:avLst/>
          </a:prstGeom>
          <a:solidFill>
            <a:schemeClr val="accent3">
              <a:lumMod val="60000"/>
              <a:lumOff val="40000"/>
            </a:schemeClr>
          </a:solidFill>
          <a:ln>
            <a:solidFill>
              <a:schemeClr val="accent3">
                <a:lumMod val="75000"/>
              </a:schemeClr>
            </a:solidFill>
          </a:ln>
          <a:effectLst>
            <a:outerShdw blurRad="50800" dist="38100" dir="8100000" algn="tr" rotWithShape="0">
              <a:prstClr val="black">
                <a:alpha val="40000"/>
              </a:prstClr>
            </a:outerShdw>
            <a:softEdge rad="12700"/>
          </a:effectLst>
          <a:scene3d>
            <a:camera prst="orthographicFront"/>
            <a:lightRig rig="threePt" dir="t"/>
          </a:scene3d>
          <a:sp3d>
            <a:bevelT/>
            <a:bevelB prst="angle"/>
          </a:sp3d>
        </p:spPr>
      </p:pic>
      <p:sp>
        <p:nvSpPr>
          <p:cNvPr id="24" name="Titre 1">
            <a:extLst>
              <a:ext uri="{FF2B5EF4-FFF2-40B4-BE49-F238E27FC236}">
                <a16:creationId xmlns:a16="http://schemas.microsoft.com/office/drawing/2014/main" id="{6C05AE43-2D87-4B58-97A7-836635C74340}"/>
              </a:ext>
            </a:extLst>
          </p:cNvPr>
          <p:cNvSpPr txBox="1">
            <a:spLocks/>
          </p:cNvSpPr>
          <p:nvPr/>
        </p:nvSpPr>
        <p:spPr>
          <a:xfrm>
            <a:off x="234000" y="201425"/>
            <a:ext cx="7344088" cy="288000"/>
          </a:xfrm>
          <a:prstGeom prst="rect">
            <a:avLst/>
          </a:prstGeom>
        </p:spPr>
        <p:txBody>
          <a:bodyPr lIns="0" tIns="0" rIns="0" bIns="0" anchor="ctr">
            <a:noAutofit/>
          </a:bodyPr>
          <a:lstStyle>
            <a:lvl1pPr algn="l" defTabSz="696913" rtl="0" eaLnBrk="0" fontAlgn="base" hangingPunct="0">
              <a:spcBef>
                <a:spcPct val="0"/>
              </a:spcBef>
              <a:spcAft>
                <a:spcPct val="0"/>
              </a:spcAft>
              <a:defRPr sz="2050" kern="1200">
                <a:solidFill>
                  <a:srgbClr val="00008F"/>
                </a:solidFill>
                <a:latin typeface="+mn-lt"/>
                <a:ea typeface="+mj-ea"/>
                <a:cs typeface="Arial" pitchFamily="34" charset="0"/>
              </a:defRPr>
            </a:lvl1pPr>
            <a:lvl2pPr algn="ctr" defTabSz="696913" rtl="0" eaLnBrk="0" fontAlgn="base" hangingPunct="0">
              <a:spcBef>
                <a:spcPct val="0"/>
              </a:spcBef>
              <a:spcAft>
                <a:spcPct val="0"/>
              </a:spcAft>
              <a:defRPr sz="3400">
                <a:solidFill>
                  <a:schemeClr val="tx1"/>
                </a:solidFill>
                <a:latin typeface="Source Sans Pro" pitchFamily="34" charset="0"/>
              </a:defRPr>
            </a:lvl2pPr>
            <a:lvl3pPr algn="ctr" defTabSz="696913" rtl="0" eaLnBrk="0" fontAlgn="base" hangingPunct="0">
              <a:spcBef>
                <a:spcPct val="0"/>
              </a:spcBef>
              <a:spcAft>
                <a:spcPct val="0"/>
              </a:spcAft>
              <a:defRPr sz="3400">
                <a:solidFill>
                  <a:schemeClr val="tx1"/>
                </a:solidFill>
                <a:latin typeface="Source Sans Pro" pitchFamily="34" charset="0"/>
              </a:defRPr>
            </a:lvl3pPr>
            <a:lvl4pPr algn="ctr" defTabSz="696913" rtl="0" eaLnBrk="0" fontAlgn="base" hangingPunct="0">
              <a:spcBef>
                <a:spcPct val="0"/>
              </a:spcBef>
              <a:spcAft>
                <a:spcPct val="0"/>
              </a:spcAft>
              <a:defRPr sz="3400">
                <a:solidFill>
                  <a:schemeClr val="tx1"/>
                </a:solidFill>
                <a:latin typeface="Source Sans Pro" pitchFamily="34" charset="0"/>
              </a:defRPr>
            </a:lvl4pPr>
            <a:lvl5pPr algn="ctr" defTabSz="696913" rtl="0" eaLnBrk="0" fontAlgn="base" hangingPunct="0">
              <a:spcBef>
                <a:spcPct val="0"/>
              </a:spcBef>
              <a:spcAft>
                <a:spcPct val="0"/>
              </a:spcAft>
              <a:defRPr sz="3400">
                <a:solidFill>
                  <a:schemeClr val="tx1"/>
                </a:solidFill>
                <a:latin typeface="Source Sans Pro" pitchFamily="34" charset="0"/>
              </a:defRPr>
            </a:lvl5pPr>
            <a:lvl6pPr marL="457200" algn="ctr" defTabSz="696913" rtl="0" fontAlgn="base">
              <a:spcBef>
                <a:spcPct val="0"/>
              </a:spcBef>
              <a:spcAft>
                <a:spcPct val="0"/>
              </a:spcAft>
              <a:defRPr sz="3400">
                <a:solidFill>
                  <a:schemeClr val="tx1"/>
                </a:solidFill>
                <a:latin typeface="Calibri" pitchFamily="34" charset="0"/>
              </a:defRPr>
            </a:lvl6pPr>
            <a:lvl7pPr marL="914400" algn="ctr" defTabSz="696913" rtl="0" fontAlgn="base">
              <a:spcBef>
                <a:spcPct val="0"/>
              </a:spcBef>
              <a:spcAft>
                <a:spcPct val="0"/>
              </a:spcAft>
              <a:defRPr sz="3400">
                <a:solidFill>
                  <a:schemeClr val="tx1"/>
                </a:solidFill>
                <a:latin typeface="Calibri" pitchFamily="34" charset="0"/>
              </a:defRPr>
            </a:lvl7pPr>
            <a:lvl8pPr marL="1371600" algn="ctr" defTabSz="696913" rtl="0" fontAlgn="base">
              <a:spcBef>
                <a:spcPct val="0"/>
              </a:spcBef>
              <a:spcAft>
                <a:spcPct val="0"/>
              </a:spcAft>
              <a:defRPr sz="3400">
                <a:solidFill>
                  <a:schemeClr val="tx1"/>
                </a:solidFill>
                <a:latin typeface="Calibri" pitchFamily="34" charset="0"/>
              </a:defRPr>
            </a:lvl8pPr>
            <a:lvl9pPr marL="1828800" algn="ctr" defTabSz="696913" rtl="0" fontAlgn="base">
              <a:spcBef>
                <a:spcPct val="0"/>
              </a:spcBef>
              <a:spcAft>
                <a:spcPct val="0"/>
              </a:spcAft>
              <a:defRPr sz="3400">
                <a:solidFill>
                  <a:schemeClr val="tx1"/>
                </a:solidFill>
                <a:latin typeface="Calibri" pitchFamily="34" charset="0"/>
              </a:defRPr>
            </a:lvl9pPr>
          </a:lstStyle>
          <a:p>
            <a:r>
              <a:rPr lang="fr-FR" dirty="0">
                <a:hlinkClick r:id="rId6"/>
              </a:rPr>
              <a:t>Reporting – Tableaux de Bord</a:t>
            </a:r>
            <a:endParaRPr lang="fr-FR" dirty="0"/>
          </a:p>
        </p:txBody>
      </p:sp>
      <p:sp>
        <p:nvSpPr>
          <p:cNvPr id="2" name="Rectangle 1">
            <a:extLst>
              <a:ext uri="{FF2B5EF4-FFF2-40B4-BE49-F238E27FC236}">
                <a16:creationId xmlns:a16="http://schemas.microsoft.com/office/drawing/2014/main" id="{C1461801-5524-4712-8306-FA7EC01EEDB6}"/>
              </a:ext>
            </a:extLst>
          </p:cNvPr>
          <p:cNvSpPr/>
          <p:nvPr/>
        </p:nvSpPr>
        <p:spPr>
          <a:xfrm>
            <a:off x="4373255" y="80627"/>
            <a:ext cx="3197013" cy="646331"/>
          </a:xfrm>
          <a:prstGeom prst="rect">
            <a:avLst/>
          </a:prstGeom>
        </p:spPr>
        <p:txBody>
          <a:bodyPr wrap="square">
            <a:spAutoFit/>
          </a:bodyPr>
          <a:lstStyle/>
          <a:p>
            <a:pPr marL="1614488" lvl="1" indent="0">
              <a:buNone/>
              <a:tabLst>
                <a:tab pos="1703388" algn="l"/>
              </a:tabLst>
            </a:pPr>
            <a:r>
              <a:rPr lang="fr-FR" sz="900" b="1" dirty="0">
                <a:solidFill>
                  <a:srgbClr val="008192"/>
                </a:solidFill>
                <a:cs typeface="Calibri" panose="020F0502020204030204" pitchFamily="34" charset="0"/>
              </a:rPr>
              <a:t>Liste des gadgets</a:t>
            </a:r>
            <a:endParaRPr lang="fr-FR" sz="900" dirty="0">
              <a:solidFill>
                <a:srgbClr val="008192"/>
              </a:solidFill>
              <a:hlinkClick r:id="rId6">
                <a:extLst>
                  <a:ext uri="{A12FA001-AC4F-418D-AE19-62706E023703}">
                    <ahyp:hlinkClr xmlns:ahyp="http://schemas.microsoft.com/office/drawing/2018/hyperlinkcolor" val="tx"/>
                  </a:ext>
                </a:extLst>
              </a:hlinkClick>
            </a:endParaRPr>
          </a:p>
          <a:p>
            <a:pPr marL="1614488" lvl="1" indent="0">
              <a:buNone/>
              <a:tabLst>
                <a:tab pos="1703388" algn="l"/>
              </a:tabLst>
            </a:pPr>
            <a:r>
              <a:rPr lang="fr-FR" sz="900" dirty="0">
                <a:solidFill>
                  <a:srgbClr val="008192"/>
                </a:solidFill>
                <a:hlinkClick r:id="rId6">
                  <a:extLst>
                    <a:ext uri="{A12FA001-AC4F-418D-AE19-62706E023703}">
                      <ahyp:hlinkClr xmlns:ahyp="http://schemas.microsoft.com/office/drawing/2018/hyperlinkcolor" val="tx"/>
                    </a:ext>
                  </a:extLst>
                </a:hlinkClick>
              </a:rPr>
              <a:t>https://confluence.axa.com/confluence/pages/viewpage.action?pageId=62215445</a:t>
            </a:r>
            <a:endParaRPr lang="fr-FR" sz="900" dirty="0">
              <a:solidFill>
                <a:srgbClr val="008192"/>
              </a:solidFill>
            </a:endParaRPr>
          </a:p>
        </p:txBody>
      </p:sp>
      <p:sp>
        <p:nvSpPr>
          <p:cNvPr id="25" name="Rectangle 24">
            <a:extLst>
              <a:ext uri="{FF2B5EF4-FFF2-40B4-BE49-F238E27FC236}">
                <a16:creationId xmlns:a16="http://schemas.microsoft.com/office/drawing/2014/main" id="{091221E3-3B83-4337-BE60-0281C326A7BE}"/>
              </a:ext>
            </a:extLst>
          </p:cNvPr>
          <p:cNvSpPr/>
          <p:nvPr/>
        </p:nvSpPr>
        <p:spPr>
          <a:xfrm>
            <a:off x="5076154" y="23423"/>
            <a:ext cx="2624857" cy="877487"/>
          </a:xfrm>
          <a:prstGeom prst="rect">
            <a:avLst/>
          </a:prstGeom>
          <a:noFill/>
          <a:ln>
            <a:solidFill>
              <a:srgbClr val="027180"/>
            </a:solidFill>
          </a:ln>
        </p:spPr>
        <p:txBody>
          <a:bodyPr rtlCol="0" anchor="ctr"/>
          <a:lstStyle/>
          <a:p>
            <a:pPr algn="ctr" eaLnBrk="1" hangingPunct="1"/>
            <a:endParaRPr lang="fr-FR" sz="1600" dirty="0">
              <a:solidFill>
                <a:srgbClr val="027180"/>
              </a:solidFill>
              <a:latin typeface="+mj-lt"/>
              <a:cs typeface="Arial" charset="0"/>
            </a:endParaRPr>
          </a:p>
        </p:txBody>
      </p:sp>
    </p:spTree>
    <p:extLst>
      <p:ext uri="{BB962C8B-B14F-4D97-AF65-F5344CB8AC3E}">
        <p14:creationId xmlns:p14="http://schemas.microsoft.com/office/powerpoint/2010/main" val="12264018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70665" y="949996"/>
            <a:ext cx="7554165" cy="1939528"/>
          </a:xfrm>
        </p:spPr>
        <p:txBody>
          <a:bodyPr/>
          <a:lstStyle/>
          <a:p>
            <a:pPr indent="0" algn="ctr"/>
            <a:r>
              <a:rPr lang="fr-FR" sz="3200" dirty="0"/>
              <a:t>Reporting</a:t>
            </a:r>
            <a:br>
              <a:rPr lang="fr-FR" sz="3200" dirty="0"/>
            </a:br>
            <a:br>
              <a:rPr lang="fr-FR" sz="2800" dirty="0"/>
            </a:br>
            <a:r>
              <a:rPr lang="fr-FR" sz="2800" dirty="0"/>
              <a:t>Générateur de Documents (</a:t>
            </a:r>
            <a:r>
              <a:rPr lang="fr-FR" sz="2800" dirty="0" err="1"/>
              <a:t>DocGen</a:t>
            </a:r>
            <a:r>
              <a:rPr lang="fr-FR" sz="2800" dirty="0"/>
              <a:t>)</a:t>
            </a:r>
            <a:br>
              <a:rPr lang="fr-FR" sz="4000" dirty="0"/>
            </a:br>
            <a:br>
              <a:rPr lang="fr-FR" dirty="0"/>
            </a:br>
            <a:br>
              <a:rPr lang="fr-FR" dirty="0"/>
            </a:br>
            <a:br>
              <a:rPr lang="fr-FR" dirty="0"/>
            </a:br>
            <a:br>
              <a:rPr lang="fr-FR" dirty="0"/>
            </a:br>
            <a:endParaRPr lang="fr-FR" dirty="0"/>
          </a:p>
        </p:txBody>
      </p:sp>
      <p:sp>
        <p:nvSpPr>
          <p:cNvPr id="5" name="ZoneTexte 4">
            <a:hlinkClick r:id="rId3" action="ppaction://hlinksldjump"/>
            <a:extLst>
              <a:ext uri="{FF2B5EF4-FFF2-40B4-BE49-F238E27FC236}">
                <a16:creationId xmlns:a16="http://schemas.microsoft.com/office/drawing/2014/main" id="{7FFFFDDE-E5F7-4658-BCEF-6C49540429A0}"/>
              </a:ext>
            </a:extLst>
          </p:cNvPr>
          <p:cNvSpPr txBox="1"/>
          <p:nvPr/>
        </p:nvSpPr>
        <p:spPr bwMode="auto">
          <a:xfrm>
            <a:off x="7102718" y="4022060"/>
            <a:ext cx="627186" cy="283906"/>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a:scene3d>
            <a:camera prst="perspectiveFront"/>
            <a:lightRig rig="balanced" dir="t">
              <a:rot lat="0" lon="0" rev="8700000"/>
            </a:lightRig>
          </a:scene3d>
          <a:sp3d>
            <a:bevelT/>
            <a:bevelB/>
          </a:sp3d>
        </p:spPr>
        <p:txBody>
          <a:bodyPr wrap="square" lIns="36000" tIns="72000" rIns="36000" bIns="72000" rtlCol="0" anchor="b">
            <a:spAutoFit/>
          </a:bodyPr>
          <a:lstStyle/>
          <a:p>
            <a:pPr eaLnBrk="1" hangingPunct="1"/>
            <a:r>
              <a:rPr lang="fr-FR" sz="900" dirty="0">
                <a:solidFill>
                  <a:srgbClr val="000000"/>
                </a:solidFill>
                <a:latin typeface="Source Sans Pro" pitchFamily="34" charset="0"/>
              </a:rPr>
              <a:t>  </a:t>
            </a:r>
            <a:r>
              <a:rPr lang="fr-FR" sz="900" b="1" dirty="0">
                <a:solidFill>
                  <a:srgbClr val="00008F"/>
                </a:solidFill>
                <a:latin typeface="Source Sans Pro" pitchFamily="34" charset="0"/>
                <a:hlinkClick r:id="rId3" action="ppaction://hlinksldjump">
                  <a:extLst>
                    <a:ext uri="{A12FA001-AC4F-418D-AE19-62706E023703}">
                      <ahyp:hlinkClr xmlns:ahyp="http://schemas.microsoft.com/office/drawing/2018/hyperlinkcolor" val="tx"/>
                    </a:ext>
                  </a:extLst>
                </a:hlinkClick>
              </a:rPr>
              <a:t>RETOUR</a:t>
            </a:r>
            <a:endParaRPr lang="fr-FR" sz="900" b="1" dirty="0">
              <a:solidFill>
                <a:srgbClr val="00008F"/>
              </a:solidFill>
              <a:latin typeface="Source Sans Pro" pitchFamily="34" charset="0"/>
            </a:endParaRPr>
          </a:p>
        </p:txBody>
      </p:sp>
      <p:sp>
        <p:nvSpPr>
          <p:cNvPr id="7" name="Rectangle : coins arrondis 6">
            <a:extLst>
              <a:ext uri="{FF2B5EF4-FFF2-40B4-BE49-F238E27FC236}">
                <a16:creationId xmlns:a16="http://schemas.microsoft.com/office/drawing/2014/main" id="{46FDEFBB-9BF7-4345-B20E-8A461D2856B1}"/>
              </a:ext>
            </a:extLst>
          </p:cNvPr>
          <p:cNvSpPr/>
          <p:nvPr/>
        </p:nvSpPr>
        <p:spPr>
          <a:xfrm>
            <a:off x="6036318" y="92667"/>
            <a:ext cx="1698879" cy="248956"/>
          </a:xfrm>
          <a:prstGeom prst="roundRect">
            <a:avLst/>
          </a:prstGeom>
          <a:solidFill>
            <a:srgbClr val="FFC000"/>
          </a:solidFill>
          <a:ln>
            <a:solidFill>
              <a:srgbClr val="027180"/>
            </a:solidFill>
          </a:ln>
        </p:spPr>
        <p:txBody>
          <a:bodyPr rtlCol="0" anchor="ctr"/>
          <a:lstStyle/>
          <a:p>
            <a:pPr algn="ctr" eaLnBrk="1" hangingPunct="1"/>
            <a:r>
              <a:rPr lang="fr-FR" sz="1000" dirty="0">
                <a:solidFill>
                  <a:srgbClr val="027180"/>
                </a:solidFill>
                <a:latin typeface="+mj-lt"/>
              </a:rPr>
              <a:t>Actualisé Xray 6 / avril 2022</a:t>
            </a:r>
          </a:p>
        </p:txBody>
      </p:sp>
    </p:spTree>
    <p:extLst>
      <p:ext uri="{BB962C8B-B14F-4D97-AF65-F5344CB8AC3E}">
        <p14:creationId xmlns:p14="http://schemas.microsoft.com/office/powerpoint/2010/main" val="4860121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70E2E0-827F-4CE1-B831-8CA2AD6CD95F}"/>
              </a:ext>
            </a:extLst>
          </p:cNvPr>
          <p:cNvSpPr>
            <a:spLocks noGrp="1"/>
          </p:cNvSpPr>
          <p:nvPr>
            <p:ph type="title"/>
          </p:nvPr>
        </p:nvSpPr>
        <p:spPr>
          <a:xfrm>
            <a:off x="234000" y="53713"/>
            <a:ext cx="7344088" cy="288000"/>
          </a:xfrm>
        </p:spPr>
        <p:txBody>
          <a:bodyPr/>
          <a:lstStyle/>
          <a:p>
            <a:r>
              <a:rPr lang="fr-FR" dirty="0"/>
              <a:t>Le générateur de documents</a:t>
            </a:r>
          </a:p>
        </p:txBody>
      </p:sp>
      <p:sp>
        <p:nvSpPr>
          <p:cNvPr id="4" name="Espace réservé du contenu 3">
            <a:extLst>
              <a:ext uri="{FF2B5EF4-FFF2-40B4-BE49-F238E27FC236}">
                <a16:creationId xmlns:a16="http://schemas.microsoft.com/office/drawing/2014/main" id="{DBD7BF55-817E-4F25-884C-697E692512ED}"/>
              </a:ext>
            </a:extLst>
          </p:cNvPr>
          <p:cNvSpPr>
            <a:spLocks noGrp="1"/>
          </p:cNvSpPr>
          <p:nvPr>
            <p:ph sz="quarter" idx="13"/>
          </p:nvPr>
        </p:nvSpPr>
        <p:spPr>
          <a:xfrm>
            <a:off x="165239" y="543814"/>
            <a:ext cx="7419780" cy="3214107"/>
          </a:xfrm>
        </p:spPr>
        <p:txBody>
          <a:bodyPr>
            <a:noAutofit/>
          </a:bodyPr>
          <a:lstStyle/>
          <a:p>
            <a:pPr>
              <a:buFont typeface="Arial" panose="020B0604020202020204" pitchFamily="34" charset="0"/>
              <a:buChar char="•"/>
            </a:pPr>
            <a:r>
              <a:rPr lang="fr-FR" sz="1100" dirty="0">
                <a:latin typeface="+mn-lt"/>
              </a:rPr>
              <a:t>Le générateur de documents permet de </a:t>
            </a:r>
            <a:r>
              <a:rPr lang="fr-FR" sz="1100" b="1" dirty="0">
                <a:latin typeface="+mn-lt"/>
              </a:rPr>
              <a:t>générer des fichiers Word et Excel</a:t>
            </a:r>
            <a:endParaRPr lang="fr-FR" sz="1100" dirty="0">
              <a:latin typeface="+mn-lt"/>
            </a:endParaRPr>
          </a:p>
          <a:p>
            <a:pPr>
              <a:buFont typeface="Arial" panose="020B0604020202020204" pitchFamily="34" charset="0"/>
              <a:buChar char="•"/>
            </a:pPr>
            <a:r>
              <a:rPr lang="fr-FR" sz="1100" dirty="0">
                <a:latin typeface="+mn-lt"/>
              </a:rPr>
              <a:t>Il s’appuie sur des </a:t>
            </a:r>
            <a:r>
              <a:rPr lang="fr-FR" sz="1100" b="1" dirty="0">
                <a:latin typeface="+mn-lt"/>
              </a:rPr>
              <a:t>modèles prédéfinis</a:t>
            </a:r>
            <a:r>
              <a:rPr lang="fr-FR" sz="1100" dirty="0">
                <a:latin typeface="+mn-lt"/>
              </a:rPr>
              <a:t>.</a:t>
            </a:r>
          </a:p>
          <a:p>
            <a:pPr>
              <a:buFont typeface="Arial" panose="020B0604020202020204" pitchFamily="34" charset="0"/>
              <a:buChar char="•"/>
            </a:pPr>
            <a:r>
              <a:rPr lang="fr-FR" sz="1100" dirty="0">
                <a:latin typeface="+mn-lt"/>
              </a:rPr>
              <a:t>L’</a:t>
            </a:r>
            <a:r>
              <a:rPr lang="fr-FR" sz="1100" b="1" dirty="0">
                <a:latin typeface="+mn-lt"/>
              </a:rPr>
              <a:t>accès au générateur de documents </a:t>
            </a:r>
            <a:r>
              <a:rPr lang="fr-FR" sz="1100" dirty="0">
                <a:latin typeface="+mn-lt"/>
              </a:rPr>
              <a:t>se fait à partir </a:t>
            </a:r>
          </a:p>
          <a:p>
            <a:pPr lvl="1">
              <a:buFont typeface="Arial" panose="020B0604020202020204" pitchFamily="34" charset="0"/>
              <a:buChar char="•"/>
            </a:pPr>
            <a:r>
              <a:rPr lang="fr-FR" sz="900" dirty="0">
                <a:latin typeface="+mn-lt"/>
              </a:rPr>
              <a:t>d’un ticket (Tout ticket Xray ou d’un ticket de type Exigence : US, MMF, bogue, …) </a:t>
            </a:r>
          </a:p>
          <a:p>
            <a:pPr lvl="1">
              <a:buFont typeface="Arial" panose="020B0604020202020204" pitchFamily="34" charset="0"/>
              <a:buChar char="•"/>
            </a:pPr>
            <a:r>
              <a:rPr lang="fr-FR" sz="900" dirty="0">
                <a:latin typeface="+mn-lt"/>
              </a:rPr>
              <a:t>d’un dossier de la bibliothèque ou d’un tableau de plan de test,</a:t>
            </a:r>
          </a:p>
          <a:p>
            <a:pPr>
              <a:buFont typeface="Arial" panose="020B0604020202020204" pitchFamily="34" charset="0"/>
              <a:buChar char="•"/>
            </a:pPr>
            <a:endParaRPr lang="fr-FR" sz="1100" dirty="0">
              <a:latin typeface="+mn-lt"/>
            </a:endParaRPr>
          </a:p>
          <a:p>
            <a:pPr>
              <a:buFont typeface="Arial" panose="020B0604020202020204" pitchFamily="34" charset="0"/>
              <a:buChar char="•"/>
            </a:pPr>
            <a:endParaRPr lang="fr-FR" sz="1100" dirty="0">
              <a:latin typeface="+mn-lt"/>
            </a:endParaRPr>
          </a:p>
          <a:p>
            <a:pPr>
              <a:buFont typeface="Arial" panose="020B0604020202020204" pitchFamily="34" charset="0"/>
              <a:buChar char="•"/>
            </a:pPr>
            <a:endParaRPr lang="fr-FR" sz="1100" dirty="0">
              <a:latin typeface="+mn-lt"/>
            </a:endParaRPr>
          </a:p>
          <a:p>
            <a:pPr>
              <a:buFont typeface="Arial" panose="020B0604020202020204" pitchFamily="34" charset="0"/>
              <a:buChar char="•"/>
            </a:pPr>
            <a:endParaRPr lang="fr-FR" sz="1100" dirty="0">
              <a:latin typeface="+mn-lt"/>
            </a:endParaRPr>
          </a:p>
          <a:p>
            <a:pPr>
              <a:buFont typeface="Arial" panose="020B0604020202020204" pitchFamily="34" charset="0"/>
              <a:buChar char="•"/>
            </a:pPr>
            <a:endParaRPr lang="fr-FR" sz="1100" dirty="0">
              <a:latin typeface="+mn-lt"/>
            </a:endParaRPr>
          </a:p>
          <a:p>
            <a:pPr>
              <a:buFont typeface="Arial" panose="020B0604020202020204" pitchFamily="34" charset="0"/>
              <a:buChar char="•"/>
            </a:pPr>
            <a:endParaRPr lang="fr-FR" sz="1100" dirty="0">
              <a:latin typeface="+mn-lt"/>
            </a:endParaRPr>
          </a:p>
          <a:p>
            <a:pPr>
              <a:buFont typeface="Arial" panose="020B0604020202020204" pitchFamily="34" charset="0"/>
              <a:buChar char="•"/>
            </a:pPr>
            <a:endParaRPr lang="fr-FR" sz="1100" dirty="0">
              <a:latin typeface="+mn-lt"/>
            </a:endParaRPr>
          </a:p>
          <a:p>
            <a:pPr>
              <a:buFont typeface="Arial" panose="020B0604020202020204" pitchFamily="34" charset="0"/>
              <a:buChar char="•"/>
            </a:pPr>
            <a:endParaRPr lang="fr-FR" sz="1100" dirty="0">
              <a:latin typeface="+mn-lt"/>
            </a:endParaRPr>
          </a:p>
          <a:p>
            <a:pPr>
              <a:buFont typeface="Arial" panose="020B0604020202020204" pitchFamily="34" charset="0"/>
              <a:buChar char="•"/>
            </a:pPr>
            <a:endParaRPr lang="fr-FR" sz="1100" dirty="0">
              <a:latin typeface="+mn-lt"/>
            </a:endParaRPr>
          </a:p>
          <a:p>
            <a:pPr>
              <a:buFont typeface="Arial" panose="020B0604020202020204" pitchFamily="34" charset="0"/>
              <a:buChar char="•"/>
            </a:pPr>
            <a:r>
              <a:rPr lang="fr-FR" sz="1100" dirty="0">
                <a:latin typeface="+mn-lt"/>
              </a:rPr>
              <a:t>Les documents générés peuvent être utilisés par exemple :</a:t>
            </a:r>
          </a:p>
          <a:p>
            <a:pPr lvl="1">
              <a:buFont typeface="Arial" panose="020B0604020202020204" pitchFamily="34" charset="0"/>
              <a:buChar char="•"/>
            </a:pPr>
            <a:r>
              <a:rPr lang="fr-FR" sz="900" dirty="0">
                <a:latin typeface="+mn-lt"/>
              </a:rPr>
              <a:t>Lors de la validation de la conception des cas de test.</a:t>
            </a:r>
          </a:p>
          <a:p>
            <a:pPr lvl="1">
              <a:buFont typeface="Arial" panose="020B0604020202020204" pitchFamily="34" charset="0"/>
              <a:buChar char="•"/>
            </a:pPr>
            <a:r>
              <a:rPr lang="fr-FR" sz="900" dirty="0">
                <a:latin typeface="+mn-lt"/>
              </a:rPr>
              <a:t>En support à l’exécution pour tests Métier, pour un suivi des exécutions hors Xray avant report dans Xray</a:t>
            </a:r>
          </a:p>
          <a:p>
            <a:pPr>
              <a:buFont typeface="Arial" panose="020B0604020202020204" pitchFamily="34" charset="0"/>
              <a:buChar char="•"/>
            </a:pPr>
            <a:r>
              <a:rPr lang="fr-FR" sz="900" dirty="0">
                <a:latin typeface="+mn-lt"/>
              </a:rPr>
              <a:t>Limites : Les tests paramètres et les appels de test (tests modulaires) ne sont pas correctement exportés (en cours chez </a:t>
            </a:r>
            <a:r>
              <a:rPr lang="fr-FR" sz="900" dirty="0" err="1">
                <a:latin typeface="+mn-lt"/>
              </a:rPr>
              <a:t>Xblend</a:t>
            </a:r>
            <a:r>
              <a:rPr lang="fr-FR" sz="900" dirty="0">
                <a:latin typeface="+mn-lt"/>
              </a:rPr>
              <a:t>, avril 2022)</a:t>
            </a:r>
          </a:p>
        </p:txBody>
      </p:sp>
      <p:sp>
        <p:nvSpPr>
          <p:cNvPr id="5" name="Espace réservé du texte 2">
            <a:extLst>
              <a:ext uri="{FF2B5EF4-FFF2-40B4-BE49-F238E27FC236}">
                <a16:creationId xmlns:a16="http://schemas.microsoft.com/office/drawing/2014/main" id="{1296E135-1166-4682-BEF3-D9EA5694CA29}"/>
              </a:ext>
            </a:extLst>
          </p:cNvPr>
          <p:cNvSpPr txBox="1">
            <a:spLocks/>
          </p:cNvSpPr>
          <p:nvPr/>
        </p:nvSpPr>
        <p:spPr>
          <a:xfrm>
            <a:off x="234000" y="327814"/>
            <a:ext cx="7344000" cy="216000"/>
          </a:xfrm>
          <a:prstGeom prst="rect">
            <a:avLst/>
          </a:prstGeom>
        </p:spPr>
        <p:txBody>
          <a:bodyPr lIns="0" tIns="0" rIns="0" bIns="0" anchor="t"/>
          <a:lstStyle>
            <a:lvl1pPr marL="0" indent="0" algn="l" defTabSz="696913" rtl="0" eaLnBrk="0" fontAlgn="base" hangingPunct="0">
              <a:spcBef>
                <a:spcPct val="20000"/>
              </a:spcBef>
              <a:spcAft>
                <a:spcPct val="0"/>
              </a:spcAft>
              <a:buFont typeface="Arial" charset="0"/>
              <a:buNone/>
              <a:defRPr sz="1500" kern="1200">
                <a:solidFill>
                  <a:srgbClr val="027180"/>
                </a:solidFill>
                <a:latin typeface="+mj-lt"/>
                <a:ea typeface="+mn-ea"/>
                <a:cs typeface="+mn-cs"/>
              </a:defRPr>
            </a:lvl1pPr>
            <a:lvl2pPr marL="565150" indent="-217488" algn="l" defTabSz="696913" rtl="0" eaLnBrk="0" fontAlgn="base" hangingPunct="0">
              <a:spcBef>
                <a:spcPct val="20000"/>
              </a:spcBef>
              <a:spcAft>
                <a:spcPct val="0"/>
              </a:spcAft>
              <a:buFont typeface="Arial" charset="0"/>
              <a:buChar char="–"/>
              <a:defRPr sz="2100" kern="1200">
                <a:solidFill>
                  <a:schemeClr val="tx1"/>
                </a:solidFill>
                <a:latin typeface="+mn-lt"/>
                <a:ea typeface="+mn-ea"/>
                <a:cs typeface="+mn-cs"/>
              </a:defRPr>
            </a:lvl2pPr>
            <a:lvl3pPr marL="871538" indent="-173038" algn="l" defTabSz="696913" rtl="0" eaLnBrk="0" fontAlgn="base" hangingPunct="0">
              <a:spcBef>
                <a:spcPct val="20000"/>
              </a:spcBef>
              <a:spcAft>
                <a:spcPct val="0"/>
              </a:spcAft>
              <a:buFont typeface="Arial" charset="0"/>
              <a:buChar char="•"/>
              <a:defRPr kern="1200">
                <a:solidFill>
                  <a:schemeClr val="tx1"/>
                </a:solidFill>
                <a:latin typeface="+mn-lt"/>
                <a:ea typeface="+mn-ea"/>
                <a:cs typeface="+mn-cs"/>
              </a:defRPr>
            </a:lvl3pPr>
            <a:lvl4pPr marL="1219200" indent="-173038" algn="l" defTabSz="696913" rtl="0" eaLnBrk="0" fontAlgn="base" hangingPunct="0">
              <a:spcBef>
                <a:spcPct val="20000"/>
              </a:spcBef>
              <a:spcAft>
                <a:spcPct val="0"/>
              </a:spcAft>
              <a:buFont typeface="Arial" charset="0"/>
              <a:buChar char="–"/>
              <a:defRPr sz="1500" kern="1200">
                <a:solidFill>
                  <a:schemeClr val="tx1"/>
                </a:solidFill>
                <a:latin typeface="+mn-lt"/>
                <a:ea typeface="+mn-ea"/>
                <a:cs typeface="+mn-cs"/>
              </a:defRPr>
            </a:lvl4pPr>
            <a:lvl5pPr marL="1568450" indent="-173038" algn="l" defTabSz="696913" rtl="0" eaLnBrk="0" fontAlgn="base" hangingPunct="0">
              <a:spcBef>
                <a:spcPct val="20000"/>
              </a:spcBef>
              <a:spcAft>
                <a:spcPct val="0"/>
              </a:spcAft>
              <a:buFont typeface="Arial" charset="0"/>
              <a:buChar char="»"/>
              <a:defRPr sz="1500" kern="1200">
                <a:solidFill>
                  <a:schemeClr val="tx1"/>
                </a:solidFill>
                <a:latin typeface="+mn-lt"/>
                <a:ea typeface="+mn-ea"/>
                <a:cs typeface="+mn-cs"/>
              </a:defRPr>
            </a:lvl5pPr>
            <a:lvl6pPr marL="1917634"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66295"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14955"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63616" indent="-174330" algn="l" defTabSz="697321"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endParaRPr lang="fr-FR" dirty="0"/>
          </a:p>
        </p:txBody>
      </p:sp>
      <p:sp>
        <p:nvSpPr>
          <p:cNvPr id="6" name="Espace réservé du contenu 3">
            <a:extLst>
              <a:ext uri="{FF2B5EF4-FFF2-40B4-BE49-F238E27FC236}">
                <a16:creationId xmlns:a16="http://schemas.microsoft.com/office/drawing/2014/main" id="{514F3B0C-6257-4056-96E5-DF995BCC8526}"/>
              </a:ext>
            </a:extLst>
          </p:cNvPr>
          <p:cNvSpPr txBox="1">
            <a:spLocks/>
          </p:cNvSpPr>
          <p:nvPr/>
        </p:nvSpPr>
        <p:spPr>
          <a:xfrm>
            <a:off x="4304477" y="966841"/>
            <a:ext cx="3349390" cy="1849738"/>
          </a:xfrm>
          <a:prstGeom prst="rect">
            <a:avLst/>
          </a:prstGeom>
        </p:spPr>
        <p:txBody>
          <a:bodyPr vert="horz" lIns="58568" tIns="29284" rIns="58568" bIns="29284" rtlCol="0">
            <a:normAutofit/>
          </a:bodyPr>
          <a:lstStyle>
            <a:lvl1pPr marL="228600" indent="-228600" algn="l" defTabSz="914400" rtl="0" eaLnBrk="1" latinLnBrk="0" hangingPunct="1">
              <a:lnSpc>
                <a:spcPct val="100000"/>
              </a:lnSpc>
              <a:spcBef>
                <a:spcPts val="1000"/>
              </a:spcBef>
              <a:buClr>
                <a:srgbClr val="027180"/>
              </a:buClr>
              <a:buSzPct val="85000"/>
              <a:buFont typeface="fleche_rond" pitchFamily="2" charset="0"/>
              <a:buChar char=""/>
              <a:defRPr sz="2185" kern="1200">
                <a:solidFill>
                  <a:schemeClr val="tx1"/>
                </a:solidFill>
                <a:latin typeface="+mj-lt"/>
                <a:ea typeface="+mn-ea"/>
                <a:cs typeface="+mn-cs"/>
              </a:defRPr>
            </a:lvl1pPr>
            <a:lvl2pPr marL="685800" indent="-228600" algn="l" defTabSz="914400" rtl="0" eaLnBrk="1" latinLnBrk="0" hangingPunct="1">
              <a:lnSpc>
                <a:spcPct val="100000"/>
              </a:lnSpc>
              <a:spcBef>
                <a:spcPts val="500"/>
              </a:spcBef>
              <a:buClr>
                <a:srgbClr val="027180"/>
              </a:buClr>
              <a:buSzPct val="85000"/>
              <a:buFont typeface="fleche_rond" pitchFamily="2" charset="0"/>
              <a:buChar char=""/>
              <a:defRPr sz="1873" kern="1200">
                <a:solidFill>
                  <a:schemeClr val="tx1"/>
                </a:solidFill>
                <a:latin typeface="+mj-lt"/>
                <a:ea typeface="+mn-ea"/>
                <a:cs typeface="+mn-cs"/>
              </a:defRPr>
            </a:lvl2pPr>
            <a:lvl3pPr marL="1261105" indent="-279971" algn="l" defTabSz="914400" rtl="0" eaLnBrk="1" latinLnBrk="0" hangingPunct="1">
              <a:lnSpc>
                <a:spcPct val="100000"/>
              </a:lnSpc>
              <a:spcBef>
                <a:spcPts val="500"/>
              </a:spcBef>
              <a:buFont typeface="Source Sans Pro" pitchFamily="34" charset="0"/>
              <a:buChar char="–"/>
              <a:defRPr sz="1561" kern="1200">
                <a:solidFill>
                  <a:schemeClr val="tx1"/>
                </a:solidFill>
                <a:latin typeface="+mj-lt"/>
                <a:ea typeface="+mn-ea"/>
                <a:cs typeface="+mn-cs"/>
              </a:defRPr>
            </a:lvl3pPr>
            <a:lvl4pPr marL="1399851" indent="-138746" algn="l" defTabSz="914400" rtl="0" eaLnBrk="1" latinLnBrk="0" hangingPunct="1">
              <a:lnSpc>
                <a:spcPct val="100000"/>
              </a:lnSpc>
              <a:spcBef>
                <a:spcPts val="500"/>
              </a:spcBef>
              <a:buFont typeface="Source Sans Pro" pitchFamily="34" charset="0"/>
              <a:buChar char="•"/>
              <a:defRPr sz="1249" kern="1200">
                <a:solidFill>
                  <a:schemeClr val="tx1"/>
                </a:solidFill>
                <a:latin typeface="+mj-lt"/>
                <a:ea typeface="+mn-ea"/>
                <a:cs typeface="+mn-cs"/>
              </a:defRPr>
            </a:lvl4pPr>
            <a:lvl5pPr marL="1677344" indent="-138746" algn="l" defTabSz="914400" rtl="0" eaLnBrk="1" latinLnBrk="0" hangingPunct="1">
              <a:lnSpc>
                <a:spcPct val="100000"/>
              </a:lnSpc>
              <a:spcBef>
                <a:spcPts val="500"/>
              </a:spcBef>
              <a:buFont typeface="Source Sans Pro" pitchFamily="34" charset="0"/>
              <a:buChar char="&gt;"/>
              <a:defRPr sz="936"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endParaRPr lang="fr-FR" sz="1100" dirty="0">
              <a:latin typeface="+mn-lt"/>
            </a:endParaRPr>
          </a:p>
        </p:txBody>
      </p:sp>
      <p:pic>
        <p:nvPicPr>
          <p:cNvPr id="7" name="Image 6">
            <a:extLst>
              <a:ext uri="{FF2B5EF4-FFF2-40B4-BE49-F238E27FC236}">
                <a16:creationId xmlns:a16="http://schemas.microsoft.com/office/drawing/2014/main" id="{D9FDEA21-7394-42A3-819E-4F47766C45E0}"/>
              </a:ext>
            </a:extLst>
          </p:cNvPr>
          <p:cNvPicPr>
            <a:picLocks noChangeAspect="1"/>
          </p:cNvPicPr>
          <p:nvPr/>
        </p:nvPicPr>
        <p:blipFill>
          <a:blip r:embed="rId3"/>
          <a:stretch>
            <a:fillRect/>
          </a:stretch>
        </p:blipFill>
        <p:spPr>
          <a:xfrm>
            <a:off x="1059443" y="1562574"/>
            <a:ext cx="2213478" cy="1563773"/>
          </a:xfrm>
          <a:prstGeom prst="rect">
            <a:avLst/>
          </a:prstGeom>
          <a:ln>
            <a:solidFill>
              <a:srgbClr val="002060"/>
            </a:solidFill>
          </a:ln>
        </p:spPr>
      </p:pic>
      <p:pic>
        <p:nvPicPr>
          <p:cNvPr id="8" name="Image 7">
            <a:extLst>
              <a:ext uri="{FF2B5EF4-FFF2-40B4-BE49-F238E27FC236}">
                <a16:creationId xmlns:a16="http://schemas.microsoft.com/office/drawing/2014/main" id="{A8427CB8-25BD-42A5-AF7C-19F59D4C6178}"/>
              </a:ext>
            </a:extLst>
          </p:cNvPr>
          <p:cNvPicPr>
            <a:picLocks noChangeAspect="1"/>
          </p:cNvPicPr>
          <p:nvPr/>
        </p:nvPicPr>
        <p:blipFill>
          <a:blip r:embed="rId4"/>
          <a:stretch>
            <a:fillRect/>
          </a:stretch>
        </p:blipFill>
        <p:spPr>
          <a:xfrm>
            <a:off x="3445780" y="1562574"/>
            <a:ext cx="4132220" cy="1158047"/>
          </a:xfrm>
          <a:prstGeom prst="rect">
            <a:avLst/>
          </a:prstGeom>
          <a:solidFill>
            <a:schemeClr val="bg1"/>
          </a:solidFill>
          <a:ln>
            <a:solidFill>
              <a:srgbClr val="002060"/>
            </a:solidFill>
          </a:ln>
        </p:spPr>
      </p:pic>
      <p:sp>
        <p:nvSpPr>
          <p:cNvPr id="9" name="Rectangle : coins arrondis 8">
            <a:extLst>
              <a:ext uri="{FF2B5EF4-FFF2-40B4-BE49-F238E27FC236}">
                <a16:creationId xmlns:a16="http://schemas.microsoft.com/office/drawing/2014/main" id="{7D925775-76CC-46B7-955F-7038C9C56489}"/>
              </a:ext>
            </a:extLst>
          </p:cNvPr>
          <p:cNvSpPr/>
          <p:nvPr/>
        </p:nvSpPr>
        <p:spPr>
          <a:xfrm>
            <a:off x="6036318" y="92667"/>
            <a:ext cx="1698879" cy="248956"/>
          </a:xfrm>
          <a:prstGeom prst="roundRect">
            <a:avLst/>
          </a:prstGeom>
          <a:solidFill>
            <a:srgbClr val="FFC000"/>
          </a:solidFill>
          <a:ln>
            <a:solidFill>
              <a:srgbClr val="027180"/>
            </a:solidFill>
          </a:ln>
        </p:spPr>
        <p:txBody>
          <a:bodyPr rtlCol="0" anchor="ctr"/>
          <a:lstStyle/>
          <a:p>
            <a:pPr algn="ctr" eaLnBrk="1" hangingPunct="1"/>
            <a:r>
              <a:rPr lang="fr-FR" sz="1000" dirty="0">
                <a:solidFill>
                  <a:srgbClr val="027180"/>
                </a:solidFill>
                <a:latin typeface="+mj-lt"/>
              </a:rPr>
              <a:t>Actualisé Xray 6 / avril 2022</a:t>
            </a:r>
          </a:p>
        </p:txBody>
      </p:sp>
    </p:spTree>
    <p:extLst>
      <p:ext uri="{BB962C8B-B14F-4D97-AF65-F5344CB8AC3E}">
        <p14:creationId xmlns:p14="http://schemas.microsoft.com/office/powerpoint/2010/main" val="36595362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650BEECF-8AC8-4604-B945-4314985CF05E}"/>
              </a:ext>
            </a:extLst>
          </p:cNvPr>
          <p:cNvPicPr>
            <a:picLocks noChangeAspect="1"/>
          </p:cNvPicPr>
          <p:nvPr/>
        </p:nvPicPr>
        <p:blipFill>
          <a:blip r:embed="rId2"/>
          <a:stretch>
            <a:fillRect/>
          </a:stretch>
        </p:blipFill>
        <p:spPr>
          <a:xfrm>
            <a:off x="97997" y="758144"/>
            <a:ext cx="7609062" cy="1944444"/>
          </a:xfrm>
          <a:prstGeom prst="rect">
            <a:avLst/>
          </a:prstGeom>
          <a:solidFill>
            <a:schemeClr val="bg1"/>
          </a:solidFill>
          <a:ln>
            <a:solidFill>
              <a:srgbClr val="002060"/>
            </a:solidFill>
          </a:ln>
        </p:spPr>
      </p:pic>
      <p:sp>
        <p:nvSpPr>
          <p:cNvPr id="3" name="Espace réservé du texte 2">
            <a:extLst>
              <a:ext uri="{FF2B5EF4-FFF2-40B4-BE49-F238E27FC236}">
                <a16:creationId xmlns:a16="http://schemas.microsoft.com/office/drawing/2014/main" id="{43E040A2-BE82-41F9-B254-37BBD7E48D56}"/>
              </a:ext>
            </a:extLst>
          </p:cNvPr>
          <p:cNvSpPr>
            <a:spLocks noGrp="1"/>
          </p:cNvSpPr>
          <p:nvPr>
            <p:ph type="body" sz="quarter" idx="11"/>
          </p:nvPr>
        </p:nvSpPr>
        <p:spPr>
          <a:xfrm>
            <a:off x="199916" y="471365"/>
            <a:ext cx="7535282" cy="243859"/>
          </a:xfrm>
        </p:spPr>
        <p:txBody>
          <a:bodyPr/>
          <a:lstStyle/>
          <a:p>
            <a:r>
              <a:rPr lang="fr-FR" dirty="0"/>
              <a:t>Accès à partir d’un ticket </a:t>
            </a:r>
          </a:p>
        </p:txBody>
      </p:sp>
      <p:sp>
        <p:nvSpPr>
          <p:cNvPr id="5" name="Espace réservé du numéro de diapositive 4">
            <a:extLst>
              <a:ext uri="{FF2B5EF4-FFF2-40B4-BE49-F238E27FC236}">
                <a16:creationId xmlns:a16="http://schemas.microsoft.com/office/drawing/2014/main" id="{9C90FF95-DE6B-4286-A9A8-71FFE60D70D2}"/>
              </a:ext>
            </a:extLst>
          </p:cNvPr>
          <p:cNvSpPr>
            <a:spLocks noGrp="1"/>
          </p:cNvSpPr>
          <p:nvPr>
            <p:ph type="sldNum" sz="quarter" idx="4"/>
          </p:nvPr>
        </p:nvSpPr>
        <p:spPr/>
        <p:txBody>
          <a:bodyPr/>
          <a:lstStyle/>
          <a:p>
            <a:fld id="{020670D4-8CC5-4DC6-A0B0-09498D4F9660}" type="slidenum">
              <a:rPr lang="fr-FR" smtClean="0"/>
              <a:t>89</a:t>
            </a:fld>
            <a:endParaRPr lang="fr-FR" dirty="0"/>
          </a:p>
        </p:txBody>
      </p:sp>
      <p:sp>
        <p:nvSpPr>
          <p:cNvPr id="8" name="Rectangle : coins arrondis 7">
            <a:extLst>
              <a:ext uri="{FF2B5EF4-FFF2-40B4-BE49-F238E27FC236}">
                <a16:creationId xmlns:a16="http://schemas.microsoft.com/office/drawing/2014/main" id="{7C04685E-58AC-4DDE-B050-040C66EDD8A6}"/>
              </a:ext>
            </a:extLst>
          </p:cNvPr>
          <p:cNvSpPr/>
          <p:nvPr/>
        </p:nvSpPr>
        <p:spPr>
          <a:xfrm>
            <a:off x="6992470" y="987914"/>
            <a:ext cx="775476" cy="259238"/>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7" name="ZoneTexte 26">
            <a:extLst>
              <a:ext uri="{FF2B5EF4-FFF2-40B4-BE49-F238E27FC236}">
                <a16:creationId xmlns:a16="http://schemas.microsoft.com/office/drawing/2014/main" id="{B7592986-5E91-4034-8636-7CFAB6D02BF8}"/>
              </a:ext>
            </a:extLst>
          </p:cNvPr>
          <p:cNvSpPr txBox="1"/>
          <p:nvPr/>
        </p:nvSpPr>
        <p:spPr>
          <a:xfrm>
            <a:off x="4209468" y="823172"/>
            <a:ext cx="1735104" cy="246221"/>
          </a:xfrm>
          <a:prstGeom prst="rect">
            <a:avLst/>
          </a:prstGeom>
          <a:solidFill>
            <a:schemeClr val="accent2">
              <a:lumMod val="60000"/>
              <a:lumOff val="40000"/>
            </a:schemeClr>
          </a:solidFill>
          <a:ln w="22225" cmpd="sng">
            <a:solidFill>
              <a:srgbClr val="FF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000" b="0" i="0" u="none" strike="noStrike" kern="0" cap="none" spc="0" normalizeH="0" baseline="0" noProof="0" dirty="0">
                <a:ln>
                  <a:noFill/>
                </a:ln>
                <a:solidFill>
                  <a:prstClr val="black"/>
                </a:solidFill>
                <a:effectLst/>
                <a:uLnTx/>
                <a:uFillTx/>
              </a:rPr>
              <a:t>1. </a:t>
            </a:r>
            <a:r>
              <a:rPr lang="fr-FR" sz="1000" kern="0" dirty="0">
                <a:solidFill>
                  <a:prstClr val="black"/>
                </a:solidFill>
              </a:rPr>
              <a:t>Cliquer sur Générateur Doc</a:t>
            </a:r>
            <a:endParaRPr kumimoji="0" lang="fr-FR" sz="1000" b="0" i="0" u="none" strike="noStrike" kern="0" cap="none" spc="0" normalizeH="0" baseline="0" noProof="0" dirty="0">
              <a:ln>
                <a:noFill/>
              </a:ln>
              <a:solidFill>
                <a:prstClr val="black"/>
              </a:solidFill>
              <a:effectLst/>
              <a:uLnTx/>
              <a:uFillTx/>
            </a:endParaRPr>
          </a:p>
        </p:txBody>
      </p:sp>
      <p:cxnSp>
        <p:nvCxnSpPr>
          <p:cNvPr id="28" name="Connecteur droit avec flèche 27">
            <a:extLst>
              <a:ext uri="{FF2B5EF4-FFF2-40B4-BE49-F238E27FC236}">
                <a16:creationId xmlns:a16="http://schemas.microsoft.com/office/drawing/2014/main" id="{C851614E-91E8-4045-B338-CDC6EC880260}"/>
              </a:ext>
            </a:extLst>
          </p:cNvPr>
          <p:cNvCxnSpPr>
            <a:cxnSpLocks/>
            <a:stCxn id="27" idx="3"/>
            <a:endCxn id="8" idx="1"/>
          </p:cNvCxnSpPr>
          <p:nvPr/>
        </p:nvCxnSpPr>
        <p:spPr>
          <a:xfrm>
            <a:off x="5944572" y="946283"/>
            <a:ext cx="1047898" cy="171250"/>
          </a:xfrm>
          <a:prstGeom prst="straightConnector1">
            <a:avLst/>
          </a:prstGeom>
          <a:noFill/>
          <a:ln w="12700" cap="flat" cmpd="sng" algn="ctr">
            <a:solidFill>
              <a:srgbClr val="1F497D">
                <a:lumMod val="60000"/>
                <a:lumOff val="40000"/>
              </a:srgbClr>
            </a:solidFill>
            <a:prstDash val="solid"/>
            <a:tailEnd type="triangle"/>
          </a:ln>
          <a:effectLst/>
        </p:spPr>
      </p:cxnSp>
      <p:sp>
        <p:nvSpPr>
          <p:cNvPr id="24" name="Titre 1">
            <a:extLst>
              <a:ext uri="{FF2B5EF4-FFF2-40B4-BE49-F238E27FC236}">
                <a16:creationId xmlns:a16="http://schemas.microsoft.com/office/drawing/2014/main" id="{6C05AE43-2D87-4B58-97A7-836635C74340}"/>
              </a:ext>
            </a:extLst>
          </p:cNvPr>
          <p:cNvSpPr txBox="1">
            <a:spLocks/>
          </p:cNvSpPr>
          <p:nvPr/>
        </p:nvSpPr>
        <p:spPr>
          <a:xfrm>
            <a:off x="234000" y="201425"/>
            <a:ext cx="7344088" cy="288000"/>
          </a:xfrm>
          <a:prstGeom prst="rect">
            <a:avLst/>
          </a:prstGeom>
        </p:spPr>
        <p:txBody>
          <a:bodyPr lIns="0" tIns="0" rIns="0" bIns="0" anchor="ctr">
            <a:noAutofit/>
          </a:bodyPr>
          <a:lstStyle>
            <a:lvl1pPr algn="l" defTabSz="696913" rtl="0" eaLnBrk="0" fontAlgn="base" hangingPunct="0">
              <a:spcBef>
                <a:spcPct val="0"/>
              </a:spcBef>
              <a:spcAft>
                <a:spcPct val="0"/>
              </a:spcAft>
              <a:defRPr sz="2050" kern="1200">
                <a:solidFill>
                  <a:srgbClr val="00008F"/>
                </a:solidFill>
                <a:latin typeface="+mn-lt"/>
                <a:ea typeface="+mj-ea"/>
                <a:cs typeface="Arial" pitchFamily="34" charset="0"/>
              </a:defRPr>
            </a:lvl1pPr>
            <a:lvl2pPr algn="ctr" defTabSz="696913" rtl="0" eaLnBrk="0" fontAlgn="base" hangingPunct="0">
              <a:spcBef>
                <a:spcPct val="0"/>
              </a:spcBef>
              <a:spcAft>
                <a:spcPct val="0"/>
              </a:spcAft>
              <a:defRPr sz="3400">
                <a:solidFill>
                  <a:schemeClr val="tx1"/>
                </a:solidFill>
                <a:latin typeface="Source Sans Pro" pitchFamily="34" charset="0"/>
              </a:defRPr>
            </a:lvl2pPr>
            <a:lvl3pPr algn="ctr" defTabSz="696913" rtl="0" eaLnBrk="0" fontAlgn="base" hangingPunct="0">
              <a:spcBef>
                <a:spcPct val="0"/>
              </a:spcBef>
              <a:spcAft>
                <a:spcPct val="0"/>
              </a:spcAft>
              <a:defRPr sz="3400">
                <a:solidFill>
                  <a:schemeClr val="tx1"/>
                </a:solidFill>
                <a:latin typeface="Source Sans Pro" pitchFamily="34" charset="0"/>
              </a:defRPr>
            </a:lvl3pPr>
            <a:lvl4pPr algn="ctr" defTabSz="696913" rtl="0" eaLnBrk="0" fontAlgn="base" hangingPunct="0">
              <a:spcBef>
                <a:spcPct val="0"/>
              </a:spcBef>
              <a:spcAft>
                <a:spcPct val="0"/>
              </a:spcAft>
              <a:defRPr sz="3400">
                <a:solidFill>
                  <a:schemeClr val="tx1"/>
                </a:solidFill>
                <a:latin typeface="Source Sans Pro" pitchFamily="34" charset="0"/>
              </a:defRPr>
            </a:lvl4pPr>
            <a:lvl5pPr algn="ctr" defTabSz="696913" rtl="0" eaLnBrk="0" fontAlgn="base" hangingPunct="0">
              <a:spcBef>
                <a:spcPct val="0"/>
              </a:spcBef>
              <a:spcAft>
                <a:spcPct val="0"/>
              </a:spcAft>
              <a:defRPr sz="3400">
                <a:solidFill>
                  <a:schemeClr val="tx1"/>
                </a:solidFill>
                <a:latin typeface="Source Sans Pro" pitchFamily="34" charset="0"/>
              </a:defRPr>
            </a:lvl5pPr>
            <a:lvl6pPr marL="457200" algn="ctr" defTabSz="696913" rtl="0" fontAlgn="base">
              <a:spcBef>
                <a:spcPct val="0"/>
              </a:spcBef>
              <a:spcAft>
                <a:spcPct val="0"/>
              </a:spcAft>
              <a:defRPr sz="3400">
                <a:solidFill>
                  <a:schemeClr val="tx1"/>
                </a:solidFill>
                <a:latin typeface="Calibri" pitchFamily="34" charset="0"/>
              </a:defRPr>
            </a:lvl6pPr>
            <a:lvl7pPr marL="914400" algn="ctr" defTabSz="696913" rtl="0" fontAlgn="base">
              <a:spcBef>
                <a:spcPct val="0"/>
              </a:spcBef>
              <a:spcAft>
                <a:spcPct val="0"/>
              </a:spcAft>
              <a:defRPr sz="3400">
                <a:solidFill>
                  <a:schemeClr val="tx1"/>
                </a:solidFill>
                <a:latin typeface="Calibri" pitchFamily="34" charset="0"/>
              </a:defRPr>
            </a:lvl7pPr>
            <a:lvl8pPr marL="1371600" algn="ctr" defTabSz="696913" rtl="0" fontAlgn="base">
              <a:spcBef>
                <a:spcPct val="0"/>
              </a:spcBef>
              <a:spcAft>
                <a:spcPct val="0"/>
              </a:spcAft>
              <a:defRPr sz="3400">
                <a:solidFill>
                  <a:schemeClr val="tx1"/>
                </a:solidFill>
                <a:latin typeface="Calibri" pitchFamily="34" charset="0"/>
              </a:defRPr>
            </a:lvl8pPr>
            <a:lvl9pPr marL="1828800" algn="ctr" defTabSz="696913" rtl="0" fontAlgn="base">
              <a:spcBef>
                <a:spcPct val="0"/>
              </a:spcBef>
              <a:spcAft>
                <a:spcPct val="0"/>
              </a:spcAft>
              <a:defRPr sz="3400">
                <a:solidFill>
                  <a:schemeClr val="tx1"/>
                </a:solidFill>
                <a:latin typeface="Calibri" pitchFamily="34" charset="0"/>
              </a:defRPr>
            </a:lvl9pPr>
          </a:lstStyle>
          <a:p>
            <a:r>
              <a:rPr lang="fr-FR" dirty="0"/>
              <a:t>Le générateur de documents</a:t>
            </a:r>
            <a:endParaRPr lang="fr-FR" u="sng" dirty="0"/>
          </a:p>
        </p:txBody>
      </p:sp>
      <p:pic>
        <p:nvPicPr>
          <p:cNvPr id="14" name="Image 13">
            <a:extLst>
              <a:ext uri="{FF2B5EF4-FFF2-40B4-BE49-F238E27FC236}">
                <a16:creationId xmlns:a16="http://schemas.microsoft.com/office/drawing/2014/main" id="{49277F51-C608-4234-B8DD-726F596E00D6}"/>
              </a:ext>
            </a:extLst>
          </p:cNvPr>
          <p:cNvPicPr>
            <a:picLocks noChangeAspect="1"/>
          </p:cNvPicPr>
          <p:nvPr/>
        </p:nvPicPr>
        <p:blipFill>
          <a:blip r:embed="rId3"/>
          <a:stretch>
            <a:fillRect/>
          </a:stretch>
        </p:blipFill>
        <p:spPr>
          <a:xfrm>
            <a:off x="1389692" y="2745508"/>
            <a:ext cx="2276645" cy="1419706"/>
          </a:xfrm>
          <a:prstGeom prst="rect">
            <a:avLst/>
          </a:prstGeom>
          <a:solidFill>
            <a:schemeClr val="bg1"/>
          </a:solidFill>
          <a:ln>
            <a:solidFill>
              <a:srgbClr val="002060"/>
            </a:solidFill>
          </a:ln>
        </p:spPr>
      </p:pic>
      <p:sp>
        <p:nvSpPr>
          <p:cNvPr id="18" name="Rectangle : coins arrondis 17">
            <a:extLst>
              <a:ext uri="{FF2B5EF4-FFF2-40B4-BE49-F238E27FC236}">
                <a16:creationId xmlns:a16="http://schemas.microsoft.com/office/drawing/2014/main" id="{581AF6FA-F4C4-4A27-93C1-6F52314379F6}"/>
              </a:ext>
            </a:extLst>
          </p:cNvPr>
          <p:cNvSpPr/>
          <p:nvPr/>
        </p:nvSpPr>
        <p:spPr>
          <a:xfrm>
            <a:off x="1443185" y="3268472"/>
            <a:ext cx="2151354" cy="294536"/>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ZoneTexte 18">
            <a:extLst>
              <a:ext uri="{FF2B5EF4-FFF2-40B4-BE49-F238E27FC236}">
                <a16:creationId xmlns:a16="http://schemas.microsoft.com/office/drawing/2014/main" id="{1A15BFC9-1C4B-4370-8896-E40F58F75761}"/>
              </a:ext>
            </a:extLst>
          </p:cNvPr>
          <p:cNvSpPr txBox="1"/>
          <p:nvPr/>
        </p:nvSpPr>
        <p:spPr>
          <a:xfrm>
            <a:off x="97997" y="2886352"/>
            <a:ext cx="1188469" cy="707886"/>
          </a:xfrm>
          <a:prstGeom prst="rect">
            <a:avLst/>
          </a:prstGeom>
          <a:solidFill>
            <a:schemeClr val="accent2">
              <a:lumMod val="60000"/>
              <a:lumOff val="40000"/>
            </a:schemeClr>
          </a:solidFill>
          <a:ln w="22225" cmpd="sng">
            <a:solidFill>
              <a:srgbClr val="FF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000" b="0" i="0" u="none" strike="noStrike" kern="0" cap="none" spc="0" normalizeH="0" baseline="0" noProof="0" dirty="0">
                <a:ln>
                  <a:noFill/>
                </a:ln>
                <a:solidFill>
                  <a:prstClr val="black"/>
                </a:solidFill>
                <a:effectLst/>
                <a:uLnTx/>
                <a:uFillTx/>
              </a:rPr>
              <a:t>2. </a:t>
            </a:r>
            <a:r>
              <a:rPr lang="fr-FR" sz="1000" kern="0" dirty="0">
                <a:solidFill>
                  <a:prstClr val="black"/>
                </a:solidFill>
              </a:rPr>
              <a:t>Choisir le modèle souhaité</a:t>
            </a:r>
            <a:br>
              <a:rPr lang="fr-FR" sz="1000" kern="0" dirty="0">
                <a:solidFill>
                  <a:prstClr val="black"/>
                </a:solidFill>
              </a:rPr>
            </a:br>
            <a:r>
              <a:rPr lang="fr-FR" sz="1000" kern="0" dirty="0">
                <a:solidFill>
                  <a:prstClr val="black"/>
                </a:solidFill>
              </a:rPr>
              <a:t>puis cliquer sur Export</a:t>
            </a:r>
            <a:endParaRPr kumimoji="0" lang="fr-FR" sz="1000" b="0" i="0" u="none" strike="noStrike" kern="0" cap="none" spc="0" normalizeH="0" baseline="0" noProof="0" dirty="0">
              <a:ln>
                <a:noFill/>
              </a:ln>
              <a:solidFill>
                <a:prstClr val="black"/>
              </a:solidFill>
              <a:effectLst/>
              <a:uLnTx/>
              <a:uFillTx/>
            </a:endParaRPr>
          </a:p>
        </p:txBody>
      </p:sp>
      <p:cxnSp>
        <p:nvCxnSpPr>
          <p:cNvPr id="20" name="Connecteur droit avec flèche 19">
            <a:extLst>
              <a:ext uri="{FF2B5EF4-FFF2-40B4-BE49-F238E27FC236}">
                <a16:creationId xmlns:a16="http://schemas.microsoft.com/office/drawing/2014/main" id="{D86C672B-941B-40A8-9F1A-6FCE68342B5C}"/>
              </a:ext>
            </a:extLst>
          </p:cNvPr>
          <p:cNvCxnSpPr>
            <a:cxnSpLocks/>
            <a:stCxn id="19" idx="3"/>
            <a:endCxn id="18" idx="1"/>
          </p:cNvCxnSpPr>
          <p:nvPr/>
        </p:nvCxnSpPr>
        <p:spPr>
          <a:xfrm>
            <a:off x="1286466" y="3240295"/>
            <a:ext cx="156719" cy="175445"/>
          </a:xfrm>
          <a:prstGeom prst="straightConnector1">
            <a:avLst/>
          </a:prstGeom>
          <a:noFill/>
          <a:ln w="12700" cap="flat" cmpd="sng" algn="ctr">
            <a:solidFill>
              <a:srgbClr val="1F497D">
                <a:lumMod val="60000"/>
                <a:lumOff val="40000"/>
              </a:srgbClr>
            </a:solidFill>
            <a:prstDash val="solid"/>
            <a:tailEnd type="triangle"/>
          </a:ln>
          <a:effectLst/>
        </p:spPr>
      </p:cxnSp>
      <p:pic>
        <p:nvPicPr>
          <p:cNvPr id="23" name="Image 22">
            <a:extLst>
              <a:ext uri="{FF2B5EF4-FFF2-40B4-BE49-F238E27FC236}">
                <a16:creationId xmlns:a16="http://schemas.microsoft.com/office/drawing/2014/main" id="{8CF9A9B8-F6AD-4286-B897-6E9EEFC69E7D}"/>
              </a:ext>
            </a:extLst>
          </p:cNvPr>
          <p:cNvPicPr>
            <a:picLocks noChangeAspect="1"/>
          </p:cNvPicPr>
          <p:nvPr/>
        </p:nvPicPr>
        <p:blipFill>
          <a:blip r:embed="rId4"/>
          <a:stretch>
            <a:fillRect/>
          </a:stretch>
        </p:blipFill>
        <p:spPr>
          <a:xfrm>
            <a:off x="5402541" y="2745508"/>
            <a:ext cx="2289004" cy="1419706"/>
          </a:xfrm>
          <a:prstGeom prst="rect">
            <a:avLst/>
          </a:prstGeom>
          <a:solidFill>
            <a:schemeClr val="bg1"/>
          </a:solidFill>
          <a:ln>
            <a:solidFill>
              <a:srgbClr val="002060"/>
            </a:solidFill>
          </a:ln>
        </p:spPr>
      </p:pic>
      <p:sp>
        <p:nvSpPr>
          <p:cNvPr id="29" name="Rectangle : coins arrondis 28">
            <a:extLst>
              <a:ext uri="{FF2B5EF4-FFF2-40B4-BE49-F238E27FC236}">
                <a16:creationId xmlns:a16="http://schemas.microsoft.com/office/drawing/2014/main" id="{96B41DE5-930C-4EEB-88EA-872FD5BFA4DF}"/>
              </a:ext>
            </a:extLst>
          </p:cNvPr>
          <p:cNvSpPr/>
          <p:nvPr/>
        </p:nvSpPr>
        <p:spPr>
          <a:xfrm>
            <a:off x="6602599" y="3921248"/>
            <a:ext cx="442874" cy="201046"/>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0" name="ZoneTexte 29">
            <a:extLst>
              <a:ext uri="{FF2B5EF4-FFF2-40B4-BE49-F238E27FC236}">
                <a16:creationId xmlns:a16="http://schemas.microsoft.com/office/drawing/2014/main" id="{8E4CE802-9498-4608-9599-F8D47F70F238}"/>
              </a:ext>
            </a:extLst>
          </p:cNvPr>
          <p:cNvSpPr txBox="1"/>
          <p:nvPr/>
        </p:nvSpPr>
        <p:spPr>
          <a:xfrm>
            <a:off x="3967557" y="3483302"/>
            <a:ext cx="1188469" cy="400110"/>
          </a:xfrm>
          <a:prstGeom prst="rect">
            <a:avLst/>
          </a:prstGeom>
          <a:solidFill>
            <a:schemeClr val="accent2">
              <a:lumMod val="60000"/>
              <a:lumOff val="40000"/>
            </a:schemeClr>
          </a:solidFill>
          <a:ln w="22225" cmpd="sng">
            <a:solidFill>
              <a:srgbClr val="FF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000" b="0" i="0" u="none" strike="noStrike" kern="0" cap="none" spc="0" normalizeH="0" baseline="0" noProof="0" dirty="0">
                <a:ln>
                  <a:noFill/>
                </a:ln>
                <a:solidFill>
                  <a:prstClr val="black"/>
                </a:solidFill>
                <a:effectLst/>
                <a:uLnTx/>
                <a:uFillTx/>
              </a:rPr>
              <a:t>3. </a:t>
            </a:r>
            <a:r>
              <a:rPr lang="fr-FR" sz="1000" kern="0" dirty="0">
                <a:solidFill>
                  <a:prstClr val="black"/>
                </a:solidFill>
              </a:rPr>
              <a:t>Télécharger le document</a:t>
            </a:r>
            <a:endParaRPr kumimoji="0" lang="fr-FR" sz="1000" b="0" i="0" u="none" strike="noStrike" kern="0" cap="none" spc="0" normalizeH="0" baseline="0" noProof="0" dirty="0">
              <a:ln>
                <a:noFill/>
              </a:ln>
              <a:solidFill>
                <a:prstClr val="black"/>
              </a:solidFill>
              <a:effectLst/>
              <a:uLnTx/>
              <a:uFillTx/>
            </a:endParaRPr>
          </a:p>
        </p:txBody>
      </p:sp>
      <p:cxnSp>
        <p:nvCxnSpPr>
          <p:cNvPr id="31" name="Connecteur droit avec flèche 30">
            <a:extLst>
              <a:ext uri="{FF2B5EF4-FFF2-40B4-BE49-F238E27FC236}">
                <a16:creationId xmlns:a16="http://schemas.microsoft.com/office/drawing/2014/main" id="{935B4BA0-EBD7-444B-9C53-FC0F4BC89E22}"/>
              </a:ext>
            </a:extLst>
          </p:cNvPr>
          <p:cNvCxnSpPr>
            <a:cxnSpLocks/>
            <a:stCxn id="30" idx="3"/>
            <a:endCxn id="29" idx="1"/>
          </p:cNvCxnSpPr>
          <p:nvPr/>
        </p:nvCxnSpPr>
        <p:spPr>
          <a:xfrm>
            <a:off x="5156026" y="3683357"/>
            <a:ext cx="1446573" cy="338414"/>
          </a:xfrm>
          <a:prstGeom prst="straightConnector1">
            <a:avLst/>
          </a:prstGeom>
          <a:noFill/>
          <a:ln w="12700" cap="flat" cmpd="sng" algn="ctr">
            <a:solidFill>
              <a:srgbClr val="1F497D">
                <a:lumMod val="60000"/>
                <a:lumOff val="40000"/>
              </a:srgbClr>
            </a:solidFill>
            <a:prstDash val="solid"/>
            <a:tailEnd type="triangle"/>
          </a:ln>
          <a:effectLst/>
        </p:spPr>
      </p:cxnSp>
      <p:sp>
        <p:nvSpPr>
          <p:cNvPr id="17" name="Rectangle : coins arrondis 16">
            <a:extLst>
              <a:ext uri="{FF2B5EF4-FFF2-40B4-BE49-F238E27FC236}">
                <a16:creationId xmlns:a16="http://schemas.microsoft.com/office/drawing/2014/main" id="{1CB01AA9-1341-4D7F-AA7F-20E31B2F1A8B}"/>
              </a:ext>
            </a:extLst>
          </p:cNvPr>
          <p:cNvSpPr/>
          <p:nvPr/>
        </p:nvSpPr>
        <p:spPr>
          <a:xfrm>
            <a:off x="6036318" y="92667"/>
            <a:ext cx="1698879" cy="248956"/>
          </a:xfrm>
          <a:prstGeom prst="roundRect">
            <a:avLst/>
          </a:prstGeom>
          <a:solidFill>
            <a:srgbClr val="FFC000"/>
          </a:solidFill>
          <a:ln>
            <a:solidFill>
              <a:srgbClr val="027180"/>
            </a:solidFill>
          </a:ln>
        </p:spPr>
        <p:txBody>
          <a:bodyPr rtlCol="0" anchor="ctr"/>
          <a:lstStyle/>
          <a:p>
            <a:pPr algn="ctr" eaLnBrk="1" hangingPunct="1"/>
            <a:r>
              <a:rPr lang="fr-FR" sz="1000" dirty="0">
                <a:solidFill>
                  <a:srgbClr val="027180"/>
                </a:solidFill>
                <a:latin typeface="+mj-lt"/>
              </a:rPr>
              <a:t>Actualisé Xray 6 / avril 2022</a:t>
            </a:r>
          </a:p>
        </p:txBody>
      </p:sp>
    </p:spTree>
    <p:extLst>
      <p:ext uri="{BB962C8B-B14F-4D97-AF65-F5344CB8AC3E}">
        <p14:creationId xmlns:p14="http://schemas.microsoft.com/office/powerpoint/2010/main" val="417161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F0FA92-C92A-4FEA-9B50-EE821AB65BB2}"/>
              </a:ext>
            </a:extLst>
          </p:cNvPr>
          <p:cNvSpPr>
            <a:spLocks noGrp="1"/>
          </p:cNvSpPr>
          <p:nvPr>
            <p:ph type="title"/>
          </p:nvPr>
        </p:nvSpPr>
        <p:spPr/>
        <p:txBody>
          <a:bodyPr/>
          <a:lstStyle/>
          <a:p>
            <a:r>
              <a:rPr lang="fr-FR" dirty="0"/>
              <a:t>Structure de la bibliothèque de tests (1/5)</a:t>
            </a:r>
          </a:p>
        </p:txBody>
      </p:sp>
      <p:sp>
        <p:nvSpPr>
          <p:cNvPr id="3" name="Espace réservé du texte 2">
            <a:extLst>
              <a:ext uri="{FF2B5EF4-FFF2-40B4-BE49-F238E27FC236}">
                <a16:creationId xmlns:a16="http://schemas.microsoft.com/office/drawing/2014/main" id="{97FA6439-611D-4BA2-B8C9-6CE18A9350E3}"/>
              </a:ext>
            </a:extLst>
          </p:cNvPr>
          <p:cNvSpPr>
            <a:spLocks noGrp="1"/>
          </p:cNvSpPr>
          <p:nvPr>
            <p:ph type="body" sz="quarter" idx="11"/>
          </p:nvPr>
        </p:nvSpPr>
        <p:spPr>
          <a:xfrm>
            <a:off x="199915" y="640090"/>
            <a:ext cx="7535282" cy="243859"/>
          </a:xfrm>
        </p:spPr>
        <p:txBody>
          <a:bodyPr/>
          <a:lstStyle/>
          <a:p>
            <a:r>
              <a:rPr lang="fr-FR" sz="1400" dirty="0"/>
              <a:t>Organisation générale</a:t>
            </a:r>
          </a:p>
        </p:txBody>
      </p:sp>
      <p:sp>
        <p:nvSpPr>
          <p:cNvPr id="5" name="Espace réservé du numéro de diapositive 4">
            <a:extLst>
              <a:ext uri="{FF2B5EF4-FFF2-40B4-BE49-F238E27FC236}">
                <a16:creationId xmlns:a16="http://schemas.microsoft.com/office/drawing/2014/main" id="{149940E8-08B7-46B8-A557-16FD31ADADE9}"/>
              </a:ext>
            </a:extLst>
          </p:cNvPr>
          <p:cNvSpPr>
            <a:spLocks noGrp="1"/>
          </p:cNvSpPr>
          <p:nvPr>
            <p:ph type="sldNum" sz="quarter" idx="4"/>
          </p:nvPr>
        </p:nvSpPr>
        <p:spPr>
          <a:xfrm>
            <a:off x="6791154" y="4117725"/>
            <a:ext cx="1822821" cy="184999"/>
          </a:xfrm>
        </p:spPr>
        <p:txBody>
          <a:bodyPr/>
          <a:lstStyle/>
          <a:p>
            <a:fld id="{020670D4-8CC5-4DC6-A0B0-09498D4F9660}" type="slidenum">
              <a:rPr lang="fr-FR" smtClean="0"/>
              <a:t>9</a:t>
            </a:fld>
            <a:endParaRPr lang="fr-FR" dirty="0"/>
          </a:p>
        </p:txBody>
      </p:sp>
      <p:sp>
        <p:nvSpPr>
          <p:cNvPr id="10" name="ZoneTexte 9">
            <a:extLst>
              <a:ext uri="{FF2B5EF4-FFF2-40B4-BE49-F238E27FC236}">
                <a16:creationId xmlns:a16="http://schemas.microsoft.com/office/drawing/2014/main" id="{177C5CAD-505D-4BC7-B26C-D4CD854DAC2F}"/>
              </a:ext>
            </a:extLst>
          </p:cNvPr>
          <p:cNvSpPr txBox="1"/>
          <p:nvPr/>
        </p:nvSpPr>
        <p:spPr bwMode="auto">
          <a:xfrm>
            <a:off x="1340772" y="956694"/>
            <a:ext cx="123814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ctr" eaLnBrk="1" hangingPunct="1"/>
            <a:r>
              <a:rPr lang="fr-FR" sz="800" b="1" dirty="0">
                <a:latin typeface="Source Sans Pro" pitchFamily="34" charset="0"/>
              </a:rPr>
              <a:t>Un dossier par tribu</a:t>
            </a:r>
          </a:p>
        </p:txBody>
      </p:sp>
      <p:sp>
        <p:nvSpPr>
          <p:cNvPr id="12" name="ZoneTexte 11">
            <a:extLst>
              <a:ext uri="{FF2B5EF4-FFF2-40B4-BE49-F238E27FC236}">
                <a16:creationId xmlns:a16="http://schemas.microsoft.com/office/drawing/2014/main" id="{646D5841-0BF5-402D-930B-E15FD28A4857}"/>
              </a:ext>
            </a:extLst>
          </p:cNvPr>
          <p:cNvSpPr txBox="1"/>
          <p:nvPr/>
        </p:nvSpPr>
        <p:spPr bwMode="auto">
          <a:xfrm>
            <a:off x="1072897" y="1209762"/>
            <a:ext cx="1602987"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ctr" eaLnBrk="1" hangingPunct="1"/>
            <a:r>
              <a:rPr lang="fr-FR" sz="800" b="1" dirty="0">
                <a:latin typeface="Source Sans Pro" pitchFamily="34" charset="0"/>
              </a:rPr>
              <a:t>Un dossier TNR pour la tribu</a:t>
            </a:r>
          </a:p>
        </p:txBody>
      </p:sp>
      <p:sp>
        <p:nvSpPr>
          <p:cNvPr id="29" name="ZoneTexte 28">
            <a:extLst>
              <a:ext uri="{FF2B5EF4-FFF2-40B4-BE49-F238E27FC236}">
                <a16:creationId xmlns:a16="http://schemas.microsoft.com/office/drawing/2014/main" id="{2A5E305F-7EF8-4890-8861-82AF0E9F4E5C}"/>
              </a:ext>
            </a:extLst>
          </p:cNvPr>
          <p:cNvSpPr txBox="1"/>
          <p:nvPr/>
        </p:nvSpPr>
        <p:spPr bwMode="auto">
          <a:xfrm>
            <a:off x="1066206" y="1645723"/>
            <a:ext cx="1737604"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eaLnBrk="1" hangingPunct="1"/>
            <a:r>
              <a:rPr lang="fr-FR" sz="800" b="1" dirty="0">
                <a:latin typeface="Source Sans Pro" pitchFamily="34" charset="0"/>
              </a:rPr>
              <a:t>Autant de dossier que de domaines</a:t>
            </a:r>
            <a:br>
              <a:rPr lang="fr-FR" sz="800" b="1" dirty="0">
                <a:latin typeface="Source Sans Pro" pitchFamily="34" charset="0"/>
              </a:rPr>
            </a:br>
            <a:br>
              <a:rPr lang="fr-FR" sz="800" b="1" dirty="0">
                <a:latin typeface="Source Sans Pro" pitchFamily="34" charset="0"/>
              </a:rPr>
            </a:br>
            <a:r>
              <a:rPr lang="fr-FR" sz="800" dirty="0">
                <a:latin typeface="Source Sans Pro" pitchFamily="34" charset="0"/>
              </a:rPr>
              <a:t>Pour chaque domaine :</a:t>
            </a:r>
            <a:br>
              <a:rPr lang="fr-FR" sz="800" dirty="0">
                <a:latin typeface="Source Sans Pro" pitchFamily="34" charset="0"/>
              </a:rPr>
            </a:br>
            <a:r>
              <a:rPr lang="fr-FR" sz="800" dirty="0">
                <a:latin typeface="Source Sans Pro" pitchFamily="34" charset="0"/>
              </a:rPr>
              <a:t>. Un dossier TNR pour le domaine</a:t>
            </a:r>
            <a:br>
              <a:rPr lang="fr-FR" sz="800" dirty="0">
                <a:latin typeface="Source Sans Pro" pitchFamily="34" charset="0"/>
              </a:rPr>
            </a:br>
            <a:r>
              <a:rPr lang="fr-FR" sz="800" dirty="0">
                <a:latin typeface="Source Sans Pro" pitchFamily="34" charset="0"/>
              </a:rPr>
              <a:t>. Autant de dossier que de produits</a:t>
            </a:r>
            <a:br>
              <a:rPr lang="fr-FR" sz="800" dirty="0">
                <a:latin typeface="Source Sans Pro" pitchFamily="34" charset="0"/>
              </a:rPr>
            </a:br>
            <a:br>
              <a:rPr lang="fr-FR" sz="800" dirty="0">
                <a:latin typeface="Source Sans Pro" pitchFamily="34" charset="0"/>
              </a:rPr>
            </a:br>
            <a:r>
              <a:rPr lang="fr-FR" sz="800" dirty="0">
                <a:latin typeface="Source Sans Pro" pitchFamily="34" charset="0"/>
              </a:rPr>
              <a:t>Pour chaque produit, autant de dossier que de squads</a:t>
            </a:r>
          </a:p>
          <a:p>
            <a:pPr eaLnBrk="1" hangingPunct="1"/>
            <a:endParaRPr lang="fr-FR" sz="800" dirty="0">
              <a:latin typeface="Source Sans Pro" pitchFamily="34" charset="0"/>
            </a:endParaRPr>
          </a:p>
          <a:p>
            <a:pPr algn="ctr" eaLnBrk="1" hangingPunct="1"/>
            <a:endParaRPr lang="fr-FR" sz="800" dirty="0">
              <a:latin typeface="Source Sans Pro" pitchFamily="34" charset="0"/>
            </a:endParaRPr>
          </a:p>
        </p:txBody>
      </p:sp>
      <p:sp>
        <p:nvSpPr>
          <p:cNvPr id="27" name="Rectangle : coins arrondis 26">
            <a:extLst>
              <a:ext uri="{FF2B5EF4-FFF2-40B4-BE49-F238E27FC236}">
                <a16:creationId xmlns:a16="http://schemas.microsoft.com/office/drawing/2014/main" id="{8EFAADED-6573-434C-82D2-FABDE80168AD}"/>
              </a:ext>
            </a:extLst>
          </p:cNvPr>
          <p:cNvSpPr/>
          <p:nvPr/>
        </p:nvSpPr>
        <p:spPr>
          <a:xfrm>
            <a:off x="6036318" y="92667"/>
            <a:ext cx="1698879" cy="248956"/>
          </a:xfrm>
          <a:prstGeom prst="roundRect">
            <a:avLst/>
          </a:prstGeom>
          <a:solidFill>
            <a:srgbClr val="FFC000"/>
          </a:solidFill>
          <a:ln>
            <a:solidFill>
              <a:srgbClr val="027180"/>
            </a:solidFill>
          </a:ln>
        </p:spPr>
        <p:txBody>
          <a:bodyPr rtlCol="0" anchor="ctr"/>
          <a:lstStyle/>
          <a:p>
            <a:pPr algn="ctr" eaLnBrk="1" hangingPunct="1"/>
            <a:r>
              <a:rPr lang="fr-FR" sz="1000" dirty="0">
                <a:solidFill>
                  <a:srgbClr val="027180"/>
                </a:solidFill>
                <a:latin typeface="+mj-lt"/>
              </a:rPr>
              <a:t>Actualisé Xray 6 / avril 2022</a:t>
            </a:r>
          </a:p>
        </p:txBody>
      </p:sp>
      <p:pic>
        <p:nvPicPr>
          <p:cNvPr id="6" name="Image 5">
            <a:extLst>
              <a:ext uri="{FF2B5EF4-FFF2-40B4-BE49-F238E27FC236}">
                <a16:creationId xmlns:a16="http://schemas.microsoft.com/office/drawing/2014/main" id="{441DD00C-86BB-4AC7-90BF-55021F1E5D8D}"/>
              </a:ext>
            </a:extLst>
          </p:cNvPr>
          <p:cNvPicPr>
            <a:picLocks noChangeAspect="1"/>
          </p:cNvPicPr>
          <p:nvPr/>
        </p:nvPicPr>
        <p:blipFill>
          <a:blip r:embed="rId2"/>
          <a:stretch>
            <a:fillRect/>
          </a:stretch>
        </p:blipFill>
        <p:spPr>
          <a:xfrm>
            <a:off x="3263278" y="883949"/>
            <a:ext cx="3108586" cy="2700204"/>
          </a:xfrm>
          <a:prstGeom prst="rect">
            <a:avLst/>
          </a:prstGeom>
        </p:spPr>
      </p:pic>
      <p:cxnSp>
        <p:nvCxnSpPr>
          <p:cNvPr id="11" name="Connecteur droit avec flèche 10">
            <a:extLst>
              <a:ext uri="{FF2B5EF4-FFF2-40B4-BE49-F238E27FC236}">
                <a16:creationId xmlns:a16="http://schemas.microsoft.com/office/drawing/2014/main" id="{F979CF6E-95AE-478E-9E31-998029308E75}"/>
              </a:ext>
            </a:extLst>
          </p:cNvPr>
          <p:cNvCxnSpPr>
            <a:cxnSpLocks/>
            <a:stCxn id="10" idx="3"/>
          </p:cNvCxnSpPr>
          <p:nvPr/>
        </p:nvCxnSpPr>
        <p:spPr>
          <a:xfrm>
            <a:off x="2578918" y="1018250"/>
            <a:ext cx="6128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5A106A51-4F30-43CB-9B40-AA115BA1B3C5}"/>
              </a:ext>
            </a:extLst>
          </p:cNvPr>
          <p:cNvCxnSpPr>
            <a:cxnSpLocks/>
            <a:stCxn id="12" idx="3"/>
          </p:cNvCxnSpPr>
          <p:nvPr/>
        </p:nvCxnSpPr>
        <p:spPr>
          <a:xfrm flipV="1">
            <a:off x="2675884" y="1268438"/>
            <a:ext cx="625158" cy="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24D588CF-C983-4394-86D0-B0CB1301D580}"/>
              </a:ext>
            </a:extLst>
          </p:cNvPr>
          <p:cNvCxnSpPr>
            <a:cxnSpLocks/>
            <a:stCxn id="29" idx="3"/>
          </p:cNvCxnSpPr>
          <p:nvPr/>
        </p:nvCxnSpPr>
        <p:spPr>
          <a:xfrm flipV="1">
            <a:off x="2803810" y="1507659"/>
            <a:ext cx="629504" cy="753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25EF99A7-2DC6-4EDB-B929-AD700FD35826}"/>
              </a:ext>
            </a:extLst>
          </p:cNvPr>
          <p:cNvSpPr txBox="1"/>
          <p:nvPr/>
        </p:nvSpPr>
        <p:spPr bwMode="auto">
          <a:xfrm>
            <a:off x="294543" y="2876829"/>
            <a:ext cx="262655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eaLnBrk="1" hangingPunct="1"/>
            <a:r>
              <a:rPr lang="fr-FR" sz="800" b="1" dirty="0">
                <a:solidFill>
                  <a:srgbClr val="FF0000"/>
                </a:solidFill>
                <a:latin typeface="Source Sans Pro" pitchFamily="34" charset="0"/>
              </a:rPr>
              <a:t>POUR CHAQUE SQUAD : </a:t>
            </a:r>
            <a:r>
              <a:rPr lang="fr-FR" sz="800" dirty="0">
                <a:latin typeface="Source Sans Pro" pitchFamily="34" charset="0"/>
              </a:rPr>
              <a:t>Il est préconisé qu’une bibliothèque de tests « standard » ait </a:t>
            </a:r>
            <a:r>
              <a:rPr lang="fr-FR" sz="800" b="1" u="sng" dirty="0">
                <a:solidFill>
                  <a:srgbClr val="FF0000"/>
                </a:solidFill>
                <a:latin typeface="Source Sans Pro" pitchFamily="34" charset="0"/>
              </a:rPr>
              <a:t>3 dossiers principaux </a:t>
            </a:r>
            <a:r>
              <a:rPr lang="fr-FR" sz="800" dirty="0">
                <a:latin typeface="Source Sans Pro" pitchFamily="34" charset="0"/>
              </a:rPr>
              <a:t>:</a:t>
            </a:r>
          </a:p>
          <a:p>
            <a:pPr marL="171450" indent="-171450" eaLnBrk="1" hangingPunct="1">
              <a:buFontTx/>
              <a:buChar char="-"/>
            </a:pPr>
            <a:r>
              <a:rPr lang="fr-FR" sz="800" dirty="0">
                <a:latin typeface="Source Sans Pro" pitchFamily="34" charset="0"/>
              </a:rPr>
              <a:t>Un pour  le référentiel de tests de </a:t>
            </a:r>
            <a:r>
              <a:rPr lang="fr-FR" sz="800" b="1" dirty="0">
                <a:latin typeface="Source Sans Pro" pitchFamily="34" charset="0"/>
              </a:rPr>
              <a:t>Non Régression</a:t>
            </a:r>
            <a:r>
              <a:rPr lang="fr-FR" sz="800" dirty="0">
                <a:latin typeface="Source Sans Pro" pitchFamily="34" charset="0"/>
              </a:rPr>
              <a:t>, constitués par clonage des tests des versions </a:t>
            </a:r>
          </a:p>
          <a:p>
            <a:pPr marL="171450" indent="-171450" eaLnBrk="1" hangingPunct="1">
              <a:buFontTx/>
              <a:buChar char="-"/>
            </a:pPr>
            <a:r>
              <a:rPr lang="fr-FR" sz="800" dirty="0">
                <a:latin typeface="Source Sans Pro" pitchFamily="34" charset="0"/>
              </a:rPr>
              <a:t>Un pour les tests de la </a:t>
            </a:r>
            <a:r>
              <a:rPr lang="fr-FR" sz="800" b="1" dirty="0">
                <a:latin typeface="Source Sans Pro" pitchFamily="34" charset="0"/>
              </a:rPr>
              <a:t>version courante</a:t>
            </a:r>
          </a:p>
          <a:p>
            <a:pPr marL="171450" indent="-171450" eaLnBrk="1" hangingPunct="1">
              <a:buFontTx/>
              <a:buChar char="-"/>
            </a:pPr>
            <a:r>
              <a:rPr lang="fr-FR" sz="800" dirty="0">
                <a:latin typeface="Source Sans Pro" pitchFamily="34" charset="0"/>
              </a:rPr>
              <a:t>Un pour les tests des </a:t>
            </a:r>
            <a:r>
              <a:rPr lang="fr-FR" sz="800" b="1" dirty="0">
                <a:latin typeface="Source Sans Pro" pitchFamily="34" charset="0"/>
              </a:rPr>
              <a:t>versions passées</a:t>
            </a:r>
            <a:endParaRPr lang="fr-FR" sz="800" dirty="0">
              <a:latin typeface="Source Sans Pro" pitchFamily="34" charset="0"/>
            </a:endParaRPr>
          </a:p>
        </p:txBody>
      </p:sp>
      <p:cxnSp>
        <p:nvCxnSpPr>
          <p:cNvPr id="40" name="Connecteur droit avec flèche 39">
            <a:extLst>
              <a:ext uri="{FF2B5EF4-FFF2-40B4-BE49-F238E27FC236}">
                <a16:creationId xmlns:a16="http://schemas.microsoft.com/office/drawing/2014/main" id="{DE42227B-6E70-4B53-BE76-31F187556745}"/>
              </a:ext>
            </a:extLst>
          </p:cNvPr>
          <p:cNvCxnSpPr>
            <a:cxnSpLocks/>
          </p:cNvCxnSpPr>
          <p:nvPr/>
        </p:nvCxnSpPr>
        <p:spPr>
          <a:xfrm flipV="1">
            <a:off x="2885346" y="2295435"/>
            <a:ext cx="965190" cy="719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A7B6D4F0-6E49-4162-A85F-32BE811C6201}"/>
              </a:ext>
            </a:extLst>
          </p:cNvPr>
          <p:cNvSpPr/>
          <p:nvPr/>
        </p:nvSpPr>
        <p:spPr>
          <a:xfrm>
            <a:off x="3292351" y="888865"/>
            <a:ext cx="2994584" cy="27687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3" name="Rectangle 42">
            <a:extLst>
              <a:ext uri="{FF2B5EF4-FFF2-40B4-BE49-F238E27FC236}">
                <a16:creationId xmlns:a16="http://schemas.microsoft.com/office/drawing/2014/main" id="{4C022B2B-1014-434C-A73F-86F9CA0787A5}"/>
              </a:ext>
            </a:extLst>
          </p:cNvPr>
          <p:cNvSpPr/>
          <p:nvPr/>
        </p:nvSpPr>
        <p:spPr>
          <a:xfrm>
            <a:off x="3301041" y="2103467"/>
            <a:ext cx="2985893" cy="911426"/>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Rectangle 3">
            <a:extLst>
              <a:ext uri="{FF2B5EF4-FFF2-40B4-BE49-F238E27FC236}">
                <a16:creationId xmlns:a16="http://schemas.microsoft.com/office/drawing/2014/main" id="{0C9CF845-B3B7-473D-BBE8-0E5C18F1AF84}"/>
              </a:ext>
            </a:extLst>
          </p:cNvPr>
          <p:cNvSpPr/>
          <p:nvPr/>
        </p:nvSpPr>
        <p:spPr>
          <a:xfrm>
            <a:off x="3301041" y="2097790"/>
            <a:ext cx="2985893" cy="922019"/>
          </a:xfrm>
          <a:prstGeom prst="rect">
            <a:avLst/>
          </a:prstGeom>
          <a:noFill/>
          <a:ln>
            <a:solidFill>
              <a:srgbClr val="FF0000"/>
            </a:solidFill>
          </a:ln>
        </p:spPr>
        <p:txBody>
          <a:bodyPr rtlCol="0" anchor="ctr"/>
          <a:lstStyle/>
          <a:p>
            <a:pPr algn="ctr" eaLnBrk="1" hangingPunct="1"/>
            <a:endParaRPr lang="fr-FR" sz="1600" dirty="0">
              <a:solidFill>
                <a:srgbClr val="027180"/>
              </a:solidFill>
              <a:latin typeface="+mj-lt"/>
              <a:cs typeface="Arial" charset="0"/>
            </a:endParaRPr>
          </a:p>
        </p:txBody>
      </p:sp>
    </p:spTree>
    <p:extLst>
      <p:ext uri="{BB962C8B-B14F-4D97-AF65-F5344CB8AC3E}">
        <p14:creationId xmlns:p14="http://schemas.microsoft.com/office/powerpoint/2010/main" val="9143249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6B8B52A4-8B77-4B36-B9E3-53264B4ECEB6}"/>
              </a:ext>
            </a:extLst>
          </p:cNvPr>
          <p:cNvPicPr>
            <a:picLocks noChangeAspect="1"/>
          </p:cNvPicPr>
          <p:nvPr/>
        </p:nvPicPr>
        <p:blipFill>
          <a:blip r:embed="rId2"/>
          <a:stretch>
            <a:fillRect/>
          </a:stretch>
        </p:blipFill>
        <p:spPr>
          <a:xfrm>
            <a:off x="3733988" y="715224"/>
            <a:ext cx="2039791" cy="3633248"/>
          </a:xfrm>
          <a:prstGeom prst="rect">
            <a:avLst/>
          </a:prstGeom>
          <a:solidFill>
            <a:schemeClr val="bg1"/>
          </a:solidFill>
          <a:ln>
            <a:solidFill>
              <a:srgbClr val="002060"/>
            </a:solidFill>
          </a:ln>
        </p:spPr>
      </p:pic>
      <p:sp>
        <p:nvSpPr>
          <p:cNvPr id="3" name="Espace réservé du texte 2">
            <a:extLst>
              <a:ext uri="{FF2B5EF4-FFF2-40B4-BE49-F238E27FC236}">
                <a16:creationId xmlns:a16="http://schemas.microsoft.com/office/drawing/2014/main" id="{43E040A2-BE82-41F9-B254-37BBD7E48D56}"/>
              </a:ext>
            </a:extLst>
          </p:cNvPr>
          <p:cNvSpPr>
            <a:spLocks noGrp="1"/>
          </p:cNvSpPr>
          <p:nvPr>
            <p:ph type="body" sz="quarter" idx="11"/>
          </p:nvPr>
        </p:nvSpPr>
        <p:spPr>
          <a:xfrm>
            <a:off x="199916" y="471365"/>
            <a:ext cx="7535282" cy="243859"/>
          </a:xfrm>
        </p:spPr>
        <p:txBody>
          <a:bodyPr/>
          <a:lstStyle/>
          <a:p>
            <a:r>
              <a:rPr lang="fr-FR" dirty="0"/>
              <a:t>Accès à partir d’un dossier de la bibliothèque de test (ou d’un tableau de plan de test)</a:t>
            </a:r>
          </a:p>
        </p:txBody>
      </p:sp>
      <p:sp>
        <p:nvSpPr>
          <p:cNvPr id="5" name="Espace réservé du numéro de diapositive 4">
            <a:extLst>
              <a:ext uri="{FF2B5EF4-FFF2-40B4-BE49-F238E27FC236}">
                <a16:creationId xmlns:a16="http://schemas.microsoft.com/office/drawing/2014/main" id="{9C90FF95-DE6B-4286-A9A8-71FFE60D70D2}"/>
              </a:ext>
            </a:extLst>
          </p:cNvPr>
          <p:cNvSpPr>
            <a:spLocks noGrp="1"/>
          </p:cNvSpPr>
          <p:nvPr>
            <p:ph type="sldNum" sz="quarter" idx="4"/>
          </p:nvPr>
        </p:nvSpPr>
        <p:spPr/>
        <p:txBody>
          <a:bodyPr/>
          <a:lstStyle/>
          <a:p>
            <a:fld id="{020670D4-8CC5-4DC6-A0B0-09498D4F9660}" type="slidenum">
              <a:rPr lang="fr-FR" smtClean="0"/>
              <a:t>90</a:t>
            </a:fld>
            <a:endParaRPr lang="fr-FR" dirty="0"/>
          </a:p>
        </p:txBody>
      </p:sp>
      <p:sp>
        <p:nvSpPr>
          <p:cNvPr id="24" name="Titre 1">
            <a:extLst>
              <a:ext uri="{FF2B5EF4-FFF2-40B4-BE49-F238E27FC236}">
                <a16:creationId xmlns:a16="http://schemas.microsoft.com/office/drawing/2014/main" id="{6C05AE43-2D87-4B58-97A7-836635C74340}"/>
              </a:ext>
            </a:extLst>
          </p:cNvPr>
          <p:cNvSpPr txBox="1">
            <a:spLocks/>
          </p:cNvSpPr>
          <p:nvPr/>
        </p:nvSpPr>
        <p:spPr>
          <a:xfrm>
            <a:off x="234000" y="201425"/>
            <a:ext cx="7344088" cy="288000"/>
          </a:xfrm>
          <a:prstGeom prst="rect">
            <a:avLst/>
          </a:prstGeom>
        </p:spPr>
        <p:txBody>
          <a:bodyPr lIns="0" tIns="0" rIns="0" bIns="0" anchor="ctr">
            <a:noAutofit/>
          </a:bodyPr>
          <a:lstStyle>
            <a:lvl1pPr algn="l" defTabSz="696913" rtl="0" eaLnBrk="0" fontAlgn="base" hangingPunct="0">
              <a:spcBef>
                <a:spcPct val="0"/>
              </a:spcBef>
              <a:spcAft>
                <a:spcPct val="0"/>
              </a:spcAft>
              <a:defRPr sz="2050" kern="1200">
                <a:solidFill>
                  <a:srgbClr val="00008F"/>
                </a:solidFill>
                <a:latin typeface="+mn-lt"/>
                <a:ea typeface="+mj-ea"/>
                <a:cs typeface="Arial" pitchFamily="34" charset="0"/>
              </a:defRPr>
            </a:lvl1pPr>
            <a:lvl2pPr algn="ctr" defTabSz="696913" rtl="0" eaLnBrk="0" fontAlgn="base" hangingPunct="0">
              <a:spcBef>
                <a:spcPct val="0"/>
              </a:spcBef>
              <a:spcAft>
                <a:spcPct val="0"/>
              </a:spcAft>
              <a:defRPr sz="3400">
                <a:solidFill>
                  <a:schemeClr val="tx1"/>
                </a:solidFill>
                <a:latin typeface="Source Sans Pro" pitchFamily="34" charset="0"/>
              </a:defRPr>
            </a:lvl2pPr>
            <a:lvl3pPr algn="ctr" defTabSz="696913" rtl="0" eaLnBrk="0" fontAlgn="base" hangingPunct="0">
              <a:spcBef>
                <a:spcPct val="0"/>
              </a:spcBef>
              <a:spcAft>
                <a:spcPct val="0"/>
              </a:spcAft>
              <a:defRPr sz="3400">
                <a:solidFill>
                  <a:schemeClr val="tx1"/>
                </a:solidFill>
                <a:latin typeface="Source Sans Pro" pitchFamily="34" charset="0"/>
              </a:defRPr>
            </a:lvl3pPr>
            <a:lvl4pPr algn="ctr" defTabSz="696913" rtl="0" eaLnBrk="0" fontAlgn="base" hangingPunct="0">
              <a:spcBef>
                <a:spcPct val="0"/>
              </a:spcBef>
              <a:spcAft>
                <a:spcPct val="0"/>
              </a:spcAft>
              <a:defRPr sz="3400">
                <a:solidFill>
                  <a:schemeClr val="tx1"/>
                </a:solidFill>
                <a:latin typeface="Source Sans Pro" pitchFamily="34" charset="0"/>
              </a:defRPr>
            </a:lvl4pPr>
            <a:lvl5pPr algn="ctr" defTabSz="696913" rtl="0" eaLnBrk="0" fontAlgn="base" hangingPunct="0">
              <a:spcBef>
                <a:spcPct val="0"/>
              </a:spcBef>
              <a:spcAft>
                <a:spcPct val="0"/>
              </a:spcAft>
              <a:defRPr sz="3400">
                <a:solidFill>
                  <a:schemeClr val="tx1"/>
                </a:solidFill>
                <a:latin typeface="Source Sans Pro" pitchFamily="34" charset="0"/>
              </a:defRPr>
            </a:lvl5pPr>
            <a:lvl6pPr marL="457200" algn="ctr" defTabSz="696913" rtl="0" fontAlgn="base">
              <a:spcBef>
                <a:spcPct val="0"/>
              </a:spcBef>
              <a:spcAft>
                <a:spcPct val="0"/>
              </a:spcAft>
              <a:defRPr sz="3400">
                <a:solidFill>
                  <a:schemeClr val="tx1"/>
                </a:solidFill>
                <a:latin typeface="Calibri" pitchFamily="34" charset="0"/>
              </a:defRPr>
            </a:lvl6pPr>
            <a:lvl7pPr marL="914400" algn="ctr" defTabSz="696913" rtl="0" fontAlgn="base">
              <a:spcBef>
                <a:spcPct val="0"/>
              </a:spcBef>
              <a:spcAft>
                <a:spcPct val="0"/>
              </a:spcAft>
              <a:defRPr sz="3400">
                <a:solidFill>
                  <a:schemeClr val="tx1"/>
                </a:solidFill>
                <a:latin typeface="Calibri" pitchFamily="34" charset="0"/>
              </a:defRPr>
            </a:lvl7pPr>
            <a:lvl8pPr marL="1371600" algn="ctr" defTabSz="696913" rtl="0" fontAlgn="base">
              <a:spcBef>
                <a:spcPct val="0"/>
              </a:spcBef>
              <a:spcAft>
                <a:spcPct val="0"/>
              </a:spcAft>
              <a:defRPr sz="3400">
                <a:solidFill>
                  <a:schemeClr val="tx1"/>
                </a:solidFill>
                <a:latin typeface="Calibri" pitchFamily="34" charset="0"/>
              </a:defRPr>
            </a:lvl8pPr>
            <a:lvl9pPr marL="1828800" algn="ctr" defTabSz="696913" rtl="0" fontAlgn="base">
              <a:spcBef>
                <a:spcPct val="0"/>
              </a:spcBef>
              <a:spcAft>
                <a:spcPct val="0"/>
              </a:spcAft>
              <a:defRPr sz="3400">
                <a:solidFill>
                  <a:schemeClr val="tx1"/>
                </a:solidFill>
                <a:latin typeface="Calibri" pitchFamily="34" charset="0"/>
              </a:defRPr>
            </a:lvl9pPr>
          </a:lstStyle>
          <a:p>
            <a:r>
              <a:rPr lang="fr-FR" dirty="0"/>
              <a:t>Le générateur de documents</a:t>
            </a:r>
            <a:endParaRPr lang="fr-FR" u="sng" dirty="0"/>
          </a:p>
        </p:txBody>
      </p:sp>
      <p:sp>
        <p:nvSpPr>
          <p:cNvPr id="18" name="Rectangle : coins arrondis 17">
            <a:extLst>
              <a:ext uri="{FF2B5EF4-FFF2-40B4-BE49-F238E27FC236}">
                <a16:creationId xmlns:a16="http://schemas.microsoft.com/office/drawing/2014/main" id="{581AF6FA-F4C4-4A27-93C1-6F52314379F6}"/>
              </a:ext>
            </a:extLst>
          </p:cNvPr>
          <p:cNvSpPr/>
          <p:nvPr/>
        </p:nvSpPr>
        <p:spPr>
          <a:xfrm>
            <a:off x="4442172" y="4030124"/>
            <a:ext cx="982133" cy="161064"/>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ZoneTexte 18">
            <a:extLst>
              <a:ext uri="{FF2B5EF4-FFF2-40B4-BE49-F238E27FC236}">
                <a16:creationId xmlns:a16="http://schemas.microsoft.com/office/drawing/2014/main" id="{1A15BFC9-1C4B-4370-8896-E40F58F75761}"/>
              </a:ext>
            </a:extLst>
          </p:cNvPr>
          <p:cNvSpPr txBox="1"/>
          <p:nvPr/>
        </p:nvSpPr>
        <p:spPr>
          <a:xfrm>
            <a:off x="818659" y="2586049"/>
            <a:ext cx="2172424" cy="861774"/>
          </a:xfrm>
          <a:prstGeom prst="rect">
            <a:avLst/>
          </a:prstGeom>
          <a:solidFill>
            <a:schemeClr val="accent2">
              <a:lumMod val="60000"/>
              <a:lumOff val="40000"/>
            </a:schemeClr>
          </a:solidFill>
          <a:ln w="22225" cmpd="sng">
            <a:solidFill>
              <a:srgbClr val="FF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000" b="0" i="0" u="none" strike="noStrike" kern="0" cap="none" spc="0" normalizeH="0" baseline="0" noProof="0" dirty="0">
                <a:ln>
                  <a:noFill/>
                </a:ln>
                <a:solidFill>
                  <a:prstClr val="black"/>
                </a:solidFill>
                <a:effectLst/>
                <a:uLnTx/>
                <a:uFillTx/>
              </a:rPr>
              <a:t>1. Se positionner sur le dossier</a:t>
            </a:r>
            <a:br>
              <a:rPr kumimoji="0" lang="fr-FR" sz="1000" b="0" i="0" u="none" strike="noStrike" kern="0" cap="none" spc="0" normalizeH="0" baseline="0" noProof="0" dirty="0">
                <a:ln>
                  <a:noFill/>
                </a:ln>
                <a:solidFill>
                  <a:prstClr val="black"/>
                </a:solidFill>
                <a:effectLst/>
                <a:uLnTx/>
                <a:uFillTx/>
              </a:rPr>
            </a:br>
            <a:r>
              <a:rPr kumimoji="0" lang="fr-FR" sz="1000" b="0" i="0" u="none" strike="noStrike" kern="0" cap="none" spc="0" normalizeH="0" baseline="0" noProof="0" dirty="0">
                <a:ln>
                  <a:noFill/>
                </a:ln>
                <a:solidFill>
                  <a:prstClr val="black"/>
                </a:solidFill>
                <a:effectLst/>
                <a:uLnTx/>
                <a:uFillTx/>
              </a:rPr>
              <a:t>Clic droit </a:t>
            </a:r>
            <a:br>
              <a:rPr kumimoji="0" lang="fr-FR" sz="1000" b="0" i="0" u="none" strike="noStrike" kern="0" cap="none" spc="0" normalizeH="0" baseline="0" noProof="0" dirty="0">
                <a:ln>
                  <a:noFill/>
                </a:ln>
                <a:solidFill>
                  <a:prstClr val="black"/>
                </a:solidFill>
                <a:effectLst/>
                <a:uLnTx/>
                <a:uFillTx/>
              </a:rPr>
            </a:br>
            <a:r>
              <a:rPr kumimoji="0" lang="fr-FR" sz="1000" b="0" i="0" u="none" strike="noStrike" kern="0" cap="none" spc="0" normalizeH="0" baseline="0" noProof="0" dirty="0">
                <a:ln>
                  <a:noFill/>
                </a:ln>
                <a:solidFill>
                  <a:prstClr val="black"/>
                </a:solidFill>
                <a:effectLst/>
                <a:uLnTx/>
                <a:uFillTx/>
              </a:rPr>
              <a:t>Choisir « Générateur de documents</a:t>
            </a:r>
            <a:r>
              <a:rPr lang="fr-FR" sz="1000" kern="0" dirty="0">
                <a:solidFill>
                  <a:prstClr val="black"/>
                </a:solidFill>
              </a:rPr>
              <a:t> »</a:t>
            </a:r>
            <a:br>
              <a:rPr lang="fr-FR" sz="1000" kern="0" dirty="0">
                <a:solidFill>
                  <a:prstClr val="black"/>
                </a:solidFill>
              </a:rPr>
            </a:br>
            <a:br>
              <a:rPr lang="fr-FR" sz="1000" kern="0" dirty="0">
                <a:solidFill>
                  <a:prstClr val="black"/>
                </a:solidFill>
              </a:rPr>
            </a:br>
            <a:r>
              <a:rPr lang="fr-FR" sz="1000" kern="0" dirty="0">
                <a:solidFill>
                  <a:prstClr val="black"/>
                </a:solidFill>
              </a:rPr>
              <a:t>Le reste de la procédure est identique</a:t>
            </a:r>
            <a:endParaRPr kumimoji="0" lang="fr-FR" sz="1000" b="0" i="0" u="none" strike="noStrike" kern="0" cap="none" spc="0" normalizeH="0" baseline="0" noProof="0" dirty="0">
              <a:ln>
                <a:noFill/>
              </a:ln>
              <a:solidFill>
                <a:prstClr val="black"/>
              </a:solidFill>
              <a:effectLst/>
              <a:uLnTx/>
              <a:uFillTx/>
            </a:endParaRPr>
          </a:p>
        </p:txBody>
      </p:sp>
      <p:cxnSp>
        <p:nvCxnSpPr>
          <p:cNvPr id="20" name="Connecteur droit avec flèche 19">
            <a:extLst>
              <a:ext uri="{FF2B5EF4-FFF2-40B4-BE49-F238E27FC236}">
                <a16:creationId xmlns:a16="http://schemas.microsoft.com/office/drawing/2014/main" id="{D86C672B-941B-40A8-9F1A-6FCE68342B5C}"/>
              </a:ext>
            </a:extLst>
          </p:cNvPr>
          <p:cNvCxnSpPr>
            <a:cxnSpLocks/>
            <a:stCxn id="19" idx="3"/>
            <a:endCxn id="18" idx="1"/>
          </p:cNvCxnSpPr>
          <p:nvPr/>
        </p:nvCxnSpPr>
        <p:spPr>
          <a:xfrm>
            <a:off x="2991083" y="3016936"/>
            <a:ext cx="1451089" cy="1093720"/>
          </a:xfrm>
          <a:prstGeom prst="straightConnector1">
            <a:avLst/>
          </a:prstGeom>
          <a:noFill/>
          <a:ln w="12700" cap="flat" cmpd="sng" algn="ctr">
            <a:solidFill>
              <a:srgbClr val="1F497D">
                <a:lumMod val="60000"/>
                <a:lumOff val="40000"/>
              </a:srgbClr>
            </a:solidFill>
            <a:prstDash val="solid"/>
            <a:tailEnd type="triangle"/>
          </a:ln>
          <a:effectLst/>
        </p:spPr>
      </p:cxnSp>
      <p:sp>
        <p:nvSpPr>
          <p:cNvPr id="9" name="Rectangle : coins arrondis 8">
            <a:extLst>
              <a:ext uri="{FF2B5EF4-FFF2-40B4-BE49-F238E27FC236}">
                <a16:creationId xmlns:a16="http://schemas.microsoft.com/office/drawing/2014/main" id="{30E22F1F-BE6C-485F-9E8B-5DF0AE402C09}"/>
              </a:ext>
            </a:extLst>
          </p:cNvPr>
          <p:cNvSpPr/>
          <p:nvPr/>
        </p:nvSpPr>
        <p:spPr>
          <a:xfrm>
            <a:off x="6036318" y="92667"/>
            <a:ext cx="1698879" cy="248956"/>
          </a:xfrm>
          <a:prstGeom prst="roundRect">
            <a:avLst/>
          </a:prstGeom>
          <a:solidFill>
            <a:srgbClr val="FFC000"/>
          </a:solidFill>
          <a:ln>
            <a:solidFill>
              <a:srgbClr val="027180"/>
            </a:solidFill>
          </a:ln>
        </p:spPr>
        <p:txBody>
          <a:bodyPr rtlCol="0" anchor="ctr"/>
          <a:lstStyle/>
          <a:p>
            <a:pPr algn="ctr" eaLnBrk="1" hangingPunct="1"/>
            <a:r>
              <a:rPr lang="fr-FR" sz="1000" dirty="0">
                <a:solidFill>
                  <a:srgbClr val="027180"/>
                </a:solidFill>
                <a:latin typeface="+mj-lt"/>
              </a:rPr>
              <a:t>Actualisé Xray 6 / avril 2022</a:t>
            </a:r>
          </a:p>
        </p:txBody>
      </p:sp>
    </p:spTree>
    <p:extLst>
      <p:ext uri="{BB962C8B-B14F-4D97-AF65-F5344CB8AC3E}">
        <p14:creationId xmlns:p14="http://schemas.microsoft.com/office/powerpoint/2010/main" val="5654720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81954" y="1397215"/>
            <a:ext cx="7554165" cy="1939528"/>
          </a:xfrm>
        </p:spPr>
        <p:txBody>
          <a:bodyPr/>
          <a:lstStyle/>
          <a:p>
            <a:pPr indent="0" algn="ctr"/>
            <a:r>
              <a:rPr lang="fr-FR" sz="3200" dirty="0"/>
              <a:t>Fonctions utiles JIRA</a:t>
            </a:r>
            <a:br>
              <a:rPr lang="fr-FR" sz="2800" dirty="0"/>
            </a:br>
            <a:br>
              <a:rPr lang="fr-FR" sz="4000" dirty="0"/>
            </a:br>
            <a:br>
              <a:rPr lang="fr-FR" sz="4000" dirty="0"/>
            </a:br>
            <a:br>
              <a:rPr lang="fr-FR" dirty="0"/>
            </a:br>
            <a:br>
              <a:rPr lang="fr-FR" dirty="0"/>
            </a:br>
            <a:br>
              <a:rPr lang="fr-FR" dirty="0"/>
            </a:br>
            <a:br>
              <a:rPr lang="fr-FR" dirty="0"/>
            </a:br>
            <a:endParaRPr lang="fr-FR" dirty="0"/>
          </a:p>
        </p:txBody>
      </p:sp>
      <p:sp>
        <p:nvSpPr>
          <p:cNvPr id="6" name="ZoneTexte 5">
            <a:extLst>
              <a:ext uri="{FF2B5EF4-FFF2-40B4-BE49-F238E27FC236}">
                <a16:creationId xmlns:a16="http://schemas.microsoft.com/office/drawing/2014/main" id="{B775010E-313F-4E95-8FEC-42169685EB72}"/>
              </a:ext>
            </a:extLst>
          </p:cNvPr>
          <p:cNvSpPr txBox="1"/>
          <p:nvPr/>
        </p:nvSpPr>
        <p:spPr bwMode="auto">
          <a:xfrm>
            <a:off x="2802239" y="3584681"/>
            <a:ext cx="3554362"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eaLnBrk="1" hangingPunct="1">
              <a:spcBef>
                <a:spcPts val="600"/>
              </a:spcBef>
            </a:pPr>
            <a:r>
              <a:rPr lang="fr-FR" dirty="0">
                <a:solidFill>
                  <a:schemeClr val="bg1">
                    <a:lumMod val="95000"/>
                  </a:schemeClr>
                </a:solidFill>
                <a:latin typeface="Source Sans Pro" pitchFamily="34" charset="0"/>
              </a:rPr>
              <a:t>Opération par lot / en masse</a:t>
            </a:r>
          </a:p>
          <a:p>
            <a:pPr eaLnBrk="1" hangingPunct="1">
              <a:spcBef>
                <a:spcPts val="600"/>
              </a:spcBef>
            </a:pPr>
            <a:endParaRPr lang="fr-FR" dirty="0">
              <a:solidFill>
                <a:schemeClr val="bg1">
                  <a:lumMod val="95000"/>
                </a:schemeClr>
              </a:solidFill>
              <a:latin typeface="Source Sans Pro" pitchFamily="34" charset="0"/>
            </a:endParaRPr>
          </a:p>
        </p:txBody>
      </p:sp>
      <p:sp>
        <p:nvSpPr>
          <p:cNvPr id="5" name="ZoneTexte 4">
            <a:hlinkClick r:id="rId3" action="ppaction://hlinksldjump"/>
            <a:extLst>
              <a:ext uri="{FF2B5EF4-FFF2-40B4-BE49-F238E27FC236}">
                <a16:creationId xmlns:a16="http://schemas.microsoft.com/office/drawing/2014/main" id="{10F7D77C-C6B5-408A-BBB0-99B0E3822718}"/>
              </a:ext>
            </a:extLst>
          </p:cNvPr>
          <p:cNvSpPr txBox="1"/>
          <p:nvPr/>
        </p:nvSpPr>
        <p:spPr bwMode="auto">
          <a:xfrm>
            <a:off x="7102718" y="4022060"/>
            <a:ext cx="627186" cy="283906"/>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a:scene3d>
            <a:camera prst="perspectiveFront"/>
            <a:lightRig rig="balanced" dir="t">
              <a:rot lat="0" lon="0" rev="8700000"/>
            </a:lightRig>
          </a:scene3d>
          <a:sp3d>
            <a:bevelT/>
            <a:bevelB/>
          </a:sp3d>
        </p:spPr>
        <p:txBody>
          <a:bodyPr wrap="square" lIns="36000" tIns="72000" rIns="36000" bIns="72000" rtlCol="0" anchor="b">
            <a:spAutoFit/>
          </a:bodyPr>
          <a:lstStyle/>
          <a:p>
            <a:pPr eaLnBrk="1" hangingPunct="1"/>
            <a:r>
              <a:rPr lang="fr-FR" sz="900" dirty="0">
                <a:solidFill>
                  <a:srgbClr val="000000"/>
                </a:solidFill>
                <a:latin typeface="Source Sans Pro" pitchFamily="34" charset="0"/>
              </a:rPr>
              <a:t>  </a:t>
            </a:r>
            <a:r>
              <a:rPr lang="fr-FR" sz="900" b="1" dirty="0">
                <a:solidFill>
                  <a:srgbClr val="00008F"/>
                </a:solidFill>
                <a:latin typeface="Source Sans Pro" pitchFamily="34" charset="0"/>
                <a:hlinkClick r:id="rId3" action="ppaction://hlinksldjump">
                  <a:extLst>
                    <a:ext uri="{A12FA001-AC4F-418D-AE19-62706E023703}">
                      <ahyp:hlinkClr xmlns:ahyp="http://schemas.microsoft.com/office/drawing/2018/hyperlinkcolor" val="tx"/>
                    </a:ext>
                  </a:extLst>
                </a:hlinkClick>
              </a:rPr>
              <a:t>RETOUR</a:t>
            </a:r>
            <a:endParaRPr lang="fr-FR" sz="900" b="1" dirty="0">
              <a:solidFill>
                <a:srgbClr val="00008F"/>
              </a:solidFill>
              <a:latin typeface="Source Sans Pro" pitchFamily="34" charset="0"/>
            </a:endParaRPr>
          </a:p>
        </p:txBody>
      </p:sp>
      <p:sp>
        <p:nvSpPr>
          <p:cNvPr id="8" name="Rectangle : coins arrondis 7">
            <a:extLst>
              <a:ext uri="{FF2B5EF4-FFF2-40B4-BE49-F238E27FC236}">
                <a16:creationId xmlns:a16="http://schemas.microsoft.com/office/drawing/2014/main" id="{E48E11CF-2B96-41CA-AC0A-9373DA582522}"/>
              </a:ext>
            </a:extLst>
          </p:cNvPr>
          <p:cNvSpPr/>
          <p:nvPr/>
        </p:nvSpPr>
        <p:spPr>
          <a:xfrm>
            <a:off x="6036318" y="92667"/>
            <a:ext cx="1698879" cy="248956"/>
          </a:xfrm>
          <a:prstGeom prst="roundRect">
            <a:avLst/>
          </a:prstGeom>
          <a:solidFill>
            <a:srgbClr val="FFC000"/>
          </a:solidFill>
          <a:ln>
            <a:solidFill>
              <a:srgbClr val="027180"/>
            </a:solidFill>
          </a:ln>
        </p:spPr>
        <p:txBody>
          <a:bodyPr rtlCol="0" anchor="ctr"/>
          <a:lstStyle/>
          <a:p>
            <a:pPr algn="ctr" eaLnBrk="1" hangingPunct="1"/>
            <a:r>
              <a:rPr lang="fr-FR" sz="1000" dirty="0">
                <a:solidFill>
                  <a:srgbClr val="027180"/>
                </a:solidFill>
                <a:latin typeface="+mj-lt"/>
              </a:rPr>
              <a:t>Actualisé Xray 6 / avril 2022</a:t>
            </a:r>
          </a:p>
        </p:txBody>
      </p:sp>
    </p:spTree>
    <p:extLst>
      <p:ext uri="{BB962C8B-B14F-4D97-AF65-F5344CB8AC3E}">
        <p14:creationId xmlns:p14="http://schemas.microsoft.com/office/powerpoint/2010/main" val="63738291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A3302C98-2FF1-4A5D-87BF-605AD40F6DF2}"/>
              </a:ext>
            </a:extLst>
          </p:cNvPr>
          <p:cNvPicPr>
            <a:picLocks noChangeAspect="1"/>
          </p:cNvPicPr>
          <p:nvPr/>
        </p:nvPicPr>
        <p:blipFill>
          <a:blip r:embed="rId2"/>
          <a:stretch>
            <a:fillRect/>
          </a:stretch>
        </p:blipFill>
        <p:spPr>
          <a:xfrm>
            <a:off x="306886" y="956171"/>
            <a:ext cx="7456665" cy="1367388"/>
          </a:xfrm>
          <a:prstGeom prst="rect">
            <a:avLst/>
          </a:prstGeom>
          <a:ln>
            <a:solidFill>
              <a:schemeClr val="tx2">
                <a:lumMod val="60000"/>
                <a:lumOff val="40000"/>
              </a:schemeClr>
            </a:solidFill>
          </a:ln>
        </p:spPr>
      </p:pic>
      <p:sp>
        <p:nvSpPr>
          <p:cNvPr id="2" name="Titre 1">
            <a:extLst>
              <a:ext uri="{FF2B5EF4-FFF2-40B4-BE49-F238E27FC236}">
                <a16:creationId xmlns:a16="http://schemas.microsoft.com/office/drawing/2014/main" id="{37EDFF2B-DAE1-4205-B20B-99757EE2D7CC}"/>
              </a:ext>
            </a:extLst>
          </p:cNvPr>
          <p:cNvSpPr>
            <a:spLocks noGrp="1"/>
          </p:cNvSpPr>
          <p:nvPr>
            <p:ph type="title"/>
          </p:nvPr>
        </p:nvSpPr>
        <p:spPr>
          <a:xfrm>
            <a:off x="234000" y="48864"/>
            <a:ext cx="7344088" cy="288000"/>
          </a:xfrm>
        </p:spPr>
        <p:txBody>
          <a:bodyPr/>
          <a:lstStyle/>
          <a:p>
            <a:r>
              <a:rPr lang="fr-FR" dirty="0"/>
              <a:t>Fonctions JIRA utiles</a:t>
            </a:r>
          </a:p>
        </p:txBody>
      </p:sp>
      <p:sp>
        <p:nvSpPr>
          <p:cNvPr id="3" name="Espace réservé du texte 2">
            <a:extLst>
              <a:ext uri="{FF2B5EF4-FFF2-40B4-BE49-F238E27FC236}">
                <a16:creationId xmlns:a16="http://schemas.microsoft.com/office/drawing/2014/main" id="{A000B9B0-DC1C-4EEB-AD1E-38C8461C7E87}"/>
              </a:ext>
            </a:extLst>
          </p:cNvPr>
          <p:cNvSpPr>
            <a:spLocks noGrp="1"/>
          </p:cNvSpPr>
          <p:nvPr>
            <p:ph type="body" sz="quarter" idx="11"/>
          </p:nvPr>
        </p:nvSpPr>
        <p:spPr>
          <a:xfrm>
            <a:off x="234000" y="350226"/>
            <a:ext cx="7344000" cy="216000"/>
          </a:xfrm>
        </p:spPr>
        <p:txBody>
          <a:bodyPr/>
          <a:lstStyle/>
          <a:p>
            <a:r>
              <a:rPr lang="fr-FR" dirty="0"/>
              <a:t>Opération par lot (en masse)</a:t>
            </a:r>
          </a:p>
        </p:txBody>
      </p:sp>
      <p:sp>
        <p:nvSpPr>
          <p:cNvPr id="4" name="Espace réservé du contenu 3">
            <a:extLst>
              <a:ext uri="{FF2B5EF4-FFF2-40B4-BE49-F238E27FC236}">
                <a16:creationId xmlns:a16="http://schemas.microsoft.com/office/drawing/2014/main" id="{23903CCD-B36E-4680-B56A-68B32EBD44BF}"/>
              </a:ext>
            </a:extLst>
          </p:cNvPr>
          <p:cNvSpPr>
            <a:spLocks noGrp="1"/>
          </p:cNvSpPr>
          <p:nvPr>
            <p:ph sz="quarter" idx="13"/>
          </p:nvPr>
        </p:nvSpPr>
        <p:spPr>
          <a:xfrm>
            <a:off x="832469" y="615199"/>
            <a:ext cx="6031176" cy="311380"/>
          </a:xfrm>
        </p:spPr>
        <p:txBody>
          <a:bodyPr/>
          <a:lstStyle/>
          <a:p>
            <a:pPr marL="0" indent="0">
              <a:buNone/>
            </a:pPr>
            <a:r>
              <a:rPr lang="fr-FR" sz="1200" dirty="0"/>
              <a:t>Il est possible de faire des opérations en masse sur des demandes sélectionnées par un filtre</a:t>
            </a:r>
          </a:p>
        </p:txBody>
      </p:sp>
      <p:sp>
        <p:nvSpPr>
          <p:cNvPr id="5" name="Espace réservé du numéro de diapositive 4">
            <a:extLst>
              <a:ext uri="{FF2B5EF4-FFF2-40B4-BE49-F238E27FC236}">
                <a16:creationId xmlns:a16="http://schemas.microsoft.com/office/drawing/2014/main" id="{57E5393D-46D6-4CAB-A5FD-356C944E0923}"/>
              </a:ext>
            </a:extLst>
          </p:cNvPr>
          <p:cNvSpPr>
            <a:spLocks noGrp="1"/>
          </p:cNvSpPr>
          <p:nvPr>
            <p:ph type="sldNum" sz="quarter" idx="4"/>
          </p:nvPr>
        </p:nvSpPr>
        <p:spPr>
          <a:xfrm>
            <a:off x="7174997" y="3943118"/>
            <a:ext cx="215900" cy="144462"/>
          </a:xfrm>
        </p:spPr>
        <p:txBody>
          <a:bodyPr/>
          <a:lstStyle/>
          <a:p>
            <a:fld id="{AB4D0077-BF62-4615-B421-B126B085B149}" type="slidenum">
              <a:rPr lang="en-GB" smtClean="0"/>
              <a:pPr/>
              <a:t>92</a:t>
            </a:fld>
            <a:endParaRPr lang="en-GB" dirty="0"/>
          </a:p>
        </p:txBody>
      </p:sp>
      <p:sp>
        <p:nvSpPr>
          <p:cNvPr id="7" name="Rectangle : coins arrondis 6">
            <a:extLst>
              <a:ext uri="{FF2B5EF4-FFF2-40B4-BE49-F238E27FC236}">
                <a16:creationId xmlns:a16="http://schemas.microsoft.com/office/drawing/2014/main" id="{6A471862-372E-442B-8154-10688FC10E41}"/>
              </a:ext>
            </a:extLst>
          </p:cNvPr>
          <p:cNvSpPr/>
          <p:nvPr/>
        </p:nvSpPr>
        <p:spPr>
          <a:xfrm>
            <a:off x="6707004" y="1023979"/>
            <a:ext cx="935986" cy="476764"/>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a:extLst>
              <a:ext uri="{FF2B5EF4-FFF2-40B4-BE49-F238E27FC236}">
                <a16:creationId xmlns:a16="http://schemas.microsoft.com/office/drawing/2014/main" id="{6A5FD628-1927-4144-AC21-6AC218CE0075}"/>
              </a:ext>
            </a:extLst>
          </p:cNvPr>
          <p:cNvSpPr txBox="1"/>
          <p:nvPr/>
        </p:nvSpPr>
        <p:spPr>
          <a:xfrm>
            <a:off x="3789617" y="1128460"/>
            <a:ext cx="2352850" cy="369332"/>
          </a:xfrm>
          <a:prstGeom prst="rect">
            <a:avLst/>
          </a:prstGeom>
          <a:solidFill>
            <a:schemeClr val="accent2">
              <a:lumMod val="60000"/>
              <a:lumOff val="40000"/>
            </a:schemeClr>
          </a:solidFill>
          <a:ln w="12700" cmpd="sng">
            <a:solidFill>
              <a:srgbClr val="FF0000"/>
            </a:solidFill>
          </a:ln>
        </p:spPr>
        <p:txBody>
          <a:bodyPr wrap="square" rtlCol="0">
            <a:spAutoFit/>
          </a:bodyPr>
          <a:lstStyle>
            <a:defPPr>
              <a:defRPr lang="fr-FR"/>
            </a:defPPr>
            <a:lvl1pPr>
              <a:defRPr sz="1100"/>
            </a:lvl1pPr>
          </a:lstStyle>
          <a:p>
            <a:r>
              <a:rPr lang="en-US" sz="900" dirty="0"/>
              <a:t>2. Choisir le menu Outils et cliquer sur “toutes les xxx demandes”</a:t>
            </a:r>
            <a:endParaRPr lang="fr-FR" sz="900" dirty="0"/>
          </a:p>
        </p:txBody>
      </p:sp>
      <p:cxnSp>
        <p:nvCxnSpPr>
          <p:cNvPr id="9" name="Connecteur droit avec flèche 8">
            <a:extLst>
              <a:ext uri="{FF2B5EF4-FFF2-40B4-BE49-F238E27FC236}">
                <a16:creationId xmlns:a16="http://schemas.microsoft.com/office/drawing/2014/main" id="{D959BC84-F7CF-4B78-819D-43DE03A3A196}"/>
              </a:ext>
            </a:extLst>
          </p:cNvPr>
          <p:cNvCxnSpPr>
            <a:cxnSpLocks/>
            <a:stCxn id="8" idx="3"/>
          </p:cNvCxnSpPr>
          <p:nvPr/>
        </p:nvCxnSpPr>
        <p:spPr>
          <a:xfrm flipV="1">
            <a:off x="6142467" y="1244564"/>
            <a:ext cx="564537" cy="68562"/>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8" name="Image 17">
            <a:extLst>
              <a:ext uri="{FF2B5EF4-FFF2-40B4-BE49-F238E27FC236}">
                <a16:creationId xmlns:a16="http://schemas.microsoft.com/office/drawing/2014/main" id="{A9618E6B-C63D-4CC2-87A1-EA440B29B2E1}"/>
              </a:ext>
            </a:extLst>
          </p:cNvPr>
          <p:cNvPicPr>
            <a:picLocks noChangeAspect="1"/>
          </p:cNvPicPr>
          <p:nvPr/>
        </p:nvPicPr>
        <p:blipFill>
          <a:blip r:embed="rId3"/>
          <a:stretch>
            <a:fillRect/>
          </a:stretch>
        </p:blipFill>
        <p:spPr>
          <a:xfrm>
            <a:off x="107837" y="2144300"/>
            <a:ext cx="2265855" cy="1367388"/>
          </a:xfrm>
          <a:prstGeom prst="rect">
            <a:avLst/>
          </a:prstGeom>
          <a:ln>
            <a:solidFill>
              <a:schemeClr val="tx2">
                <a:lumMod val="60000"/>
                <a:lumOff val="40000"/>
              </a:schemeClr>
            </a:solidFill>
          </a:ln>
        </p:spPr>
      </p:pic>
      <p:sp>
        <p:nvSpPr>
          <p:cNvPr id="19" name="Rectangle : coins arrondis 18">
            <a:extLst>
              <a:ext uri="{FF2B5EF4-FFF2-40B4-BE49-F238E27FC236}">
                <a16:creationId xmlns:a16="http://schemas.microsoft.com/office/drawing/2014/main" id="{159E3A7A-F638-43B1-B1B4-77174DDD2551}"/>
              </a:ext>
            </a:extLst>
          </p:cNvPr>
          <p:cNvSpPr/>
          <p:nvPr/>
        </p:nvSpPr>
        <p:spPr>
          <a:xfrm>
            <a:off x="735217" y="2731685"/>
            <a:ext cx="356156" cy="476764"/>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ZoneTexte 19">
            <a:extLst>
              <a:ext uri="{FF2B5EF4-FFF2-40B4-BE49-F238E27FC236}">
                <a16:creationId xmlns:a16="http://schemas.microsoft.com/office/drawing/2014/main" id="{2BA083D0-60B4-4479-B752-CF30E54BAF40}"/>
              </a:ext>
            </a:extLst>
          </p:cNvPr>
          <p:cNvSpPr txBox="1"/>
          <p:nvPr/>
        </p:nvSpPr>
        <p:spPr>
          <a:xfrm>
            <a:off x="49315" y="3444382"/>
            <a:ext cx="1176425" cy="369332"/>
          </a:xfrm>
          <a:prstGeom prst="rect">
            <a:avLst/>
          </a:prstGeom>
          <a:solidFill>
            <a:schemeClr val="accent2">
              <a:lumMod val="60000"/>
              <a:lumOff val="40000"/>
            </a:schemeClr>
          </a:solidFill>
          <a:ln w="12700" cmpd="sng">
            <a:solidFill>
              <a:srgbClr val="FF0000"/>
            </a:solidFill>
          </a:ln>
        </p:spPr>
        <p:txBody>
          <a:bodyPr wrap="square" rtlCol="0">
            <a:spAutoFit/>
          </a:bodyPr>
          <a:lstStyle>
            <a:defPPr>
              <a:defRPr lang="fr-FR"/>
            </a:defPPr>
            <a:lvl1pPr>
              <a:defRPr sz="1100"/>
            </a:lvl1pPr>
          </a:lstStyle>
          <a:p>
            <a:r>
              <a:rPr lang="en-US" sz="900" dirty="0"/>
              <a:t>3. Choisir les demandes à modifier</a:t>
            </a:r>
            <a:endParaRPr lang="fr-FR" sz="900" dirty="0"/>
          </a:p>
        </p:txBody>
      </p:sp>
      <p:cxnSp>
        <p:nvCxnSpPr>
          <p:cNvPr id="21" name="Connecteur droit avec flèche 20">
            <a:extLst>
              <a:ext uri="{FF2B5EF4-FFF2-40B4-BE49-F238E27FC236}">
                <a16:creationId xmlns:a16="http://schemas.microsoft.com/office/drawing/2014/main" id="{630F914C-721C-48BF-8D3D-87632557817C}"/>
              </a:ext>
            </a:extLst>
          </p:cNvPr>
          <p:cNvCxnSpPr>
            <a:cxnSpLocks/>
            <a:stCxn id="20" idx="0"/>
            <a:endCxn id="19" idx="1"/>
          </p:cNvCxnSpPr>
          <p:nvPr/>
        </p:nvCxnSpPr>
        <p:spPr>
          <a:xfrm flipV="1">
            <a:off x="637528" y="2970067"/>
            <a:ext cx="97689" cy="474315"/>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7" name="Image 26">
            <a:extLst>
              <a:ext uri="{FF2B5EF4-FFF2-40B4-BE49-F238E27FC236}">
                <a16:creationId xmlns:a16="http://schemas.microsoft.com/office/drawing/2014/main" id="{ED4F06ED-B88B-4A4D-9CD3-FEF1237D4C05}"/>
              </a:ext>
            </a:extLst>
          </p:cNvPr>
          <p:cNvPicPr>
            <a:picLocks noChangeAspect="1"/>
          </p:cNvPicPr>
          <p:nvPr/>
        </p:nvPicPr>
        <p:blipFill>
          <a:blip r:embed="rId4"/>
          <a:stretch>
            <a:fillRect/>
          </a:stretch>
        </p:blipFill>
        <p:spPr>
          <a:xfrm>
            <a:off x="2509164" y="2144300"/>
            <a:ext cx="2192559" cy="1709015"/>
          </a:xfrm>
          <a:prstGeom prst="rect">
            <a:avLst/>
          </a:prstGeom>
          <a:ln>
            <a:solidFill>
              <a:schemeClr val="tx2">
                <a:lumMod val="60000"/>
                <a:lumOff val="40000"/>
              </a:schemeClr>
            </a:solidFill>
          </a:ln>
        </p:spPr>
      </p:pic>
      <p:sp>
        <p:nvSpPr>
          <p:cNvPr id="31" name="Rectangle : coins arrondis 30">
            <a:extLst>
              <a:ext uri="{FF2B5EF4-FFF2-40B4-BE49-F238E27FC236}">
                <a16:creationId xmlns:a16="http://schemas.microsoft.com/office/drawing/2014/main" id="{FC6E9624-C5B2-43A1-A22F-975F62AC09D2}"/>
              </a:ext>
            </a:extLst>
          </p:cNvPr>
          <p:cNvSpPr/>
          <p:nvPr/>
        </p:nvSpPr>
        <p:spPr>
          <a:xfrm>
            <a:off x="2531709" y="2458282"/>
            <a:ext cx="1980809" cy="1235429"/>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2" name="ZoneTexte 31">
            <a:extLst>
              <a:ext uri="{FF2B5EF4-FFF2-40B4-BE49-F238E27FC236}">
                <a16:creationId xmlns:a16="http://schemas.microsoft.com/office/drawing/2014/main" id="{F0886341-CE21-41D8-B21D-1EBE2E4978D8}"/>
              </a:ext>
            </a:extLst>
          </p:cNvPr>
          <p:cNvSpPr txBox="1"/>
          <p:nvPr/>
        </p:nvSpPr>
        <p:spPr>
          <a:xfrm>
            <a:off x="1332739" y="3489353"/>
            <a:ext cx="1176425" cy="507831"/>
          </a:xfrm>
          <a:prstGeom prst="rect">
            <a:avLst/>
          </a:prstGeom>
          <a:solidFill>
            <a:schemeClr val="accent2">
              <a:lumMod val="60000"/>
              <a:lumOff val="40000"/>
            </a:schemeClr>
          </a:solidFill>
          <a:ln w="12700" cmpd="sng">
            <a:solidFill>
              <a:srgbClr val="FF0000"/>
            </a:solidFill>
          </a:ln>
        </p:spPr>
        <p:txBody>
          <a:bodyPr wrap="square" rtlCol="0">
            <a:spAutoFit/>
          </a:bodyPr>
          <a:lstStyle>
            <a:defPPr>
              <a:defRPr lang="fr-FR"/>
            </a:defPPr>
            <a:lvl1pPr>
              <a:defRPr sz="1100"/>
            </a:lvl1pPr>
          </a:lstStyle>
          <a:p>
            <a:r>
              <a:rPr lang="en-US" sz="900" dirty="0"/>
              <a:t>4. Choisir l’opération à effectuer (selon les droits)</a:t>
            </a:r>
            <a:endParaRPr lang="fr-FR" sz="900" dirty="0"/>
          </a:p>
        </p:txBody>
      </p:sp>
      <p:cxnSp>
        <p:nvCxnSpPr>
          <p:cNvPr id="33" name="Connecteur droit avec flèche 32">
            <a:extLst>
              <a:ext uri="{FF2B5EF4-FFF2-40B4-BE49-F238E27FC236}">
                <a16:creationId xmlns:a16="http://schemas.microsoft.com/office/drawing/2014/main" id="{B4D89C9A-F3C3-4229-8F61-9E66FD860186}"/>
              </a:ext>
            </a:extLst>
          </p:cNvPr>
          <p:cNvCxnSpPr>
            <a:cxnSpLocks/>
            <a:stCxn id="32" idx="0"/>
            <a:endCxn id="31" idx="1"/>
          </p:cNvCxnSpPr>
          <p:nvPr/>
        </p:nvCxnSpPr>
        <p:spPr>
          <a:xfrm flipV="1">
            <a:off x="1920952" y="3075997"/>
            <a:ext cx="610757" cy="413356"/>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Image 38">
            <a:extLst>
              <a:ext uri="{FF2B5EF4-FFF2-40B4-BE49-F238E27FC236}">
                <a16:creationId xmlns:a16="http://schemas.microsoft.com/office/drawing/2014/main" id="{26AC2E5F-34A7-478C-8583-9D2ADE2FA340}"/>
              </a:ext>
            </a:extLst>
          </p:cNvPr>
          <p:cNvPicPr>
            <a:picLocks noChangeAspect="1"/>
          </p:cNvPicPr>
          <p:nvPr/>
        </p:nvPicPr>
        <p:blipFill>
          <a:blip r:embed="rId5"/>
          <a:stretch>
            <a:fillRect/>
          </a:stretch>
        </p:blipFill>
        <p:spPr>
          <a:xfrm>
            <a:off x="4813225" y="2144300"/>
            <a:ext cx="2856298" cy="834265"/>
          </a:xfrm>
          <a:prstGeom prst="rect">
            <a:avLst/>
          </a:prstGeom>
          <a:ln>
            <a:solidFill>
              <a:schemeClr val="tx2">
                <a:lumMod val="60000"/>
                <a:lumOff val="40000"/>
              </a:schemeClr>
            </a:solidFill>
          </a:ln>
        </p:spPr>
      </p:pic>
      <p:sp>
        <p:nvSpPr>
          <p:cNvPr id="47" name="Rectangle : coins arrondis 46">
            <a:extLst>
              <a:ext uri="{FF2B5EF4-FFF2-40B4-BE49-F238E27FC236}">
                <a16:creationId xmlns:a16="http://schemas.microsoft.com/office/drawing/2014/main" id="{10B046E1-62D5-4E69-8A21-82E1A2956054}"/>
              </a:ext>
            </a:extLst>
          </p:cNvPr>
          <p:cNvSpPr/>
          <p:nvPr/>
        </p:nvSpPr>
        <p:spPr>
          <a:xfrm>
            <a:off x="4813225" y="2137457"/>
            <a:ext cx="2829765" cy="657969"/>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8" name="ZoneTexte 47">
            <a:extLst>
              <a:ext uri="{FF2B5EF4-FFF2-40B4-BE49-F238E27FC236}">
                <a16:creationId xmlns:a16="http://schemas.microsoft.com/office/drawing/2014/main" id="{756087CD-A471-4264-8580-560ADB169757}"/>
              </a:ext>
            </a:extLst>
          </p:cNvPr>
          <p:cNvSpPr txBox="1"/>
          <p:nvPr/>
        </p:nvSpPr>
        <p:spPr>
          <a:xfrm>
            <a:off x="4837195" y="3095769"/>
            <a:ext cx="2662744" cy="369332"/>
          </a:xfrm>
          <a:prstGeom prst="rect">
            <a:avLst/>
          </a:prstGeom>
          <a:solidFill>
            <a:schemeClr val="accent2">
              <a:lumMod val="60000"/>
              <a:lumOff val="40000"/>
            </a:schemeClr>
          </a:solidFill>
          <a:ln w="12700" cmpd="sng">
            <a:solidFill>
              <a:srgbClr val="FF0000"/>
            </a:solidFill>
          </a:ln>
        </p:spPr>
        <p:txBody>
          <a:bodyPr wrap="square" rtlCol="0">
            <a:spAutoFit/>
          </a:bodyPr>
          <a:lstStyle>
            <a:defPPr>
              <a:defRPr lang="fr-FR"/>
            </a:defPPr>
            <a:lvl1pPr>
              <a:defRPr sz="1100"/>
            </a:lvl1pPr>
          </a:lstStyle>
          <a:p>
            <a:r>
              <a:rPr lang="en-US" sz="900" dirty="0"/>
              <a:t>5. En cas de modification, il est possible de remplacer les valeurs existantes ou d’en ajouter de nouvelles</a:t>
            </a:r>
            <a:endParaRPr lang="fr-FR" sz="900" dirty="0"/>
          </a:p>
        </p:txBody>
      </p:sp>
      <p:cxnSp>
        <p:nvCxnSpPr>
          <p:cNvPr id="49" name="Connecteur droit avec flèche 48">
            <a:extLst>
              <a:ext uri="{FF2B5EF4-FFF2-40B4-BE49-F238E27FC236}">
                <a16:creationId xmlns:a16="http://schemas.microsoft.com/office/drawing/2014/main" id="{18087FA9-F7CB-4334-BAA2-6D36351772FA}"/>
              </a:ext>
            </a:extLst>
          </p:cNvPr>
          <p:cNvCxnSpPr>
            <a:cxnSpLocks/>
            <a:stCxn id="48" idx="0"/>
          </p:cNvCxnSpPr>
          <p:nvPr/>
        </p:nvCxnSpPr>
        <p:spPr>
          <a:xfrm flipH="1" flipV="1">
            <a:off x="5992121" y="2621505"/>
            <a:ext cx="176446" cy="474264"/>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8CB2957F-72E4-43F5-BB39-28D395060A64}"/>
              </a:ext>
            </a:extLst>
          </p:cNvPr>
          <p:cNvSpPr txBox="1"/>
          <p:nvPr/>
        </p:nvSpPr>
        <p:spPr>
          <a:xfrm>
            <a:off x="2803849" y="3995797"/>
            <a:ext cx="4324386" cy="338554"/>
          </a:xfrm>
          <a:prstGeom prst="rect">
            <a:avLst/>
          </a:prstGeom>
          <a:solidFill>
            <a:schemeClr val="bg1"/>
          </a:solidFill>
          <a:ln w="12700" cmpd="sng">
            <a:solidFill>
              <a:srgbClr val="FF0000"/>
            </a:solidFill>
          </a:ln>
        </p:spPr>
        <p:txBody>
          <a:bodyPr wrap="square" rtlCol="0">
            <a:spAutoFit/>
          </a:bodyPr>
          <a:lstStyle>
            <a:defPPr>
              <a:defRPr lang="fr-FR"/>
            </a:defPPr>
            <a:lvl1pPr>
              <a:defRPr sz="1100"/>
            </a:lvl1pPr>
          </a:lstStyle>
          <a:p>
            <a:r>
              <a:rPr lang="en-US" sz="800" b="1" dirty="0">
                <a:solidFill>
                  <a:srgbClr val="FF0000"/>
                </a:solidFill>
              </a:rPr>
              <a:t>A SAVOIR </a:t>
            </a:r>
            <a:r>
              <a:rPr lang="en-US" sz="800" dirty="0"/>
              <a:t>: </a:t>
            </a:r>
            <a:r>
              <a:rPr lang="fr-FR" sz="800" dirty="0"/>
              <a:t>Il n’est possible de relier une demande à plusieurs autres par le « changement en lot ». Exemple : relier des tests à une exigence. </a:t>
            </a:r>
            <a:r>
              <a:rPr lang="fr-FR" sz="800" dirty="0">
                <a:hlinkClick r:id="rId6" action="ppaction://hlinksldjump">
                  <a:extLst>
                    <a:ext uri="{A12FA001-AC4F-418D-AE19-62706E023703}">
                      <ahyp:hlinkClr xmlns:ahyp="http://schemas.microsoft.com/office/drawing/2018/hyperlinkcolor" val="tx"/>
                    </a:ext>
                  </a:extLst>
                </a:hlinkClick>
              </a:rPr>
              <a:t>Voir ici pour le mode opératoire normal.</a:t>
            </a:r>
            <a:endParaRPr lang="fr-FR" sz="800" dirty="0"/>
          </a:p>
        </p:txBody>
      </p:sp>
      <p:sp>
        <p:nvSpPr>
          <p:cNvPr id="24" name="Rectangle : coins arrondis 23">
            <a:extLst>
              <a:ext uri="{FF2B5EF4-FFF2-40B4-BE49-F238E27FC236}">
                <a16:creationId xmlns:a16="http://schemas.microsoft.com/office/drawing/2014/main" id="{440198ED-D103-4B65-8C5D-9A49514699FF}"/>
              </a:ext>
            </a:extLst>
          </p:cNvPr>
          <p:cNvSpPr/>
          <p:nvPr/>
        </p:nvSpPr>
        <p:spPr>
          <a:xfrm>
            <a:off x="251806" y="1206326"/>
            <a:ext cx="1564293" cy="249556"/>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5" name="ZoneTexte 24">
            <a:extLst>
              <a:ext uri="{FF2B5EF4-FFF2-40B4-BE49-F238E27FC236}">
                <a16:creationId xmlns:a16="http://schemas.microsoft.com/office/drawing/2014/main" id="{8768984C-D756-40C7-B14B-48086E3F621C}"/>
              </a:ext>
            </a:extLst>
          </p:cNvPr>
          <p:cNvSpPr txBox="1"/>
          <p:nvPr/>
        </p:nvSpPr>
        <p:spPr>
          <a:xfrm>
            <a:off x="251807" y="1547354"/>
            <a:ext cx="2352850" cy="369332"/>
          </a:xfrm>
          <a:prstGeom prst="rect">
            <a:avLst/>
          </a:prstGeom>
          <a:solidFill>
            <a:schemeClr val="accent2">
              <a:lumMod val="60000"/>
              <a:lumOff val="40000"/>
            </a:schemeClr>
          </a:solidFill>
          <a:ln w="12700" cmpd="sng">
            <a:solidFill>
              <a:srgbClr val="FF0000"/>
            </a:solidFill>
          </a:ln>
        </p:spPr>
        <p:txBody>
          <a:bodyPr wrap="square" rtlCol="0">
            <a:spAutoFit/>
          </a:bodyPr>
          <a:lstStyle>
            <a:defPPr>
              <a:defRPr lang="fr-FR"/>
            </a:defPPr>
            <a:lvl1pPr>
              <a:defRPr sz="1100"/>
            </a:lvl1pPr>
          </a:lstStyle>
          <a:p>
            <a:r>
              <a:rPr lang="en-US" sz="900" dirty="0"/>
              <a:t>1. Effectuer </a:t>
            </a:r>
            <a:r>
              <a:rPr lang="en-US" sz="900" dirty="0" err="1"/>
              <a:t>sa</a:t>
            </a:r>
            <a:r>
              <a:rPr lang="en-US" sz="900" dirty="0"/>
              <a:t> recherche via le menu Tickets / </a:t>
            </a:r>
            <a:r>
              <a:rPr lang="en-US" sz="900" dirty="0" err="1"/>
              <a:t>Chercher</a:t>
            </a:r>
            <a:r>
              <a:rPr lang="en-US" sz="900" dirty="0"/>
              <a:t> des tickets</a:t>
            </a:r>
            <a:endParaRPr lang="fr-FR" sz="900" dirty="0"/>
          </a:p>
        </p:txBody>
      </p:sp>
      <p:cxnSp>
        <p:nvCxnSpPr>
          <p:cNvPr id="26" name="Connecteur droit avec flèche 25">
            <a:extLst>
              <a:ext uri="{FF2B5EF4-FFF2-40B4-BE49-F238E27FC236}">
                <a16:creationId xmlns:a16="http://schemas.microsoft.com/office/drawing/2014/main" id="{45CEEB44-D5AA-4535-B57F-F35E86439387}"/>
              </a:ext>
            </a:extLst>
          </p:cNvPr>
          <p:cNvCxnSpPr>
            <a:cxnSpLocks/>
            <a:endCxn id="24" idx="3"/>
          </p:cNvCxnSpPr>
          <p:nvPr/>
        </p:nvCxnSpPr>
        <p:spPr>
          <a:xfrm rot="10800000">
            <a:off x="1816099" y="1331104"/>
            <a:ext cx="843638" cy="408796"/>
          </a:xfrm>
          <a:prstGeom prst="bentConnector3">
            <a:avLst>
              <a:gd name="adj1" fmla="val -32043"/>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 coins arrondis 33">
            <a:extLst>
              <a:ext uri="{FF2B5EF4-FFF2-40B4-BE49-F238E27FC236}">
                <a16:creationId xmlns:a16="http://schemas.microsoft.com/office/drawing/2014/main" id="{85D5A299-8D33-4A69-8102-3A528C05907A}"/>
              </a:ext>
            </a:extLst>
          </p:cNvPr>
          <p:cNvSpPr/>
          <p:nvPr/>
        </p:nvSpPr>
        <p:spPr>
          <a:xfrm>
            <a:off x="6036318" y="92667"/>
            <a:ext cx="1698879" cy="248956"/>
          </a:xfrm>
          <a:prstGeom prst="roundRect">
            <a:avLst/>
          </a:prstGeom>
          <a:solidFill>
            <a:srgbClr val="FFC000"/>
          </a:solidFill>
          <a:ln>
            <a:solidFill>
              <a:srgbClr val="027180"/>
            </a:solidFill>
          </a:ln>
        </p:spPr>
        <p:txBody>
          <a:bodyPr rtlCol="0" anchor="ctr"/>
          <a:lstStyle/>
          <a:p>
            <a:pPr algn="ctr" eaLnBrk="1" hangingPunct="1"/>
            <a:r>
              <a:rPr lang="fr-FR" sz="1000" dirty="0">
                <a:solidFill>
                  <a:srgbClr val="027180"/>
                </a:solidFill>
                <a:latin typeface="+mj-lt"/>
              </a:rPr>
              <a:t>Actualisé Xray 6 / avril 2022</a:t>
            </a:r>
          </a:p>
        </p:txBody>
      </p:sp>
    </p:spTree>
    <p:extLst>
      <p:ext uri="{BB962C8B-B14F-4D97-AF65-F5344CB8AC3E}">
        <p14:creationId xmlns:p14="http://schemas.microsoft.com/office/powerpoint/2010/main" val="406067680"/>
      </p:ext>
    </p:extLst>
  </p:cSld>
  <p:clrMapOvr>
    <a:masterClrMapping/>
  </p:clrMapOvr>
</p:sld>
</file>

<file path=ppt/theme/theme1.xml><?xml version="1.0" encoding="utf-8"?>
<a:theme xmlns:a="http://schemas.openxmlformats.org/drawingml/2006/main" name="Thème Office">
  <a:themeElements>
    <a:clrScheme name="AXA Charte PPT">
      <a:dk1>
        <a:sysClr val="windowText" lastClr="000000"/>
      </a:dk1>
      <a:lt1>
        <a:sysClr val="window" lastClr="FFFFFF"/>
      </a:lt1>
      <a:dk2>
        <a:srgbClr val="00008F"/>
      </a:dk2>
      <a:lt2>
        <a:srgbClr val="FCD385"/>
      </a:lt2>
      <a:accent1>
        <a:srgbClr val="027180"/>
      </a:accent1>
      <a:accent2>
        <a:srgbClr val="E196AA"/>
      </a:accent2>
      <a:accent3>
        <a:srgbClr val="00AEC6"/>
      </a:accent3>
      <a:accent4>
        <a:srgbClr val="914146"/>
      </a:accent4>
      <a:accent5>
        <a:srgbClr val="343C3D"/>
      </a:accent5>
      <a:accent6>
        <a:srgbClr val="B5D0EE"/>
      </a:accent6>
      <a:hlink>
        <a:srgbClr val="00008F"/>
      </a:hlink>
      <a:folHlink>
        <a:srgbClr val="BFBFBF"/>
      </a:folHlink>
    </a:clrScheme>
    <a:fontScheme name="charte PPT Axa">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rgbClr val="027180"/>
          </a:solidFill>
        </a:ln>
      </a:spPr>
      <a:bodyPr anchor="ctr"/>
      <a:lstStyle>
        <a:defPPr algn="ctr" eaLnBrk="1" hangingPunct="1">
          <a:defRPr sz="1600" dirty="0" smtClean="0">
            <a:solidFill>
              <a:srgbClr val="027180"/>
            </a:solidFill>
            <a:latin typeface="+mj-lt"/>
            <a:cs typeface="Arial" charset="0"/>
          </a:defRPr>
        </a:defPPr>
      </a:lstStyle>
    </a:sp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wrap="none" lIns="0" tIns="0" rIns="0" bIns="0" rtlCol="0" anchor="b">
        <a:spAutoFit/>
      </a:bodyPr>
      <a:lstStyle>
        <a:defPPr eaLnBrk="1" hangingPunct="1">
          <a:defRPr sz="1000" dirty="0" err="1" smtClean="0">
            <a:solidFill>
              <a:srgbClr val="000000"/>
            </a:solidFill>
            <a:latin typeface="Source Sans Pro" pitchFamily="34" charset="0"/>
          </a:defRPr>
        </a:defPPr>
      </a:lstStyle>
    </a:txDef>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AXA Charte PPT">
    <a:dk1>
      <a:sysClr val="windowText" lastClr="000000"/>
    </a:dk1>
    <a:lt1>
      <a:sysClr val="window" lastClr="FFFFFF"/>
    </a:lt1>
    <a:dk2>
      <a:srgbClr val="00008F"/>
    </a:dk2>
    <a:lt2>
      <a:srgbClr val="FCD385"/>
    </a:lt2>
    <a:accent1>
      <a:srgbClr val="027180"/>
    </a:accent1>
    <a:accent2>
      <a:srgbClr val="E196AA"/>
    </a:accent2>
    <a:accent3>
      <a:srgbClr val="00AEC6"/>
    </a:accent3>
    <a:accent4>
      <a:srgbClr val="914146"/>
    </a:accent4>
    <a:accent5>
      <a:srgbClr val="343C3D"/>
    </a:accent5>
    <a:accent6>
      <a:srgbClr val="B5D0EE"/>
    </a:accent6>
    <a:hlink>
      <a:srgbClr val="00008F"/>
    </a:hlink>
    <a:folHlink>
      <a:srgbClr val="BFBFB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6A4C3072782404EBA937D880A2C9CFB" ma:contentTypeVersion="6" ma:contentTypeDescription="Crée un document." ma:contentTypeScope="" ma:versionID="9ee2524b0b19e80327c763c5d7d48341">
  <xsd:schema xmlns:xsd="http://www.w3.org/2001/XMLSchema" xmlns:xs="http://www.w3.org/2001/XMLSchema" xmlns:p="http://schemas.microsoft.com/office/2006/metadata/properties" xmlns:ns2="efe5790d-b64b-43bf-971d-8fcb27a1ad7e" xmlns:ns3="bba3da7e-0490-4b0d-a4e5-1e8d86463e05" targetNamespace="http://schemas.microsoft.com/office/2006/metadata/properties" ma:root="true" ma:fieldsID="af09b1dc565ae6a583584e4c62140c1d" ns2:_="" ns3:_="">
    <xsd:import namespace="efe5790d-b64b-43bf-971d-8fcb27a1ad7e"/>
    <xsd:import namespace="bba3da7e-0490-4b0d-a4e5-1e8d86463e05"/>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fe5790d-b64b-43bf-971d-8fcb27a1ad7e" elementFormDefault="qualified">
    <xsd:import namespace="http://schemas.microsoft.com/office/2006/documentManagement/types"/>
    <xsd:import namespace="http://schemas.microsoft.com/office/infopath/2007/PartnerControls"/>
    <xsd:element name="SharedWithUsers" ma:index="8"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Partagé avec dé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ba3da7e-0490-4b0d-a4e5-1e8d86463e05"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ABC84D9-C4BE-484C-95FF-D41BB5FF8AC7}">
  <ds:schemaRefs>
    <ds:schemaRef ds:uri="http://schemas.microsoft.com/sharepoint/v3/contenttype/forms"/>
  </ds:schemaRefs>
</ds:datastoreItem>
</file>

<file path=customXml/itemProps2.xml><?xml version="1.0" encoding="utf-8"?>
<ds:datastoreItem xmlns:ds="http://schemas.openxmlformats.org/officeDocument/2006/customXml" ds:itemID="{B79AC198-33EF-4589-9DDA-77129186D920}">
  <ds:schemaRefs>
    <ds:schemaRef ds:uri="bba3da7e-0490-4b0d-a4e5-1e8d86463e05"/>
    <ds:schemaRef ds:uri="efe5790d-b64b-43bf-971d-8fcb27a1ad7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8D9A655-89F5-4332-8972-226D883AE63C}">
  <ds:schemaRefs>
    <ds:schemaRef ds:uri="http://purl.org/dc/terms/"/>
    <ds:schemaRef ds:uri="http://schemas.openxmlformats.org/package/2006/metadata/core-properties"/>
    <ds:schemaRef ds:uri="efe5790d-b64b-43bf-971d-8fcb27a1ad7e"/>
    <ds:schemaRef ds:uri="http://schemas.microsoft.com/office/2006/documentManagement/types"/>
    <ds:schemaRef ds:uri="http://schemas.microsoft.com/office/infopath/2007/PartnerControls"/>
    <ds:schemaRef ds:uri="http://purl.org/dc/elements/1.1/"/>
    <ds:schemaRef ds:uri="http://schemas.microsoft.com/office/2006/metadata/properties"/>
    <ds:schemaRef ds:uri="bba3da7e-0490-4b0d-a4e5-1e8d86463e05"/>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11020</TotalTime>
  <Words>10456</Words>
  <Application>Microsoft Office PowerPoint</Application>
  <PresentationFormat>Personnalisé</PresentationFormat>
  <Paragraphs>1066</Paragraphs>
  <Slides>92</Slides>
  <Notes>34</Notes>
  <HiddenSlides>0</HiddenSlides>
  <MMClips>0</MMClips>
  <ScaleCrop>false</ScaleCrop>
  <HeadingPairs>
    <vt:vector size="8" baseType="variant">
      <vt:variant>
        <vt:lpstr>Polices utilisées</vt:lpstr>
      </vt:variant>
      <vt:variant>
        <vt:i4>6</vt:i4>
      </vt:variant>
      <vt:variant>
        <vt:lpstr>Thème</vt:lpstr>
      </vt:variant>
      <vt:variant>
        <vt:i4>1</vt:i4>
      </vt:variant>
      <vt:variant>
        <vt:lpstr>Serveurs OLE incorporés</vt:lpstr>
      </vt:variant>
      <vt:variant>
        <vt:i4>3</vt:i4>
      </vt:variant>
      <vt:variant>
        <vt:lpstr>Titres des diapositives</vt:lpstr>
      </vt:variant>
      <vt:variant>
        <vt:i4>92</vt:i4>
      </vt:variant>
    </vt:vector>
  </HeadingPairs>
  <TitlesOfParts>
    <vt:vector size="102" baseType="lpstr">
      <vt:lpstr>Calibri</vt:lpstr>
      <vt:lpstr>Open Sans</vt:lpstr>
      <vt:lpstr>fleche_rond</vt:lpstr>
      <vt:lpstr>Source Sans Pro</vt:lpstr>
      <vt:lpstr>Wingdings</vt:lpstr>
      <vt:lpstr>Arial</vt:lpstr>
      <vt:lpstr>Thème Office</vt:lpstr>
      <vt:lpstr>Feuille de calcul Microsoft Excel</vt:lpstr>
      <vt:lpstr>Package</vt:lpstr>
      <vt:lpstr>Feuille de calcul Microsoft Excel 97-2003</vt:lpstr>
      <vt:lpstr>Présentation PowerPoint</vt:lpstr>
      <vt:lpstr>Introduction  </vt:lpstr>
      <vt:lpstr>Sommaire                </vt:lpstr>
      <vt:lpstr>Conception et organisation des cas de tests  Règles de nommage       </vt:lpstr>
      <vt:lpstr>Adaptation des règles de nommage (1/2)</vt:lpstr>
      <vt:lpstr>Adaptation des règles de nommage (2/2)</vt:lpstr>
      <vt:lpstr>Conception et organisation des cas de tests  Bibliothèque de test      </vt:lpstr>
      <vt:lpstr>Principes de la bibliothèque de tests</vt:lpstr>
      <vt:lpstr>Structure de la bibliothèque de tests (1/5)</vt:lpstr>
      <vt:lpstr>Structure de la bibliothèque de tests (2/5)</vt:lpstr>
      <vt:lpstr>Structure de la bibliothèque de tests (3/5)</vt:lpstr>
      <vt:lpstr>Structure de la bibliothèque de tests (4/5)</vt:lpstr>
      <vt:lpstr>Structure de la bibliothèque de tests (5/5)</vt:lpstr>
      <vt:lpstr>Création de la bibliothèque de tests (1/2)</vt:lpstr>
      <vt:lpstr>Création de la bibliothèque de tests (2/2)</vt:lpstr>
      <vt:lpstr>Conception et organisation des cas de tests  Conception de test      </vt:lpstr>
      <vt:lpstr>Conception de test par saisie à partir de la bibliothèque de tests </vt:lpstr>
      <vt:lpstr>Conception de test par saisie à partir du menu Création de la demande</vt:lpstr>
      <vt:lpstr>Conception de test par saisie - Détails</vt:lpstr>
      <vt:lpstr>Conception de test par saisie - Détails</vt:lpstr>
      <vt:lpstr>Conception de test par saisie - Détails</vt:lpstr>
      <vt:lpstr>Conception de test par saisie</vt:lpstr>
      <vt:lpstr>Conception de test par saisie</vt:lpstr>
      <vt:lpstr>Conception de test par saisie - Détails</vt:lpstr>
      <vt:lpstr>Conception de test par saisie - Détails</vt:lpstr>
      <vt:lpstr>Conception de test par saisie - Détails</vt:lpstr>
      <vt:lpstr>Conception et organisation des cas de tests  Import des cas de test    </vt:lpstr>
      <vt:lpstr>Conception de test par import CSV</vt:lpstr>
      <vt:lpstr>Conception de test par import CSV</vt:lpstr>
      <vt:lpstr>Conception de test par import CSV</vt:lpstr>
      <vt:lpstr>Conception de test par import CSV</vt:lpstr>
      <vt:lpstr>Conception de test par import CSV</vt:lpstr>
      <vt:lpstr>Conception de test par import CSV</vt:lpstr>
      <vt:lpstr>Conception de test par import CSV</vt:lpstr>
      <vt:lpstr>Conception de test par import CSV</vt:lpstr>
      <vt:lpstr>Conception de test par import CSV</vt:lpstr>
      <vt:lpstr>Conception de test par import CSV</vt:lpstr>
      <vt:lpstr>Conception de test par import CSV</vt:lpstr>
      <vt:lpstr>Conception de test par import CSV</vt:lpstr>
      <vt:lpstr>Conception de test par import CSV</vt:lpstr>
      <vt:lpstr>Conception et organisation des cas de tests  Tests modulaires  </vt:lpstr>
      <vt:lpstr>Présentation PowerPoint</vt:lpstr>
      <vt:lpstr>Tests modulaires</vt:lpstr>
      <vt:lpstr>Tests modulaires</vt:lpstr>
      <vt:lpstr>Présentation PowerPoint</vt:lpstr>
      <vt:lpstr>Présentation PowerPoint</vt:lpstr>
      <vt:lpstr>Présentation PowerPoint</vt:lpstr>
      <vt:lpstr>Présentation PowerPoint</vt:lpstr>
      <vt:lpstr>Conception et organisation des cas de tests  Tests paramétrés  </vt:lpstr>
      <vt:lpstr>Présentation PowerPoint</vt:lpstr>
      <vt:lpstr>Présentation PowerPoint</vt:lpstr>
      <vt:lpstr>Présentation PowerPoint</vt:lpstr>
      <vt:lpstr>Les tests paramétrés</vt:lpstr>
      <vt:lpstr>Les tests paramétrés</vt:lpstr>
      <vt:lpstr>Les tests paramétrés</vt:lpstr>
      <vt:lpstr>Les tests paramétrés</vt:lpstr>
      <vt:lpstr>Présentation PowerPoint</vt:lpstr>
      <vt:lpstr>Présentation PowerPoint</vt:lpstr>
      <vt:lpstr>Présentation PowerPoint</vt:lpstr>
      <vt:lpstr>Présentation PowerPoint</vt:lpstr>
      <vt:lpstr>Présentation PowerPoint</vt:lpstr>
      <vt:lpstr>Présentation PowerPoint</vt:lpstr>
      <vt:lpstr>Les tests paramétrés</vt:lpstr>
      <vt:lpstr>Les tests paramétrés</vt:lpstr>
      <vt:lpstr>Les tests paramétrés</vt:lpstr>
      <vt:lpstr>Les tests paramétrés</vt:lpstr>
      <vt:lpstr>Exécution des tests        </vt:lpstr>
      <vt:lpstr>Exécution des tests</vt:lpstr>
      <vt:lpstr>Exécution des tests</vt:lpstr>
      <vt:lpstr>Exécution des tests</vt:lpstr>
      <vt:lpstr>Création des Anomalies        </vt:lpstr>
      <vt:lpstr>Création d’anomalies</vt:lpstr>
      <vt:lpstr>Création d’anomalies</vt:lpstr>
      <vt:lpstr>Création d’anomalies</vt:lpstr>
      <vt:lpstr>Reporting  Mise en place des filtres      </vt:lpstr>
      <vt:lpstr>Mise en place des filtres </vt:lpstr>
      <vt:lpstr>Mise en place des filtres </vt:lpstr>
      <vt:lpstr>Mise en place des filtres </vt:lpstr>
      <vt:lpstr>Reporting  Rapports Xray       </vt:lpstr>
      <vt:lpstr>Reporting – Rapports Xray</vt:lpstr>
      <vt:lpstr>Reporting – Rapports Xray</vt:lpstr>
      <vt:lpstr>(5c) Reporting – Rapports Xray</vt:lpstr>
      <vt:lpstr>Reporting  Tableaux de Bord      </vt:lpstr>
      <vt:lpstr>Reporting – Tableaux de Bord</vt:lpstr>
      <vt:lpstr>Reporting – Tableaux de Bord</vt:lpstr>
      <vt:lpstr>Présentation PowerPoint</vt:lpstr>
      <vt:lpstr>Reporting  Générateur de Documents (DocGen)     </vt:lpstr>
      <vt:lpstr>Le générateur de documents</vt:lpstr>
      <vt:lpstr>Présentation PowerPoint</vt:lpstr>
      <vt:lpstr>Présentation PowerPoint</vt:lpstr>
      <vt:lpstr>Fonctions utiles JIRA       </vt:lpstr>
      <vt:lpstr>Fonctions JIRA utiles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AXA_charte-PPT</dc:title>
  <dc:creator>cbi</dc:creator>
  <cp:lastModifiedBy>LUCIANI Louis</cp:lastModifiedBy>
  <cp:revision>482</cp:revision>
  <cp:lastPrinted>2019-07-09T12:52:14Z</cp:lastPrinted>
  <dcterms:created xsi:type="dcterms:W3CDTF">2017-04-27T07:38:04Z</dcterms:created>
  <dcterms:modified xsi:type="dcterms:W3CDTF">2022-10-24T15:12:08Z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0x01010016A4C3072782404EBA937D880A2C9CFB</vt:lpwstr>
  </property>
  <property fmtid="{D5CDD505-2E9C-101B-9397-08002B2CF9AE}" pid="3" name="AuthorIds_UIVersion_1024">
    <vt:lpwstr>6,13</vt:lpwstr>
  </property>
  <property fmtid="{D5CDD505-2E9C-101B-9397-08002B2CF9AE}" pid="4" name="AuthorIds_UIVersion_1536">
    <vt:lpwstr>13</vt:lpwstr>
  </property>
  <property fmtid="{D5CDD505-2E9C-101B-9397-08002B2CF9AE}" pid="5" name="AuthorIds_UIVersion_3072">
    <vt:lpwstr>13</vt:lpwstr>
  </property>
  <property fmtid="{D5CDD505-2E9C-101B-9397-08002B2CF9AE}" pid="6" name="AuthorIds_UIVersion_3584">
    <vt:lpwstr>13</vt:lpwstr>
  </property>
  <property fmtid="{D5CDD505-2E9C-101B-9397-08002B2CF9AE}" pid="7" name="AuthorIds_UIVersion_4096">
    <vt:lpwstr>13</vt:lpwstr>
  </property>
  <property fmtid="{D5CDD505-2E9C-101B-9397-08002B2CF9AE}" pid="8" name="AuthorIds_UIVersion_18432">
    <vt:lpwstr>6</vt:lpwstr>
  </property>
  <property fmtid="{D5CDD505-2E9C-101B-9397-08002B2CF9AE}" pid="9" name="AuthorIds_UIVersion_18944">
    <vt:lpwstr>6</vt:lpwstr>
  </property>
  <property fmtid="{D5CDD505-2E9C-101B-9397-08002B2CF9AE}" pid="10" name="AuthorIds_UIVersion_19456">
    <vt:lpwstr>6</vt:lpwstr>
  </property>
  <property fmtid="{D5CDD505-2E9C-101B-9397-08002B2CF9AE}" pid="11" name="AuthorIds_UIVersion_20480">
    <vt:lpwstr>12</vt:lpwstr>
  </property>
  <property fmtid="{D5CDD505-2E9C-101B-9397-08002B2CF9AE}" pid="12" name="MSIP_Label_bb302f4c-5a8a-4c18-8daa-a70b78f0a43f_Enabled">
    <vt:lpwstr>true</vt:lpwstr>
  </property>
  <property fmtid="{D5CDD505-2E9C-101B-9397-08002B2CF9AE}" pid="13" name="MSIP_Label_bb302f4c-5a8a-4c18-8daa-a70b78f0a43f_SetDate">
    <vt:lpwstr>2022-03-18T14:56:38Z</vt:lpwstr>
  </property>
  <property fmtid="{D5CDD505-2E9C-101B-9397-08002B2CF9AE}" pid="14" name="MSIP_Label_bb302f4c-5a8a-4c18-8daa-a70b78f0a43f_Method">
    <vt:lpwstr>Standard</vt:lpwstr>
  </property>
  <property fmtid="{D5CDD505-2E9C-101B-9397-08002B2CF9AE}" pid="15" name="MSIP_Label_bb302f4c-5a8a-4c18-8daa-a70b78f0a43f_Name">
    <vt:lpwstr>AFA Interne</vt:lpwstr>
  </property>
  <property fmtid="{D5CDD505-2E9C-101B-9397-08002B2CF9AE}" pid="16" name="MSIP_Label_bb302f4c-5a8a-4c18-8daa-a70b78f0a43f_SiteId">
    <vt:lpwstr>396b38cc-aa65-492b-bb0e-3d94ed25a97b</vt:lpwstr>
  </property>
  <property fmtid="{D5CDD505-2E9C-101B-9397-08002B2CF9AE}" pid="17" name="MSIP_Label_bb302f4c-5a8a-4c18-8daa-a70b78f0a43f_ActionId">
    <vt:lpwstr>b60159ac-91c0-4173-b333-991be592a08b</vt:lpwstr>
  </property>
  <property fmtid="{D5CDD505-2E9C-101B-9397-08002B2CF9AE}" pid="18" name="MSIP_Label_bb302f4c-5a8a-4c18-8daa-a70b78f0a43f_ContentBits">
    <vt:lpwstr>3</vt:lpwstr>
  </property>
</Properties>
</file>